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6" r:id="rId3"/>
    <p:sldId id="257" r:id="rId4"/>
    <p:sldId id="258" r:id="rId5"/>
    <p:sldId id="259" r:id="rId6"/>
    <p:sldId id="264"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4" autoAdjust="0"/>
    <p:restoredTop sz="94660"/>
  </p:normalViewPr>
  <p:slideViewPr>
    <p:cSldViewPr snapToGrid="0">
      <p:cViewPr varScale="1">
        <p:scale>
          <a:sx n="66" d="100"/>
          <a:sy n="66" d="100"/>
        </p:scale>
        <p:origin x="8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Bell:</a:t>
            </a:r>
            <a:endParaRPr lang="en-US" dirty="0"/>
          </a:p>
        </p:txBody>
      </p:sp>
      <p:sp>
        <p:nvSpPr>
          <p:cNvPr id="4" name="Content Placeholder 3"/>
          <p:cNvSpPr>
            <a:spLocks noGrp="1"/>
          </p:cNvSpPr>
          <p:nvPr>
            <p:ph idx="1"/>
          </p:nvPr>
        </p:nvSpPr>
        <p:spPr>
          <a:xfrm>
            <a:off x="1295402" y="2411789"/>
            <a:ext cx="9601196" cy="3318936"/>
          </a:xfrm>
        </p:spPr>
        <p:txBody>
          <a:bodyPr>
            <a:noAutofit/>
          </a:bodyPr>
          <a:lstStyle/>
          <a:p>
            <a:r>
              <a:rPr lang="en-US" sz="3200" dirty="0" smtClean="0"/>
              <a:t>Get your notebooks in order</a:t>
            </a:r>
          </a:p>
          <a:p>
            <a:pPr lvl="1"/>
            <a:r>
              <a:rPr lang="en-US" sz="2800" dirty="0" smtClean="0"/>
              <a:t>1</a:t>
            </a:r>
            <a:r>
              <a:rPr lang="en-US" sz="2800" baseline="30000" dirty="0" smtClean="0"/>
              <a:t>st</a:t>
            </a:r>
            <a:r>
              <a:rPr lang="en-US" sz="2800" dirty="0" smtClean="0"/>
              <a:t> divider should be WARMUP --put some notebook paper here!!!</a:t>
            </a:r>
          </a:p>
          <a:p>
            <a:pPr lvl="1"/>
            <a:r>
              <a:rPr lang="en-US" sz="2800" dirty="0" smtClean="0"/>
              <a:t>2</a:t>
            </a:r>
            <a:r>
              <a:rPr lang="en-US" sz="2800" baseline="30000" dirty="0" smtClean="0"/>
              <a:t>ND</a:t>
            </a:r>
            <a:r>
              <a:rPr lang="en-US" sz="2800" dirty="0" smtClean="0"/>
              <a:t> divider should be NOTES</a:t>
            </a:r>
          </a:p>
          <a:p>
            <a:pPr lvl="1"/>
            <a:r>
              <a:rPr lang="en-US" sz="2800" dirty="0" smtClean="0"/>
              <a:t>3</a:t>
            </a:r>
            <a:r>
              <a:rPr lang="en-US" sz="2800" baseline="30000" dirty="0" smtClean="0"/>
              <a:t>rd</a:t>
            </a:r>
            <a:r>
              <a:rPr lang="en-US" sz="2800" dirty="0" smtClean="0"/>
              <a:t> divider should be DATA</a:t>
            </a:r>
          </a:p>
          <a:p>
            <a:pPr lvl="1"/>
            <a:r>
              <a:rPr lang="en-US" sz="2800" dirty="0" smtClean="0"/>
              <a:t>4</a:t>
            </a:r>
            <a:r>
              <a:rPr lang="en-US" sz="2800" baseline="30000" dirty="0" smtClean="0"/>
              <a:t>TH</a:t>
            </a:r>
            <a:r>
              <a:rPr lang="en-US" sz="2800" dirty="0" smtClean="0"/>
              <a:t> divider should be GRAD PAPER</a:t>
            </a:r>
          </a:p>
          <a:p>
            <a:pPr lvl="1"/>
            <a:r>
              <a:rPr lang="en-US" sz="2800" dirty="0" smtClean="0"/>
              <a:t>5</a:t>
            </a:r>
            <a:r>
              <a:rPr lang="en-US" sz="2800" baseline="30000" dirty="0" smtClean="0"/>
              <a:t>th</a:t>
            </a:r>
            <a:r>
              <a:rPr lang="en-US" sz="2800" dirty="0" smtClean="0"/>
              <a:t> Divider should be NOVELS</a:t>
            </a:r>
          </a:p>
          <a:p>
            <a:pPr lvl="1"/>
            <a:endParaRPr lang="en-US" sz="2800" dirty="0" smtClean="0"/>
          </a:p>
          <a:p>
            <a:pPr lvl="1"/>
            <a:endParaRPr lang="en-US" sz="2800" dirty="0"/>
          </a:p>
        </p:txBody>
      </p:sp>
    </p:spTree>
    <p:extLst>
      <p:ext uri="{BB962C8B-B14F-4D97-AF65-F5344CB8AC3E}">
        <p14:creationId xmlns:p14="http://schemas.microsoft.com/office/powerpoint/2010/main" val="132016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a:xfrm>
            <a:off x="1295402" y="2402623"/>
            <a:ext cx="9601196" cy="3318936"/>
          </a:xfrm>
        </p:spPr>
        <p:txBody>
          <a:bodyPr>
            <a:noAutofit/>
          </a:bodyPr>
          <a:lstStyle/>
          <a:p>
            <a:r>
              <a:rPr lang="en-US" sz="2800" dirty="0" smtClean="0"/>
              <a:t>We will be going to the Media Center!!!! </a:t>
            </a:r>
            <a:endParaRPr lang="en-US" sz="2800" dirty="0"/>
          </a:p>
          <a:p>
            <a:r>
              <a:rPr lang="en-US" sz="2800" dirty="0" smtClean="0"/>
              <a:t>You will be taking your possible topics and looking into them to see what or if you are still wanting to write about them and at least narrowing down to TWO!</a:t>
            </a:r>
          </a:p>
          <a:p>
            <a:r>
              <a:rPr lang="en-US" sz="2800" dirty="0" smtClean="0"/>
              <a:t>Hopefully you will pick your topic and complete this form for your parents to sign off on.</a:t>
            </a:r>
          </a:p>
          <a:p>
            <a:pPr lvl="1"/>
            <a:r>
              <a:rPr lang="en-US" sz="2400" dirty="0" smtClean="0"/>
              <a:t>This Topic Approval Form is part of your Grad Portfolio this one is due 1/ 28 Next Wednesday!</a:t>
            </a:r>
            <a:endParaRPr lang="en-US" sz="2400" dirty="0"/>
          </a:p>
        </p:txBody>
      </p:sp>
      <p:pic>
        <p:nvPicPr>
          <p:cNvPr id="4" name="Picture 3"/>
          <p:cNvPicPr>
            <a:picLocks noChangeAspect="1"/>
          </p:cNvPicPr>
          <p:nvPr/>
        </p:nvPicPr>
        <p:blipFill>
          <a:blip r:embed="rId2"/>
          <a:stretch>
            <a:fillRect/>
          </a:stretch>
        </p:blipFill>
        <p:spPr>
          <a:xfrm>
            <a:off x="1501549" y="982132"/>
            <a:ext cx="2280102" cy="1420491"/>
          </a:xfrm>
          <a:prstGeom prst="rect">
            <a:avLst/>
          </a:prstGeom>
        </p:spPr>
      </p:pic>
    </p:spTree>
    <p:extLst>
      <p:ext uri="{BB962C8B-B14F-4D97-AF65-F5344CB8AC3E}">
        <p14:creationId xmlns:p14="http://schemas.microsoft.com/office/powerpoint/2010/main" val="214586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4" name="Content Placeholder 3"/>
          <p:cNvSpPr>
            <a:spLocks noGrp="1"/>
          </p:cNvSpPr>
          <p:nvPr>
            <p:ph idx="1"/>
          </p:nvPr>
        </p:nvSpPr>
        <p:spPr/>
        <p:txBody>
          <a:bodyPr/>
          <a:lstStyle/>
          <a:p>
            <a:r>
              <a:rPr lang="en-US" dirty="0" smtClean="0"/>
              <a:t>On a sheet of scratch paper what are 5 topics you would be interested in working on this semester for your Junior Grad Paper?</a:t>
            </a:r>
          </a:p>
          <a:p>
            <a:r>
              <a:rPr lang="en-US" dirty="0" smtClean="0"/>
              <a:t>Advice think about topics that you want to major in in college, courses you have liked, things your read/watch news coverage of, clubs or work you already do……</a:t>
            </a:r>
            <a:endParaRPr lang="en-US" dirty="0"/>
          </a:p>
        </p:txBody>
      </p:sp>
      <p:pic>
        <p:nvPicPr>
          <p:cNvPr id="5" name="Picture 4"/>
          <p:cNvPicPr>
            <a:picLocks noChangeAspect="1"/>
          </p:cNvPicPr>
          <p:nvPr/>
        </p:nvPicPr>
        <p:blipFill>
          <a:blip r:embed="rId2"/>
          <a:stretch>
            <a:fillRect/>
          </a:stretch>
        </p:blipFill>
        <p:spPr>
          <a:xfrm>
            <a:off x="4944229" y="4816248"/>
            <a:ext cx="2441281" cy="1059620"/>
          </a:xfrm>
          <a:prstGeom prst="rect">
            <a:avLst/>
          </a:prstGeom>
        </p:spPr>
      </p:pic>
    </p:spTree>
    <p:extLst>
      <p:ext uri="{BB962C8B-B14F-4D97-AF65-F5344CB8AC3E}">
        <p14:creationId xmlns:p14="http://schemas.microsoft.com/office/powerpoint/2010/main" val="275742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634" y="491479"/>
            <a:ext cx="9601196" cy="1303867"/>
          </a:xfrm>
        </p:spPr>
        <p:txBody>
          <a:bodyPr/>
          <a:lstStyle/>
          <a:p>
            <a:r>
              <a:rPr lang="en-US" dirty="0" smtClean="0"/>
              <a:t>Grad Project- Fun TIMES!</a:t>
            </a:r>
            <a:endParaRPr lang="en-US" dirty="0"/>
          </a:p>
        </p:txBody>
      </p:sp>
      <p:pic>
        <p:nvPicPr>
          <p:cNvPr id="3074" name="Picture 2" descr="C:\Users\christinam.johnson\AppData\Local\Microsoft\Windows\Temporary Internet Files\Content.IE5\IG8YE8QT\MP900387779[1].jpg"/>
          <p:cNvPicPr>
            <a:picLocks noChangeAspect="1" noChangeArrowheads="1"/>
          </p:cNvPicPr>
          <p:nvPr/>
        </p:nvPicPr>
        <p:blipFill>
          <a:blip r:embed="rId2" cstate="print"/>
          <a:srcRect/>
          <a:stretch>
            <a:fillRect/>
          </a:stretch>
        </p:blipFill>
        <p:spPr bwMode="auto">
          <a:xfrm>
            <a:off x="1362634" y="1624478"/>
            <a:ext cx="3920876" cy="2097669"/>
          </a:xfrm>
          <a:prstGeom prst="rect">
            <a:avLst/>
          </a:prstGeom>
          <a:noFill/>
        </p:spPr>
      </p:pic>
      <p:pic>
        <p:nvPicPr>
          <p:cNvPr id="3076" name="Picture 4" descr="C:\Users\christinam.johnson\AppData\Local\Microsoft\Windows\Temporary Internet Files\Content.IE5\G095Z72W\MC900439818[1].png"/>
          <p:cNvPicPr>
            <a:picLocks noChangeAspect="1" noChangeArrowheads="1"/>
          </p:cNvPicPr>
          <p:nvPr/>
        </p:nvPicPr>
        <p:blipFill>
          <a:blip r:embed="rId3" cstate="print"/>
          <a:srcRect/>
          <a:stretch>
            <a:fillRect/>
          </a:stretch>
        </p:blipFill>
        <p:spPr bwMode="auto">
          <a:xfrm>
            <a:off x="8534400" y="3722146"/>
            <a:ext cx="3657600" cy="2743200"/>
          </a:xfrm>
          <a:prstGeom prst="rect">
            <a:avLst/>
          </a:prstGeom>
          <a:noFill/>
        </p:spPr>
      </p:pic>
      <p:pic>
        <p:nvPicPr>
          <p:cNvPr id="3077" name="Picture 5" descr="C:\Users\christinam.johnson\AppData\Local\Microsoft\Windows\Temporary Internet Files\Content.IE5\IG8YE8QT\MC910217623[1].wmf"/>
          <p:cNvPicPr>
            <a:picLocks noChangeAspect="1" noChangeArrowheads="1"/>
          </p:cNvPicPr>
          <p:nvPr/>
        </p:nvPicPr>
        <p:blipFill>
          <a:blip r:embed="rId4" cstate="print"/>
          <a:srcRect/>
          <a:stretch>
            <a:fillRect/>
          </a:stretch>
        </p:blipFill>
        <p:spPr bwMode="auto">
          <a:xfrm>
            <a:off x="5543264" y="3722146"/>
            <a:ext cx="2991137" cy="2062163"/>
          </a:xfrm>
          <a:prstGeom prst="rect">
            <a:avLst/>
          </a:prstGeom>
          <a:noFill/>
        </p:spPr>
      </p:pic>
      <p:pic>
        <p:nvPicPr>
          <p:cNvPr id="3079" name="Picture 7" descr="C:\Users\christinam.johnson\AppData\Local\Microsoft\Windows\Temporary Internet Files\Content.IE5\RZGRISAF\MC900363242[1].wmf"/>
          <p:cNvPicPr>
            <a:picLocks noChangeAspect="1" noChangeArrowheads="1"/>
          </p:cNvPicPr>
          <p:nvPr/>
        </p:nvPicPr>
        <p:blipFill>
          <a:blip r:embed="rId5" cstate="print"/>
          <a:srcRect/>
          <a:stretch>
            <a:fillRect/>
          </a:stretch>
        </p:blipFill>
        <p:spPr bwMode="auto">
          <a:xfrm>
            <a:off x="7527951" y="1606601"/>
            <a:ext cx="2012899" cy="1822399"/>
          </a:xfrm>
          <a:prstGeom prst="rect">
            <a:avLst/>
          </a:prstGeom>
          <a:noFill/>
        </p:spPr>
      </p:pic>
    </p:spTree>
    <p:extLst>
      <p:ext uri="{BB962C8B-B14F-4D97-AF65-F5344CB8AC3E}">
        <p14:creationId xmlns:p14="http://schemas.microsoft.com/office/powerpoint/2010/main" val="352293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fontAlgn="auto" hangingPunct="1">
              <a:spcAft>
                <a:spcPts val="0"/>
              </a:spcAft>
              <a:defRPr/>
            </a:pPr>
            <a:r>
              <a:rPr lang="en-US" smtClean="0">
                <a:ea typeface="+mj-ea"/>
                <a:cs typeface="+mj-cs"/>
              </a:rPr>
              <a:t>What is the Graduation Project?</a:t>
            </a:r>
          </a:p>
        </p:txBody>
      </p:sp>
      <p:sp>
        <p:nvSpPr>
          <p:cNvPr id="36867" name="Content Placeholder 2"/>
          <p:cNvSpPr>
            <a:spLocks noGrp="1"/>
          </p:cNvSpPr>
          <p:nvPr>
            <p:ph sz="quarter" idx="1"/>
          </p:nvPr>
        </p:nvSpPr>
        <p:spPr/>
        <p:txBody>
          <a:bodyPr/>
          <a:lstStyle/>
          <a:p>
            <a:pPr eaLnBrk="1" hangingPunct="1"/>
            <a:r>
              <a:rPr lang="en-US" dirty="0" smtClean="0"/>
              <a:t>The Graduation Project is an opportunity to pursue resolution of a question about which you have genuine concern. </a:t>
            </a:r>
          </a:p>
          <a:p>
            <a:pPr eaLnBrk="1" hangingPunct="1"/>
            <a:r>
              <a:rPr lang="en-US" dirty="0" smtClean="0"/>
              <a:t>The question may grow out of interest that you have had for some time or one that has arisen recently through course work or personal experience. </a:t>
            </a:r>
          </a:p>
          <a:p>
            <a:pPr eaLnBrk="1" hangingPunct="1"/>
            <a:r>
              <a:rPr lang="en-US" dirty="0" smtClean="0"/>
              <a:t>As you identify and pursue resolution of your question, you will learn a great deal about your topic and yourself.</a:t>
            </a:r>
          </a:p>
          <a:p>
            <a:pPr eaLnBrk="1" hangingPunct="1"/>
            <a:endParaRPr lang="en-US" dirty="0" smtClean="0"/>
          </a:p>
        </p:txBody>
      </p:sp>
      <p:pic>
        <p:nvPicPr>
          <p:cNvPr id="4" name="Picture 3" descr="StarkMeme2.jpg"/>
          <p:cNvPicPr>
            <a:picLocks noChangeAspect="1"/>
          </p:cNvPicPr>
          <p:nvPr/>
        </p:nvPicPr>
        <p:blipFill>
          <a:blip r:embed="rId2" cstate="print"/>
          <a:stretch>
            <a:fillRect/>
          </a:stretch>
        </p:blipFill>
        <p:spPr>
          <a:xfrm>
            <a:off x="7143398" y="4847771"/>
            <a:ext cx="4544509" cy="1431937"/>
          </a:xfrm>
          <a:prstGeom prst="rect">
            <a:avLst/>
          </a:prstGeom>
        </p:spPr>
      </p:pic>
    </p:spTree>
    <p:extLst>
      <p:ext uri="{BB962C8B-B14F-4D97-AF65-F5344CB8AC3E}">
        <p14:creationId xmlns:p14="http://schemas.microsoft.com/office/powerpoint/2010/main" val="42192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p:txBody>
          <a:bodyPr>
            <a:normAutofit/>
          </a:bodyPr>
          <a:lstStyle/>
          <a:p>
            <a:r>
              <a:rPr lang="en-US" dirty="0" smtClean="0"/>
              <a:t>Paper must be in MLA Format</a:t>
            </a:r>
          </a:p>
          <a:p>
            <a:r>
              <a:rPr lang="en-US" dirty="0" smtClean="0"/>
              <a:t>Paper must be 6-8 pages in length (not including work cited page)</a:t>
            </a:r>
          </a:p>
          <a:p>
            <a:r>
              <a:rPr lang="en-US" dirty="0" smtClean="0"/>
              <a:t>You must use in-text citations (quotes/paraphrasing)</a:t>
            </a:r>
          </a:p>
          <a:p>
            <a:r>
              <a:rPr lang="en-US" dirty="0" smtClean="0"/>
              <a:t>You must include a visual (graphic of some type) THAT YOU MAKE!!!</a:t>
            </a:r>
          </a:p>
          <a:p>
            <a:r>
              <a:rPr lang="en-US" dirty="0" smtClean="0"/>
              <a:t>You will choose this topic…..pick something you like it will be with you for 2 years!</a:t>
            </a:r>
          </a:p>
          <a:p>
            <a:endParaRPr lang="en-US" dirty="0"/>
          </a:p>
        </p:txBody>
      </p:sp>
      <p:pic>
        <p:nvPicPr>
          <p:cNvPr id="4" name="Picture 3"/>
          <p:cNvPicPr>
            <a:picLocks noChangeAspect="1"/>
          </p:cNvPicPr>
          <p:nvPr/>
        </p:nvPicPr>
        <p:blipFill>
          <a:blip r:embed="rId2"/>
          <a:stretch>
            <a:fillRect/>
          </a:stretch>
        </p:blipFill>
        <p:spPr>
          <a:xfrm>
            <a:off x="8650446" y="609454"/>
            <a:ext cx="2420322" cy="1676545"/>
          </a:xfrm>
          <a:prstGeom prst="rect">
            <a:avLst/>
          </a:prstGeom>
        </p:spPr>
      </p:pic>
      <p:pic>
        <p:nvPicPr>
          <p:cNvPr id="5" name="Picture 4"/>
          <p:cNvPicPr>
            <a:picLocks noChangeAspect="1"/>
          </p:cNvPicPr>
          <p:nvPr/>
        </p:nvPicPr>
        <p:blipFill>
          <a:blip r:embed="rId3"/>
          <a:stretch>
            <a:fillRect/>
          </a:stretch>
        </p:blipFill>
        <p:spPr>
          <a:xfrm>
            <a:off x="4952900" y="5019306"/>
            <a:ext cx="2286198" cy="1396008"/>
          </a:xfrm>
          <a:prstGeom prst="rect">
            <a:avLst/>
          </a:prstGeom>
        </p:spPr>
      </p:pic>
    </p:spTree>
    <p:extLst>
      <p:ext uri="{BB962C8B-B14F-4D97-AF65-F5344CB8AC3E}">
        <p14:creationId xmlns:p14="http://schemas.microsoft.com/office/powerpoint/2010/main" val="414941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 Paper Portfolio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Portfolio is worth a TEST GRADE = 50 POINTS FORMAL</a:t>
            </a:r>
          </a:p>
          <a:p>
            <a:r>
              <a:rPr lang="en-US" dirty="0" smtClean="0"/>
              <a:t>How to get an A? Turn all of it in on time completed….yes its that easy!</a:t>
            </a:r>
          </a:p>
          <a:p>
            <a:pPr algn="ctr"/>
            <a:r>
              <a:rPr lang="en-US" dirty="0" smtClean="0"/>
              <a:t>Topic Approval</a:t>
            </a:r>
          </a:p>
          <a:p>
            <a:pPr algn="ctr"/>
            <a:r>
              <a:rPr lang="en-US" dirty="0" smtClean="0"/>
              <a:t>Work Cited</a:t>
            </a:r>
          </a:p>
          <a:p>
            <a:pPr algn="ctr"/>
            <a:r>
              <a:rPr lang="en-US" dirty="0" smtClean="0"/>
              <a:t>Outline</a:t>
            </a:r>
          </a:p>
          <a:p>
            <a:pPr algn="ctr"/>
            <a:r>
              <a:rPr lang="en-US" dirty="0" smtClean="0"/>
              <a:t>First 3 Pages</a:t>
            </a:r>
          </a:p>
          <a:p>
            <a:pPr algn="ctr"/>
            <a:r>
              <a:rPr lang="en-US" dirty="0" smtClean="0"/>
              <a:t>Rough Draft Final</a:t>
            </a:r>
          </a:p>
          <a:p>
            <a:pPr algn="ctr"/>
            <a:r>
              <a:rPr lang="en-US" dirty="0" smtClean="0"/>
              <a:t>Final Draft</a:t>
            </a:r>
            <a:endParaRPr lang="en-US" dirty="0"/>
          </a:p>
        </p:txBody>
      </p:sp>
      <p:pic>
        <p:nvPicPr>
          <p:cNvPr id="4" name="Picture 3"/>
          <p:cNvPicPr>
            <a:picLocks noChangeAspect="1"/>
          </p:cNvPicPr>
          <p:nvPr/>
        </p:nvPicPr>
        <p:blipFill>
          <a:blip r:embed="rId2"/>
          <a:stretch>
            <a:fillRect/>
          </a:stretch>
        </p:blipFill>
        <p:spPr>
          <a:xfrm>
            <a:off x="871005" y="3497942"/>
            <a:ext cx="3279932" cy="2377925"/>
          </a:xfrm>
          <a:prstGeom prst="rect">
            <a:avLst/>
          </a:prstGeom>
        </p:spPr>
      </p:pic>
    </p:spTree>
    <p:extLst>
      <p:ext uri="{BB962C8B-B14F-4D97-AF65-F5344CB8AC3E}">
        <p14:creationId xmlns:p14="http://schemas.microsoft.com/office/powerpoint/2010/main" val="67361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new?</a:t>
            </a:r>
            <a:endParaRPr lang="en-US" dirty="0"/>
          </a:p>
        </p:txBody>
      </p:sp>
      <p:sp>
        <p:nvSpPr>
          <p:cNvPr id="3" name="Content Placeholder 2"/>
          <p:cNvSpPr>
            <a:spLocks noGrp="1"/>
          </p:cNvSpPr>
          <p:nvPr>
            <p:ph idx="1"/>
          </p:nvPr>
        </p:nvSpPr>
        <p:spPr/>
        <p:txBody>
          <a:bodyPr/>
          <a:lstStyle/>
          <a:p>
            <a:r>
              <a:rPr lang="en-US" dirty="0" smtClean="0"/>
              <a:t>The paper is still the same. I am your mentor/Teacher I will give you ample time and feedback!</a:t>
            </a:r>
          </a:p>
          <a:p>
            <a:r>
              <a:rPr lang="en-US" dirty="0" smtClean="0"/>
              <a:t>If you want another mentor you must ask them and let me know!!!!!!</a:t>
            </a:r>
          </a:p>
          <a:p>
            <a:r>
              <a:rPr lang="en-US" dirty="0" smtClean="0"/>
              <a:t>Senior Year Product is a bit different</a:t>
            </a:r>
          </a:p>
          <a:p>
            <a:r>
              <a:rPr lang="en-US" dirty="0" smtClean="0"/>
              <a:t>COMMUNITY Service/ Learning hours  minimum of 15 hours</a:t>
            </a:r>
            <a:endParaRPr lang="en-US" dirty="0"/>
          </a:p>
        </p:txBody>
      </p:sp>
      <p:pic>
        <p:nvPicPr>
          <p:cNvPr id="4" name="Picture 3"/>
          <p:cNvPicPr>
            <a:picLocks noChangeAspect="1"/>
          </p:cNvPicPr>
          <p:nvPr/>
        </p:nvPicPr>
        <p:blipFill>
          <a:blip r:embed="rId2"/>
          <a:stretch>
            <a:fillRect/>
          </a:stretch>
        </p:blipFill>
        <p:spPr>
          <a:xfrm>
            <a:off x="9477829" y="3963401"/>
            <a:ext cx="2180909" cy="2027207"/>
          </a:xfrm>
          <a:prstGeom prst="rect">
            <a:avLst/>
          </a:prstGeom>
        </p:spPr>
      </p:pic>
    </p:spTree>
    <p:extLst>
      <p:ext uri="{BB962C8B-B14F-4D97-AF65-F5344CB8AC3E}">
        <p14:creationId xmlns:p14="http://schemas.microsoft.com/office/powerpoint/2010/main" val="34801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16" y="725655"/>
            <a:ext cx="9601196" cy="1303867"/>
          </a:xfrm>
        </p:spPr>
        <p:txBody>
          <a:bodyPr/>
          <a:lstStyle/>
          <a:p>
            <a:r>
              <a:rPr lang="en-US" dirty="0" smtClean="0"/>
              <a:t>What is Community Service/Learning</a:t>
            </a:r>
            <a:endParaRPr lang="en-US" dirty="0"/>
          </a:p>
        </p:txBody>
      </p:sp>
      <p:sp>
        <p:nvSpPr>
          <p:cNvPr id="3" name="Content Placeholder 2"/>
          <p:cNvSpPr>
            <a:spLocks noGrp="1"/>
          </p:cNvSpPr>
          <p:nvPr>
            <p:ph idx="1"/>
          </p:nvPr>
        </p:nvSpPr>
        <p:spPr/>
        <p:txBody>
          <a:bodyPr>
            <a:noAutofit/>
          </a:bodyPr>
          <a:lstStyle/>
          <a:p>
            <a:r>
              <a:rPr lang="en-US" sz="2800" dirty="0" smtClean="0"/>
              <a:t>Actual community service (Food Kitchens, Fundraisers, Clubs </a:t>
            </a:r>
            <a:r>
              <a:rPr lang="en-US" sz="2800" dirty="0" err="1" smtClean="0"/>
              <a:t>etc</a:t>
            </a:r>
            <a:r>
              <a:rPr lang="en-US" sz="2800" dirty="0" smtClean="0"/>
              <a:t>)</a:t>
            </a:r>
          </a:p>
          <a:p>
            <a:pPr lvl="1"/>
            <a:r>
              <a:rPr lang="en-US" sz="2400" dirty="0" smtClean="0"/>
              <a:t>Example: Paper topic is on Animal Cruelty and the need for more harsh laws on abusers… you could volunteer at an animal shelter or create a drive for animal supplies to bring to the shelter…</a:t>
            </a:r>
          </a:p>
          <a:p>
            <a:r>
              <a:rPr lang="en-US" sz="2800" dirty="0" smtClean="0"/>
              <a:t>Service Learning ( Job Shadow, Actual performance of Job </a:t>
            </a:r>
            <a:r>
              <a:rPr lang="en-US" sz="2800" dirty="0" err="1" smtClean="0"/>
              <a:t>etc</a:t>
            </a:r>
            <a:r>
              <a:rPr lang="en-US" sz="2800" dirty="0" smtClean="0"/>
              <a:t>)</a:t>
            </a:r>
          </a:p>
          <a:p>
            <a:pPr lvl="1"/>
            <a:r>
              <a:rPr lang="en-US" sz="2400" dirty="0" smtClean="0"/>
              <a:t>You wrote a paper about GMO’s and Hormones Negative effects in our foods. You could volunteer at an organic farm and learn all about organic farming and pick some veggies!</a:t>
            </a:r>
          </a:p>
        </p:txBody>
      </p:sp>
      <p:pic>
        <p:nvPicPr>
          <p:cNvPr id="4" name="Picture 3"/>
          <p:cNvPicPr>
            <a:picLocks noChangeAspect="1"/>
          </p:cNvPicPr>
          <p:nvPr/>
        </p:nvPicPr>
        <p:blipFill>
          <a:blip r:embed="rId2"/>
          <a:stretch>
            <a:fillRect/>
          </a:stretch>
        </p:blipFill>
        <p:spPr>
          <a:xfrm>
            <a:off x="9356240" y="725655"/>
            <a:ext cx="2022960" cy="1371719"/>
          </a:xfrm>
          <a:prstGeom prst="rect">
            <a:avLst/>
          </a:prstGeom>
        </p:spPr>
      </p:pic>
      <p:pic>
        <p:nvPicPr>
          <p:cNvPr id="5" name="Picture 4"/>
          <p:cNvPicPr>
            <a:picLocks noChangeAspect="1"/>
          </p:cNvPicPr>
          <p:nvPr/>
        </p:nvPicPr>
        <p:blipFill>
          <a:blip r:embed="rId3"/>
          <a:stretch>
            <a:fillRect/>
          </a:stretch>
        </p:blipFill>
        <p:spPr>
          <a:xfrm>
            <a:off x="43896" y="5343132"/>
            <a:ext cx="1933252" cy="1355270"/>
          </a:xfrm>
          <a:prstGeom prst="rect">
            <a:avLst/>
          </a:prstGeom>
        </p:spPr>
      </p:pic>
    </p:spTree>
    <p:extLst>
      <p:ext uri="{BB962C8B-B14F-4D97-AF65-F5344CB8AC3E}">
        <p14:creationId xmlns:p14="http://schemas.microsoft.com/office/powerpoint/2010/main" val="107359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0994"/>
            <a:ext cx="9601200" cy="1303337"/>
          </a:xfrm>
        </p:spPr>
        <p:txBody>
          <a:bodyPr/>
          <a:lstStyle/>
          <a:p>
            <a:r>
              <a:rPr lang="en-US" dirty="0" smtClean="0"/>
              <a:t>Do Not Stress the Service Product!</a:t>
            </a:r>
            <a:endParaRPr lang="en-US" dirty="0"/>
          </a:p>
        </p:txBody>
      </p:sp>
      <p:sp>
        <p:nvSpPr>
          <p:cNvPr id="3" name="Content Placeholder 2"/>
          <p:cNvSpPr>
            <a:spLocks noGrp="1"/>
          </p:cNvSpPr>
          <p:nvPr>
            <p:ph idx="4294967295"/>
          </p:nvPr>
        </p:nvSpPr>
        <p:spPr>
          <a:xfrm>
            <a:off x="1045028" y="1634331"/>
            <a:ext cx="9601200" cy="3319463"/>
          </a:xfrm>
        </p:spPr>
        <p:txBody>
          <a:bodyPr>
            <a:noAutofit/>
          </a:bodyPr>
          <a:lstStyle/>
          <a:p>
            <a:r>
              <a:rPr lang="en-US" sz="2800" dirty="0" smtClean="0"/>
              <a:t>You are not seniors, I am not your senior English Teacher!</a:t>
            </a:r>
          </a:p>
          <a:p>
            <a:r>
              <a:rPr lang="en-US" sz="2800" dirty="0" smtClean="0"/>
              <a:t>All I want you to think about is:</a:t>
            </a:r>
          </a:p>
          <a:p>
            <a:pPr lvl="1"/>
            <a:r>
              <a:rPr lang="en-US" sz="2400" dirty="0" smtClean="0"/>
              <a:t>Can I do something for 15 hours in some way shape or form with this paper?</a:t>
            </a:r>
          </a:p>
          <a:p>
            <a:pPr lvl="2"/>
            <a:r>
              <a:rPr lang="en-US" sz="2000" b="1" dirty="0" smtClean="0"/>
              <a:t>If NO DO NOT CHOOSE THAT TOPIC!</a:t>
            </a:r>
          </a:p>
          <a:p>
            <a:r>
              <a:rPr lang="en-US" sz="2800" dirty="0" smtClean="0"/>
              <a:t>Topics are approved by me but I reserve the right to VETO any I feel will be to difficult to research or work with next year!</a:t>
            </a:r>
          </a:p>
          <a:p>
            <a:r>
              <a:rPr lang="en-US" sz="2800" dirty="0" smtClean="0"/>
              <a:t>This paper is 20% of your Q4 grade…it requires you to be organized and work outside of class! </a:t>
            </a:r>
          </a:p>
          <a:p>
            <a:pPr lvl="2"/>
            <a:endParaRPr lang="en-US" sz="2000" dirty="0"/>
          </a:p>
        </p:txBody>
      </p:sp>
      <p:pic>
        <p:nvPicPr>
          <p:cNvPr id="4" name="Picture 3"/>
          <p:cNvPicPr>
            <a:picLocks noChangeAspect="1"/>
          </p:cNvPicPr>
          <p:nvPr/>
        </p:nvPicPr>
        <p:blipFill>
          <a:blip r:embed="rId2"/>
          <a:stretch>
            <a:fillRect/>
          </a:stretch>
        </p:blipFill>
        <p:spPr>
          <a:xfrm>
            <a:off x="9661112" y="653303"/>
            <a:ext cx="2030144" cy="1487553"/>
          </a:xfrm>
          <a:prstGeom prst="rect">
            <a:avLst/>
          </a:prstGeom>
        </p:spPr>
      </p:pic>
    </p:spTree>
    <p:extLst>
      <p:ext uri="{BB962C8B-B14F-4D97-AF65-F5344CB8AC3E}">
        <p14:creationId xmlns:p14="http://schemas.microsoft.com/office/powerpoint/2010/main" val="15417791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38</TotalTime>
  <Words>625</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Before the Bell:</vt:lpstr>
      <vt:lpstr>Warm Up:</vt:lpstr>
      <vt:lpstr>Grad Project- Fun TIMES!</vt:lpstr>
      <vt:lpstr>What is the Graduation Project?</vt:lpstr>
      <vt:lpstr>Guidelines</vt:lpstr>
      <vt:lpstr>Grad Paper Portfolio</vt:lpstr>
      <vt:lpstr>What is new?</vt:lpstr>
      <vt:lpstr>What is Community Service/Learning</vt:lpstr>
      <vt:lpstr>Do Not Stress the Service Product!</vt:lpstr>
      <vt:lpstr>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Nickell, Ashley H.</dc:creator>
  <cp:lastModifiedBy>Nickell, Ashley H.</cp:lastModifiedBy>
  <cp:revision>5</cp:revision>
  <dcterms:created xsi:type="dcterms:W3CDTF">2015-01-15T14:41:23Z</dcterms:created>
  <dcterms:modified xsi:type="dcterms:W3CDTF">2015-01-15T15:19:52Z</dcterms:modified>
</cp:coreProperties>
</file>