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4" r:id="rId3"/>
    <p:sldId id="265" r:id="rId4"/>
    <p:sldId id="266" r:id="rId5"/>
    <p:sldId id="258" r:id="rId6"/>
    <p:sldId id="259" r:id="rId7"/>
    <p:sldId id="260" r:id="rId8"/>
    <p:sldId id="263" r:id="rId9"/>
    <p:sldId id="261"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en-US" sz="2400" baseline="0" dirty="0"/>
              <a:t>Breakdown of Foreign Holdings on US Debt (Fig. 1)</a:t>
            </a:r>
          </a:p>
        </c:rich>
      </c:tx>
      <c:layout/>
      <c:spPr>
        <a:noFill/>
        <a:ln>
          <a:noFill/>
        </a:ln>
        <a:effectLst/>
      </c:spPr>
    </c:title>
    <c:plotArea>
      <c:layout/>
      <c:pieChart>
        <c:varyColors val="1"/>
        <c:ser>
          <c:idx val="0"/>
          <c:order val="0"/>
          <c:dPt>
            <c:idx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spPr>
              <a:gradFill>
                <a:gsLst>
                  <a:gs pos="100000">
                    <a:schemeClr val="accent2">
                      <a:lumMod val="60000"/>
                      <a:lumOff val="40000"/>
                    </a:schemeClr>
                  </a:gs>
                  <a:gs pos="0">
                    <a:schemeClr val="accent2"/>
                  </a:gs>
                </a:gsLst>
                <a:lin ang="5400000" scaled="0"/>
              </a:gradFill>
              <a:ln w="19050">
                <a:solidFill>
                  <a:schemeClr val="lt1"/>
                </a:solidFill>
              </a:ln>
              <a:effectLst/>
            </c:spPr>
          </c:dPt>
          <c:dPt>
            <c:idx val="2"/>
            <c:spPr>
              <a:gradFill>
                <a:gsLst>
                  <a:gs pos="100000">
                    <a:schemeClr val="accent3">
                      <a:lumMod val="60000"/>
                      <a:lumOff val="40000"/>
                    </a:schemeClr>
                  </a:gs>
                  <a:gs pos="0">
                    <a:schemeClr val="accent3"/>
                  </a:gs>
                </a:gsLst>
                <a:lin ang="5400000" scaled="0"/>
              </a:gradFill>
              <a:ln w="19050">
                <a:solidFill>
                  <a:schemeClr val="lt1"/>
                </a:solidFill>
              </a:ln>
              <a:effectLst/>
            </c:spPr>
          </c:dPt>
          <c:dPt>
            <c:idx val="3"/>
            <c:spPr>
              <a:gradFill>
                <a:gsLst>
                  <a:gs pos="100000">
                    <a:schemeClr val="accent4">
                      <a:lumMod val="60000"/>
                      <a:lumOff val="40000"/>
                    </a:schemeClr>
                  </a:gs>
                  <a:gs pos="0">
                    <a:schemeClr val="accent4"/>
                  </a:gs>
                </a:gsLst>
                <a:lin ang="5400000" scaled="0"/>
              </a:gradFill>
              <a:ln w="19050">
                <a:solidFill>
                  <a:schemeClr val="lt1"/>
                </a:solidFill>
              </a:ln>
              <a:effectLst/>
            </c:spPr>
          </c:dPt>
          <c:dPt>
            <c:idx val="4"/>
            <c:spPr>
              <a:gradFill>
                <a:gsLst>
                  <a:gs pos="100000">
                    <a:schemeClr val="accent5">
                      <a:lumMod val="60000"/>
                      <a:lumOff val="40000"/>
                    </a:schemeClr>
                  </a:gs>
                  <a:gs pos="0">
                    <a:schemeClr val="accent5"/>
                  </a:gs>
                </a:gsLst>
                <a:lin ang="5400000" scaled="0"/>
              </a:gradFill>
              <a:ln w="19050">
                <a:solidFill>
                  <a:schemeClr val="lt1"/>
                </a:solidFill>
              </a:ln>
              <a:effectLst/>
            </c:spPr>
          </c:dPt>
          <c:dPt>
            <c:idx val="5"/>
            <c:spPr>
              <a:gradFill>
                <a:gsLst>
                  <a:gs pos="100000">
                    <a:schemeClr val="accent6">
                      <a:lumMod val="60000"/>
                      <a:lumOff val="40000"/>
                    </a:schemeClr>
                  </a:gs>
                  <a:gs pos="0">
                    <a:schemeClr val="accent6"/>
                  </a:gs>
                </a:gsLst>
                <a:lin ang="5400000" scaled="0"/>
              </a:gradFill>
              <a:ln w="19050">
                <a:solidFill>
                  <a:schemeClr val="lt1"/>
                </a:solidFill>
              </a:ln>
              <a:effectLst/>
            </c:spPr>
          </c:dPt>
          <c:dPt>
            <c:idx val="6"/>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dPt>
          <c:dPt>
            <c:idx val="7"/>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dPt>
          <c:dPt>
            <c:idx val="8"/>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dPt>
          <c:dPt>
            <c:idx val="9"/>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dPt>
          <c:dPt>
            <c:idx val="1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en-US"/>
                </a:p>
              </c:txPr>
            </c:dLbl>
            <c:dLbl>
              <c:idx val="1"/>
              <c:layout/>
              <c:tx>
                <c:rich>
                  <a:bodyPr/>
                  <a:lstStyle/>
                  <a:p>
                    <a:r>
                      <a:rPr lang="en-US" sz="1600" baseline="0" dirty="0" smtClean="0"/>
                      <a:t>5%</a:t>
                    </a:r>
                    <a:endParaRPr lang="en-US" dirty="0"/>
                  </a:p>
                </c:rich>
              </c:tx>
              <c:dLblPos val="outEnd"/>
              <c:showVal val="1"/>
              <c:extLst>
                <c:ext xmlns:c15="http://schemas.microsoft.com/office/drawing/2012/chart" uri="{CE6537A1-D6FC-4f65-9D91-7224C49458BB}">
                  <c15:layout/>
                  <c15:dlblFieldTable/>
                  <c15:showDataLabelsRange val="0"/>
                </c:ext>
              </c:extLst>
            </c:dLbl>
            <c:dLbl>
              <c:idx val="2"/>
              <c:layout/>
              <c:tx>
                <c:rich>
                  <a:bodyPr/>
                  <a:lstStyle/>
                  <a:p>
                    <a:r>
                      <a:rPr lang="en-US" sz="1600" baseline="0" dirty="0" smtClean="0"/>
                      <a:t>3%</a:t>
                    </a:r>
                    <a:endParaRPr lang="en-US" dirty="0"/>
                  </a:p>
                </c:rich>
              </c:tx>
              <c:dLblPos val="outEnd"/>
              <c:showVal val="1"/>
              <c:extLst>
                <c:ext xmlns:c15="http://schemas.microsoft.com/office/drawing/2012/chart" uri="{CE6537A1-D6FC-4f65-9D91-7224C49458BB}">
                  <c15:layout/>
                  <c15:dlblFieldTable/>
                  <c15:showDataLabelsRange val="0"/>
                </c:ext>
              </c:extLst>
            </c:dLbl>
            <c:dLbl>
              <c:idx val="3"/>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en-US"/>
                </a:p>
              </c:txPr>
            </c:dLbl>
            <c:dLbl>
              <c:idx val="4"/>
              <c:layout/>
              <c:tx>
                <c:rich>
                  <a:bodyPr/>
                  <a:lstStyle/>
                  <a:p>
                    <a:r>
                      <a:rPr lang="en-US" sz="1600" baseline="0" dirty="0" smtClean="0"/>
                      <a:t>4%</a:t>
                    </a:r>
                    <a:endParaRPr lang="en-US" dirty="0"/>
                  </a:p>
                </c:rich>
              </c:tx>
              <c:dLblPos val="outEnd"/>
              <c:showVal val="1"/>
              <c:extLst>
                <c:ext xmlns:c15="http://schemas.microsoft.com/office/drawing/2012/chart" uri="{CE6537A1-D6FC-4f65-9D91-7224C49458BB}">
                  <c15:layout/>
                  <c15:dlblFieldTable/>
                  <c15:showDataLabelsRange val="0"/>
                </c:ext>
              </c:extLst>
            </c:dLbl>
            <c:dLbl>
              <c:idx val="5"/>
              <c:layout/>
              <c:tx>
                <c:rich>
                  <a:bodyPr/>
                  <a:lstStyle/>
                  <a:p>
                    <a:r>
                      <a:rPr lang="en-US" sz="1600" baseline="0" dirty="0" smtClean="0"/>
                      <a:t>3%</a:t>
                    </a:r>
                    <a:endParaRPr lang="en-US" dirty="0"/>
                  </a:p>
                </c:rich>
              </c:tx>
              <c:dLblPos val="outEnd"/>
              <c:showVal val="1"/>
              <c:extLst>
                <c:ext xmlns:c15="http://schemas.microsoft.com/office/drawing/2012/chart" uri="{CE6537A1-D6FC-4f65-9D91-7224C49458BB}">
                  <c15:layout/>
                  <c15:dlblFieldTable/>
                  <c15:showDataLabelsRange val="0"/>
                </c:ext>
              </c:extLst>
            </c:dLbl>
            <c:dLbl>
              <c:idx val="6"/>
              <c:layout/>
              <c:tx>
                <c:rich>
                  <a:bodyPr/>
                  <a:lstStyle/>
                  <a:p>
                    <a:r>
                      <a:rPr lang="en-US" sz="1600" baseline="0" dirty="0" smtClean="0"/>
                      <a:t>5%</a:t>
                    </a:r>
                    <a:endParaRPr lang="en-US" dirty="0"/>
                  </a:p>
                </c:rich>
              </c:tx>
              <c:dLblPos val="outEnd"/>
              <c:showVal val="1"/>
              <c:extLst>
                <c:ext xmlns:c15="http://schemas.microsoft.com/office/drawing/2012/chart" uri="{CE6537A1-D6FC-4f65-9D91-7224C49458BB}">
                  <c15:layout/>
                  <c15:dlblFieldTable/>
                  <c15:showDataLabelsRange val="0"/>
                </c:ext>
              </c:extLst>
            </c:dLbl>
            <c:dLbl>
              <c:idx val="7"/>
              <c:layout/>
              <c:tx>
                <c:rich>
                  <a:bodyPr/>
                  <a:lstStyle/>
                  <a:p>
                    <a:r>
                      <a:rPr lang="en-US" sz="1600" baseline="0" dirty="0" smtClean="0"/>
                      <a:t>5%</a:t>
                    </a:r>
                    <a:endParaRPr lang="en-US" dirty="0"/>
                  </a:p>
                </c:rich>
              </c:tx>
              <c:dLblPos val="outEnd"/>
              <c:showVal val="1"/>
              <c:extLst>
                <c:ext xmlns:c15="http://schemas.microsoft.com/office/drawing/2012/chart" uri="{CE6537A1-D6FC-4f65-9D91-7224C49458BB}">
                  <c15:layout/>
                  <c15:dlblFieldTable/>
                  <c15:showDataLabelsRange val="0"/>
                </c:ext>
              </c:extLst>
            </c:dLbl>
            <c:dLbl>
              <c:idx val="8"/>
              <c:layout/>
              <c:tx>
                <c:rich>
                  <a:bodyPr/>
                  <a:lstStyle/>
                  <a:p>
                    <a:r>
                      <a:rPr lang="en-US" sz="1600" baseline="0" dirty="0" smtClean="0"/>
                      <a:t>5%</a:t>
                    </a:r>
                    <a:endParaRPr lang="en-US" dirty="0"/>
                  </a:p>
                </c:rich>
              </c:tx>
              <c:dLblPos val="outEnd"/>
              <c:showVal val="1"/>
              <c:extLst>
                <c:ext xmlns:c15="http://schemas.microsoft.com/office/drawing/2012/chart" uri="{CE6537A1-D6FC-4f65-9D91-7224C49458BB}">
                  <c15:layout/>
                  <c15:dlblFieldTable/>
                  <c15:showDataLabelsRange val="0"/>
                </c:ext>
              </c:extLst>
            </c:dLbl>
            <c:dLbl>
              <c:idx val="9"/>
              <c:layout/>
              <c:tx>
                <c:rich>
                  <a:bodyPr/>
                  <a:lstStyle/>
                  <a:p>
                    <a:r>
                      <a:rPr lang="en-US" sz="1600" baseline="0" dirty="0" smtClean="0"/>
                      <a:t>3%</a:t>
                    </a:r>
                    <a:endParaRPr lang="en-US" dirty="0"/>
                  </a:p>
                </c:rich>
              </c:tx>
              <c:dLblPos val="outEnd"/>
              <c:showVal val="1"/>
              <c:extLst>
                <c:ext xmlns:c15="http://schemas.microsoft.com/office/drawing/2012/chart" uri="{CE6537A1-D6FC-4f65-9D91-7224C49458BB}">
                  <c15:layout/>
                  <c15:dlblFieldTable/>
                  <c15:showDataLabelsRange val="0"/>
                </c:ext>
              </c:extLst>
            </c:dLbl>
            <c:dLbl>
              <c:idx val="10"/>
              <c:layout/>
              <c:tx>
                <c:rich>
                  <a:bodyPr/>
                  <a:lstStyle/>
                  <a:p>
                    <a:r>
                      <a:rPr lang="en-US" sz="1600" baseline="0" dirty="0" smtClean="0"/>
                      <a:t>26%</a:t>
                    </a:r>
                    <a:endParaRPr lang="en-US" dirty="0"/>
                  </a:p>
                </c:rich>
              </c:tx>
              <c:dLblPos val="outEnd"/>
              <c:showVal val="1"/>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outEnd"/>
            <c:showVal val="1"/>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Sheet1!$A$2:$A$12</c:f>
              <c:strCache>
                <c:ptCount val="11"/>
                <c:pt idx="0">
                  <c:v>China</c:v>
                </c:pt>
                <c:pt idx="1">
                  <c:v>Caribbean Banking Centers</c:v>
                </c:pt>
                <c:pt idx="2">
                  <c:v>Switzerland</c:v>
                </c:pt>
                <c:pt idx="3">
                  <c:v>Japan</c:v>
                </c:pt>
                <c:pt idx="4">
                  <c:v>Taiwan</c:v>
                </c:pt>
                <c:pt idx="5">
                  <c:v>Belgium</c:v>
                </c:pt>
                <c:pt idx="6">
                  <c:v>Oil Exporters</c:v>
                </c:pt>
                <c:pt idx="7">
                  <c:v>Russia</c:v>
                </c:pt>
                <c:pt idx="8">
                  <c:v>Brazil</c:v>
                </c:pt>
                <c:pt idx="9">
                  <c:v>Luxembourg</c:v>
                </c:pt>
                <c:pt idx="10">
                  <c:v>Other*</c:v>
                </c:pt>
              </c:strCache>
            </c:strRef>
          </c:cat>
          <c:val>
            <c:numRef>
              <c:f>Sheet1!$B$2:$B$12</c:f>
              <c:numCache>
                <c:formatCode>0%</c:formatCode>
                <c:ptCount val="11"/>
                <c:pt idx="0">
                  <c:v>0.23</c:v>
                </c:pt>
                <c:pt idx="1">
                  <c:v>0.05</c:v>
                </c:pt>
                <c:pt idx="2">
                  <c:v>0.03</c:v>
                </c:pt>
                <c:pt idx="3">
                  <c:v>0.21</c:v>
                </c:pt>
                <c:pt idx="4">
                  <c:v>0.04</c:v>
                </c:pt>
                <c:pt idx="5">
                  <c:v>0.03</c:v>
                </c:pt>
                <c:pt idx="6">
                  <c:v>0.05</c:v>
                </c:pt>
                <c:pt idx="7">
                  <c:v>0.05</c:v>
                </c:pt>
                <c:pt idx="8">
                  <c:v>0.05</c:v>
                </c:pt>
                <c:pt idx="9">
                  <c:v>0.03</c:v>
                </c:pt>
                <c:pt idx="10">
                  <c:v>0.26</c:v>
                </c:pt>
              </c:numCache>
            </c:numRef>
          </c:val>
        </c:ser>
        <c:dLbls>
          <c:showVal val="1"/>
        </c:dLbls>
        <c:firstSliceAng val="0"/>
      </c:pieChart>
      <c:spPr>
        <a:noFill/>
        <a:ln>
          <a:noFill/>
        </a:ln>
        <a:effectLst/>
      </c:spPr>
    </c:plotArea>
    <c:legend>
      <c:legendPos val="r"/>
      <c:layout/>
      <c:spPr>
        <a:solidFill>
          <a:schemeClr val="lt1">
            <a:alpha val="50000"/>
          </a:schemeClr>
        </a:solid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legend>
    <c:plotVisOnly val="1"/>
    <c:dispBlanksAs val="zero"/>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51AF36E-87E3-1940-80D4-DB2816B0D714}" type="datetimeFigureOut">
              <a:rPr lang="en-US" smtClean="0"/>
              <a:t>11/2/14</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6BEB274-0DBE-8844-B3CC-FCBEC7A7CFC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AF36E-87E3-1940-80D4-DB2816B0D714}" type="datetimeFigureOut">
              <a:rPr lang="en-US" smtClean="0"/>
              <a:t>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AF36E-87E3-1940-80D4-DB2816B0D714}" type="datetimeFigureOut">
              <a:rPr lang="en-US" smtClean="0"/>
              <a:t>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AF36E-87E3-1940-80D4-DB2816B0D714}" type="datetimeFigureOut">
              <a:rPr lang="en-US" smtClean="0"/>
              <a:t>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1AF36E-87E3-1940-80D4-DB2816B0D714}" type="datetimeFigureOut">
              <a:rPr lang="en-US" smtClean="0"/>
              <a:t>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1AF36E-87E3-1940-80D4-DB2816B0D714}" type="datetimeFigureOut">
              <a:rPr lang="en-US" smtClean="0"/>
              <a:t>11/2/14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51AF36E-87E3-1940-80D4-DB2816B0D714}" type="datetimeFigureOut">
              <a:rPr lang="en-US" smtClean="0"/>
              <a:t>11/2/14</a:t>
            </a:fld>
            <a:endParaRPr lang="en-US" dirty="0"/>
          </a:p>
        </p:txBody>
      </p:sp>
      <p:sp>
        <p:nvSpPr>
          <p:cNvPr id="27" name="Slide Number Placeholder 26"/>
          <p:cNvSpPr>
            <a:spLocks noGrp="1"/>
          </p:cNvSpPr>
          <p:nvPr>
            <p:ph type="sldNum" sz="quarter" idx="11"/>
          </p:nvPr>
        </p:nvSpPr>
        <p:spPr/>
        <p:txBody>
          <a:bodyPr rtlCol="0"/>
          <a:lstStyle/>
          <a:p>
            <a:fld id="{06BEB274-0DBE-8844-B3CC-FCBEC7A7CFC2}"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51AF36E-87E3-1940-80D4-DB2816B0D714}" type="datetimeFigureOut">
              <a:rPr lang="en-US" smtClean="0"/>
              <a:t>11/2/14</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06BEB274-0DBE-8844-B3CC-FCBEC7A7CFC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AF36E-87E3-1940-80D4-DB2816B0D714}" type="datetimeFigureOut">
              <a:rPr lang="en-US" smtClean="0"/>
              <a:t>11/2/14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1AF36E-87E3-1940-80D4-DB2816B0D714}" type="datetimeFigureOut">
              <a:rPr lang="en-US" smtClean="0"/>
              <a:t>11/2/14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1AF36E-87E3-1940-80D4-DB2816B0D714}" type="datetimeFigureOut">
              <a:rPr lang="en-US" smtClean="0"/>
              <a:t>11/2/14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B274-0DBE-8844-B3CC-FCBEC7A7CFC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51AF36E-87E3-1940-80D4-DB2816B0D714}" type="datetimeFigureOut">
              <a:rPr lang="en-US" smtClean="0"/>
              <a:t>11/2/14</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6BEB274-0DBE-8844-B3CC-FCBEC7A7CFC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 Paper Graphic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Utilize your time in the media center to identify and create a graphic for your paper. </a:t>
            </a:r>
          </a:p>
          <a:p>
            <a:r>
              <a:rPr lang="en-US" dirty="0" smtClean="0"/>
              <a:t>You may start to type and save the first three pages of your paper to turn in Friday utilize the checklist to ensure your doing it right!</a:t>
            </a:r>
          </a:p>
          <a:p>
            <a:pPr lvl="1"/>
            <a:r>
              <a:rPr lang="en-US" dirty="0" smtClean="0"/>
              <a:t>Due Friday 3 pages of your rough draft…this should also include a current work cited page…so 4 PAGES total! </a:t>
            </a:r>
          </a:p>
          <a:p>
            <a:pPr lvl="1"/>
            <a:r>
              <a:rPr lang="en-US" dirty="0" smtClean="0"/>
              <a:t>This will be your last chance on feedback directly from me before your final paper…do not slack off!</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Warm Up: Which </a:t>
            </a:r>
            <a:r>
              <a:rPr lang="en-US" dirty="0" smtClean="0"/>
              <a:t>is right?  Right or left?</a:t>
            </a:r>
            <a:endParaRPr lang="en-US" dirty="0"/>
          </a:p>
        </p:txBody>
      </p:sp>
      <p:sp>
        <p:nvSpPr>
          <p:cNvPr id="3" name="Content Placeholder 2"/>
          <p:cNvSpPr>
            <a:spLocks noGrp="1"/>
          </p:cNvSpPr>
          <p:nvPr>
            <p:ph sz="half" idx="1"/>
          </p:nvPr>
        </p:nvSpPr>
        <p:spPr/>
        <p:txBody>
          <a:bodyPr>
            <a:normAutofit/>
          </a:bodyPr>
          <a:lstStyle/>
          <a:p>
            <a:pPr marL="514350" indent="-514350">
              <a:buAutoNum type="arabicPeriod"/>
            </a:pPr>
            <a:r>
              <a:rPr lang="en-US" dirty="0" smtClean="0"/>
              <a:t>I really enjoyed “I Hear America Singing.”  </a:t>
            </a:r>
          </a:p>
          <a:p>
            <a:pPr marL="514350" indent="-514350">
              <a:buAutoNum type="arabicPeriod"/>
            </a:pPr>
            <a:r>
              <a:rPr lang="en-US" i="1" dirty="0" smtClean="0"/>
              <a:t>Pudd’nhead Wilson </a:t>
            </a:r>
            <a:r>
              <a:rPr lang="en-US" dirty="0" smtClean="0"/>
              <a:t>is the book we are currently reading.</a:t>
            </a:r>
            <a:endParaRPr lang="en-US" i="1" dirty="0" smtClean="0"/>
          </a:p>
          <a:p>
            <a:pPr marL="514350" indent="-514350">
              <a:buAutoNum type="arabicPeriod"/>
            </a:pPr>
            <a:r>
              <a:rPr lang="en-US" dirty="0" smtClean="0"/>
              <a:t>We’ve read </a:t>
            </a:r>
            <a:r>
              <a:rPr lang="en-US" i="1" dirty="0" smtClean="0"/>
              <a:t>“The Scarlet Letter</a:t>
            </a:r>
            <a:r>
              <a:rPr lang="en-US" dirty="0" smtClean="0"/>
              <a:t>” already this year.</a:t>
            </a:r>
          </a:p>
          <a:p>
            <a:pPr marL="514350" indent="-514350">
              <a:buAutoNum type="arabicPeriod"/>
            </a:pPr>
            <a:r>
              <a:rPr lang="en-US" dirty="0" smtClean="0"/>
              <a:t>I think “The Avengers” is a good movie.</a:t>
            </a:r>
          </a:p>
        </p:txBody>
      </p:sp>
      <p:sp>
        <p:nvSpPr>
          <p:cNvPr id="4" name="Content Placeholder 3"/>
          <p:cNvSpPr>
            <a:spLocks noGrp="1"/>
          </p:cNvSpPr>
          <p:nvPr>
            <p:ph sz="half" idx="2"/>
          </p:nvPr>
        </p:nvSpPr>
        <p:spPr/>
        <p:txBody>
          <a:bodyPr>
            <a:normAutofit/>
          </a:bodyPr>
          <a:lstStyle/>
          <a:p>
            <a:pPr marL="514350" indent="-514350">
              <a:buAutoNum type="arabicPeriod"/>
            </a:pPr>
            <a:r>
              <a:rPr lang="en-US" dirty="0" smtClean="0"/>
              <a:t>I really enjoyed </a:t>
            </a:r>
            <a:r>
              <a:rPr lang="en-US" i="1" dirty="0" smtClean="0"/>
              <a:t>I Hear America Singing</a:t>
            </a:r>
            <a:r>
              <a:rPr lang="en-US" dirty="0" smtClean="0"/>
              <a:t>.</a:t>
            </a:r>
          </a:p>
          <a:p>
            <a:pPr marL="514350" indent="-514350">
              <a:buAutoNum type="arabicPeriod"/>
            </a:pPr>
            <a:r>
              <a:rPr lang="en-US" dirty="0" smtClean="0"/>
              <a:t>“Pudd’nhead Wilson” is the book we are currently reading.</a:t>
            </a:r>
          </a:p>
          <a:p>
            <a:pPr marL="514350" indent="-514350">
              <a:buAutoNum type="arabicPeriod"/>
            </a:pPr>
            <a:r>
              <a:rPr lang="en-US" dirty="0" smtClean="0"/>
              <a:t>We’ve read “The Scarlet Letter” already this year.</a:t>
            </a:r>
          </a:p>
          <a:p>
            <a:pPr marL="514350" indent="-514350">
              <a:buAutoNum type="arabicPeriod"/>
            </a:pPr>
            <a:r>
              <a:rPr lang="en-US" dirty="0" smtClean="0"/>
              <a:t>I think </a:t>
            </a:r>
            <a:r>
              <a:rPr lang="en-US" i="1" dirty="0" smtClean="0"/>
              <a:t>The Avengers </a:t>
            </a:r>
            <a:r>
              <a:rPr lang="en-US" dirty="0" smtClean="0"/>
              <a:t>is a good movie.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italicize or not?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Book </a:t>
            </a:r>
            <a:r>
              <a:rPr lang="en-US" dirty="0" smtClean="0"/>
              <a:t>titles </a:t>
            </a:r>
            <a:r>
              <a:rPr lang="en-US" i="1" dirty="0" err="1" smtClean="0"/>
              <a:t>Puddin’Head</a:t>
            </a:r>
            <a:r>
              <a:rPr lang="en-US" i="1" dirty="0" smtClean="0"/>
              <a:t> Wilson</a:t>
            </a:r>
            <a:endParaRPr lang="en-US" dirty="0" smtClean="0"/>
          </a:p>
          <a:p>
            <a:r>
              <a:rPr lang="en-US" dirty="0" smtClean="0"/>
              <a:t>Movie </a:t>
            </a:r>
            <a:r>
              <a:rPr lang="en-US" dirty="0" smtClean="0"/>
              <a:t>titles </a:t>
            </a:r>
            <a:r>
              <a:rPr lang="en-US" i="1" dirty="0" smtClean="0"/>
              <a:t>Hunger Games</a:t>
            </a:r>
            <a:endParaRPr lang="en-US" dirty="0" smtClean="0"/>
          </a:p>
          <a:p>
            <a:r>
              <a:rPr lang="en-US" dirty="0" smtClean="0"/>
              <a:t>Magazine </a:t>
            </a:r>
            <a:r>
              <a:rPr lang="en-US" dirty="0" smtClean="0"/>
              <a:t>names </a:t>
            </a:r>
            <a:r>
              <a:rPr lang="en-US" i="1" dirty="0" smtClean="0"/>
              <a:t>People Magazines</a:t>
            </a:r>
            <a:endParaRPr lang="en-US" dirty="0" smtClean="0"/>
          </a:p>
          <a:p>
            <a:r>
              <a:rPr lang="en-US" dirty="0" smtClean="0"/>
              <a:t>Newspaper </a:t>
            </a:r>
            <a:r>
              <a:rPr lang="en-US" dirty="0" smtClean="0"/>
              <a:t>names </a:t>
            </a:r>
            <a:r>
              <a:rPr lang="en-US" i="1" dirty="0" smtClean="0"/>
              <a:t>Charlotte Observer</a:t>
            </a:r>
            <a:endParaRPr lang="en-US" dirty="0" smtClean="0"/>
          </a:p>
          <a:p>
            <a:r>
              <a:rPr lang="en-US" dirty="0" smtClean="0"/>
              <a:t>Albums (Pink Floyd’s 1973 album </a:t>
            </a:r>
            <a:r>
              <a:rPr lang="en-US" i="1" dirty="0" smtClean="0"/>
              <a:t>Dark Side of the Moon</a:t>
            </a:r>
            <a:r>
              <a:rPr lang="en-US" dirty="0" smtClean="0"/>
              <a:t>)</a:t>
            </a:r>
          </a:p>
          <a:p>
            <a:r>
              <a:rPr lang="en-US" dirty="0" smtClean="0"/>
              <a:t>TV shows (</a:t>
            </a:r>
            <a:r>
              <a:rPr lang="en-US" i="1" dirty="0" smtClean="0"/>
              <a:t>The Simpsons</a:t>
            </a:r>
            <a:r>
              <a:rPr lang="en-US" dirty="0" smtClean="0"/>
              <a:t>)</a:t>
            </a:r>
          </a:p>
          <a:p>
            <a:r>
              <a:rPr lang="en-US" dirty="0" smtClean="0"/>
              <a:t>Video games (</a:t>
            </a:r>
            <a:r>
              <a:rPr lang="en-US" i="1" dirty="0" smtClean="0"/>
              <a:t>Call of Duty:  Black Ops</a:t>
            </a:r>
            <a:r>
              <a:rPr lang="en-US" dirty="0" smtClean="0"/>
              <a:t>)</a:t>
            </a:r>
          </a:p>
          <a:p>
            <a:r>
              <a:rPr lang="en-US" dirty="0" smtClean="0"/>
              <a:t>The names of boats (who knew? </a:t>
            </a:r>
            <a:r>
              <a:rPr lang="en-US" i="1" dirty="0" smtClean="0"/>
              <a:t>HMS Titanic</a:t>
            </a:r>
            <a:r>
              <a:rPr lang="en-US" dirty="0" smtClean="0"/>
              <a:t>)</a:t>
            </a:r>
          </a:p>
          <a:p>
            <a:r>
              <a:rPr lang="en-US" dirty="0" smtClean="0"/>
              <a:t>Named legal cases (</a:t>
            </a:r>
            <a:r>
              <a:rPr lang="en-US" i="1" dirty="0" smtClean="0"/>
              <a:t>Roe vs. Wade</a:t>
            </a:r>
            <a:r>
              <a:rPr lang="en-US" dirty="0" smtClean="0"/>
              <a:t>)</a:t>
            </a:r>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56260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italicize</a:t>
            </a:r>
            <a:endParaRPr lang="en-US" dirty="0"/>
          </a:p>
        </p:txBody>
      </p:sp>
      <p:sp>
        <p:nvSpPr>
          <p:cNvPr id="3" name="Content Placeholder 2"/>
          <p:cNvSpPr>
            <a:spLocks noGrp="1"/>
          </p:cNvSpPr>
          <p:nvPr>
            <p:ph idx="1"/>
          </p:nvPr>
        </p:nvSpPr>
        <p:spPr/>
        <p:txBody>
          <a:bodyPr>
            <a:normAutofit/>
          </a:bodyPr>
          <a:lstStyle/>
          <a:p>
            <a:r>
              <a:rPr lang="en-US" dirty="0" smtClean="0"/>
              <a:t>Almost all of these get “quotation marks” around them</a:t>
            </a:r>
          </a:p>
          <a:p>
            <a:r>
              <a:rPr lang="en-US" dirty="0" smtClean="0"/>
              <a:t>Chapters in a book</a:t>
            </a:r>
          </a:p>
          <a:p>
            <a:r>
              <a:rPr lang="en-US" dirty="0" smtClean="0"/>
              <a:t>Individual poems (William Cullen Bryant’s “</a:t>
            </a:r>
            <a:r>
              <a:rPr lang="en-US" dirty="0" err="1" smtClean="0"/>
              <a:t>Thanatopsis</a:t>
            </a:r>
            <a:r>
              <a:rPr lang="en-US" dirty="0" smtClean="0"/>
              <a:t>”)</a:t>
            </a:r>
          </a:p>
          <a:p>
            <a:r>
              <a:rPr lang="en-US" dirty="0" smtClean="0"/>
              <a:t> TV episodes</a:t>
            </a:r>
          </a:p>
          <a:p>
            <a:r>
              <a:rPr lang="en-US" dirty="0" smtClean="0"/>
              <a:t>Articles in a magazine or newspaper</a:t>
            </a:r>
          </a:p>
          <a:p>
            <a:r>
              <a:rPr lang="en-US" dirty="0" smtClean="0"/>
              <a:t>Songs on an album (“Money” from </a:t>
            </a:r>
            <a:r>
              <a:rPr lang="en-US" i="1" dirty="0" smtClean="0"/>
              <a:t>Dark Side of the Moon</a:t>
            </a:r>
            <a:r>
              <a:rPr lang="en-US" dirty="0" smtClean="0"/>
              <a:t>)</a:t>
            </a:r>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97897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Reminders</a:t>
            </a:r>
            <a:endParaRPr lang="en-US" dirty="0"/>
          </a:p>
        </p:txBody>
      </p:sp>
      <p:sp>
        <p:nvSpPr>
          <p:cNvPr id="3" name="Content Placeholder 2"/>
          <p:cNvSpPr>
            <a:spLocks noGrp="1"/>
          </p:cNvSpPr>
          <p:nvPr>
            <p:ph idx="1"/>
          </p:nvPr>
        </p:nvSpPr>
        <p:spPr/>
        <p:txBody>
          <a:bodyPr/>
          <a:lstStyle/>
          <a:p>
            <a:r>
              <a:rPr lang="en-US" dirty="0" smtClean="0"/>
              <a:t>YOU HAVE TO MAKE IT…this is not a copy and paste job!</a:t>
            </a:r>
          </a:p>
          <a:p>
            <a:r>
              <a:rPr lang="en-US" dirty="0" smtClean="0"/>
              <a:t>Your sources should give you the data and numbers to be able to create a visual</a:t>
            </a:r>
          </a:p>
          <a:p>
            <a:r>
              <a:rPr lang="en-US" dirty="0" smtClean="0"/>
              <a:t>Since you are using a source to give you data/numbers…YOU HAVE TO CITE IT internally and one your works cited page!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1834442" y="1467556"/>
          <a:ext cx="5785557" cy="4505732"/>
        </p:xfrm>
        <a:graphic>
          <a:graphicData uri="http://schemas.openxmlformats.org/drawingml/2006/chart">
            <c:chart xmlns:c="http://schemas.openxmlformats.org/drawingml/2006/chart" xmlns:r="http://schemas.openxmlformats.org/officeDocument/2006/relationships" r:id="rId2"/>
          </a:graphicData>
        </a:graphic>
      </p:graphicFrame>
      <p:sp>
        <p:nvSpPr>
          <p:cNvPr id="91139" name="TextBox 4"/>
          <p:cNvSpPr txBox="1">
            <a:spLocks noChangeArrowheads="1"/>
          </p:cNvSpPr>
          <p:nvPr/>
        </p:nvSpPr>
        <p:spPr bwMode="auto">
          <a:xfrm>
            <a:off x="1312863" y="5988050"/>
            <a:ext cx="7207250" cy="646113"/>
          </a:xfrm>
          <a:prstGeom prst="rect">
            <a:avLst/>
          </a:prstGeom>
          <a:noFill/>
          <a:ln w="9525">
            <a:noFill/>
            <a:miter lim="800000"/>
            <a:headEnd/>
            <a:tailEnd/>
          </a:ln>
        </p:spPr>
        <p:txBody>
          <a:bodyPr>
            <a:prstTxWarp prst="textNoShape">
              <a:avLst/>
            </a:prstTxWarp>
            <a:spAutoFit/>
          </a:bodyPr>
          <a:lstStyle/>
          <a:p>
            <a:r>
              <a:rPr lang="en-US" dirty="0">
                <a:latin typeface="Times New Roman" charset="0"/>
                <a:ea typeface="Times New Roman" charset="0"/>
                <a:cs typeface="Times New Roman" charset="0"/>
              </a:rPr>
              <a:t>Source: </a:t>
            </a:r>
            <a:r>
              <a:rPr lang="en-US" dirty="0">
                <a:latin typeface="Times New Roman" charset="0"/>
                <a:ea typeface="Times New Roman" charset="0"/>
                <a:cs typeface="Times New Roman" charset="0"/>
              </a:rPr>
              <a:t>Labonte</a:t>
            </a:r>
            <a:r>
              <a:rPr lang="en-US" dirty="0">
                <a:latin typeface="Times New Roman" charset="0"/>
                <a:ea typeface="Times New Roman" charset="0"/>
                <a:cs typeface="Times New Roman" charset="0"/>
              </a:rPr>
              <a:t>, Marc and Justin Murray. Foreign Holdings of Federal Debt. Rep. </a:t>
            </a:r>
            <a:r>
              <a:rPr lang="en-US" dirty="0">
                <a:latin typeface="Times New Roman" charset="0"/>
                <a:ea typeface="Times New Roman" charset="0"/>
                <a:cs typeface="Times New Roman" charset="0"/>
              </a:rPr>
              <a:t>N.p</a:t>
            </a:r>
            <a:r>
              <a:rPr lang="en-US" dirty="0">
                <a:latin typeface="Times New Roman" charset="0"/>
                <a:ea typeface="Times New Roman" charset="0"/>
                <a:cs typeface="Times New Roman" charset="0"/>
              </a:rPr>
              <a:t>.: Congressional Research Service, 2012. Print.</a:t>
            </a:r>
          </a:p>
        </p:txBody>
      </p:sp>
      <p:sp>
        <p:nvSpPr>
          <p:cNvPr id="5" name="Title 1"/>
          <p:cNvSpPr txBox="1">
            <a:spLocks/>
          </p:cNvSpPr>
          <p:nvPr/>
        </p:nvSpPr>
        <p:spPr bwMode="auto">
          <a:xfrm>
            <a:off x="457200" y="549275"/>
            <a:ext cx="8229600" cy="917575"/>
          </a:xfrm>
          <a:prstGeom prst="rect">
            <a:avLst/>
          </a:prstGeom>
          <a:noFill/>
          <a:ln w="9525">
            <a:noFill/>
            <a:miter lim="800000"/>
            <a:headEnd/>
            <a:tailEnd/>
          </a:ln>
        </p:spPr>
        <p:txBody>
          <a:bodyPr anchor="ctr">
            <a:prstTxWarp prst="textNoShape">
              <a:avLst/>
            </a:prstTxWarp>
          </a:bodyPr>
          <a:lstStyle/>
          <a:p>
            <a:pPr defTabSz="914400" eaLnBrk="0" hangingPunct="0">
              <a:defRPr/>
            </a:pPr>
            <a:r>
              <a:rPr lang="en-US" sz="4000" dirty="0">
                <a:solidFill>
                  <a:schemeClr val="tx2"/>
                </a:solidFill>
                <a:latin typeface="+mj-lt"/>
              </a:rPr>
              <a:t>What your graphic should look like!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issues noted thus far….</a:t>
            </a:r>
            <a:endParaRPr lang="en-US" dirty="0"/>
          </a:p>
        </p:txBody>
      </p:sp>
      <p:sp>
        <p:nvSpPr>
          <p:cNvPr id="3" name="Content Placeholder 2"/>
          <p:cNvSpPr>
            <a:spLocks noGrp="1"/>
          </p:cNvSpPr>
          <p:nvPr>
            <p:ph idx="1"/>
          </p:nvPr>
        </p:nvSpPr>
        <p:spPr/>
        <p:txBody>
          <a:bodyPr>
            <a:normAutofit lnSpcReduction="10000"/>
          </a:bodyPr>
          <a:lstStyle/>
          <a:p>
            <a:r>
              <a:rPr lang="en-US" dirty="0" smtClean="0"/>
              <a:t>In text citations…..if you don’t have them its plagiarism </a:t>
            </a:r>
            <a:r>
              <a:rPr lang="en-US" dirty="0" smtClean="0">
                <a:sym typeface="Wingdings"/>
              </a:rPr>
              <a:t></a:t>
            </a:r>
            <a:r>
              <a:rPr lang="en-US" dirty="0" smtClean="0">
                <a:sym typeface="Wingdings"/>
              </a:rPr>
              <a:t> and also the punctuation is always always after the citation. </a:t>
            </a:r>
          </a:p>
          <a:p>
            <a:pPr lvl="1"/>
            <a:r>
              <a:rPr lang="en-US" dirty="0" smtClean="0">
                <a:sym typeface="Wingdings"/>
              </a:rPr>
              <a:t>Incorrect– “The class always listens to her 100% of the </a:t>
            </a:r>
            <a:r>
              <a:rPr lang="en-US" dirty="0" smtClean="0">
                <a:sym typeface="Wingdings"/>
              </a:rPr>
              <a:t>time.”(Nickell</a:t>
            </a:r>
            <a:r>
              <a:rPr lang="en-US" dirty="0" smtClean="0">
                <a:sym typeface="Wingdings"/>
              </a:rPr>
              <a:t>)</a:t>
            </a:r>
          </a:p>
          <a:p>
            <a:pPr lvl="1"/>
            <a:r>
              <a:rPr lang="en-US" dirty="0" smtClean="0">
                <a:sym typeface="Wingdings"/>
              </a:rPr>
              <a:t>Correct- “The class always listens to her 100% of the time” (Nickell).</a:t>
            </a:r>
          </a:p>
          <a:p>
            <a:pPr lvl="1"/>
            <a:r>
              <a:rPr lang="en-US" dirty="0" smtClean="0"/>
              <a:t>Also anytime you use one of these in text means there should be a matching one on work cited. Don’t use one of these in your paper for a source on your work cited what should you do?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Citing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Every source used in your paper must have a  Works Cited entry on the Works Cited page.  </a:t>
            </a:r>
          </a:p>
          <a:p>
            <a:r>
              <a:rPr lang="en-US" dirty="0" smtClean="0"/>
              <a:t>Every Works Cited entry in your paper must have at least one citation in your paper. In other words, you muse use all of the sources listed in your Works Cited page.  </a:t>
            </a:r>
          </a:p>
          <a:p>
            <a:r>
              <a:rPr lang="en-US" dirty="0" smtClean="0"/>
              <a:t>Your Works Cited page is double-spaced with one-inch margins.  </a:t>
            </a:r>
          </a:p>
          <a:p>
            <a:r>
              <a:rPr lang="en-US" dirty="0" smtClean="0"/>
              <a:t>Do not skip lines between entries.  </a:t>
            </a:r>
          </a:p>
          <a:p>
            <a:r>
              <a:rPr lang="en-US" dirty="0" smtClean="0"/>
              <a:t>Do not include the page number or your name on the Works Cited page.  </a:t>
            </a:r>
          </a:p>
          <a:p>
            <a:r>
              <a:rPr lang="en-US" dirty="0" smtClean="0"/>
              <a:t>The words “Works Cited” should appear centered at the top of your page.</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2109934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continued</a:t>
            </a:r>
            <a:endParaRPr lang="en-US" dirty="0"/>
          </a:p>
        </p:txBody>
      </p:sp>
      <p:sp>
        <p:nvSpPr>
          <p:cNvPr id="3" name="Content Placeholder 2"/>
          <p:cNvSpPr>
            <a:spLocks noGrp="1"/>
          </p:cNvSpPr>
          <p:nvPr>
            <p:ph idx="1"/>
          </p:nvPr>
        </p:nvSpPr>
        <p:spPr/>
        <p:txBody>
          <a:bodyPr>
            <a:normAutofit fontScale="92500"/>
          </a:bodyPr>
          <a:lstStyle/>
          <a:p>
            <a:r>
              <a:rPr lang="en-US" dirty="0" smtClean="0"/>
              <a:t>Since this is research…NEVER EVER use I, We, You, Me etc. this makes it sound like an opinion and not fact….facts always win and sound more educated</a:t>
            </a:r>
          </a:p>
          <a:p>
            <a:endParaRPr lang="en-US" dirty="0" smtClean="0"/>
          </a:p>
          <a:p>
            <a:r>
              <a:rPr lang="en-US" dirty="0" smtClean="0"/>
              <a:t>Numbers any number under 100 should be spelled out so instead of 2% you would write two percent.</a:t>
            </a:r>
          </a:p>
          <a:p>
            <a:r>
              <a:rPr lang="en-US" dirty="0" smtClean="0"/>
              <a:t>We are an English Class so any proper noun like names deserve capital letters they are important!</a:t>
            </a:r>
          </a:p>
          <a:p>
            <a:r>
              <a:rPr lang="en-US" dirty="0" smtClean="0"/>
              <a:t>My name is spelled N-</a:t>
            </a:r>
            <a:r>
              <a:rPr lang="en-US" dirty="0" err="1" smtClean="0"/>
              <a:t>i-c-k-e-l-l</a:t>
            </a:r>
            <a:r>
              <a:rPr lang="en-US" dirty="0" smtClean="0"/>
              <a:t> when you turn it in any other way a piece of me dies inside…..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16</TotalTime>
  <Words>758</Words>
  <Application>Microsoft Macintosh PowerPoint</Application>
  <PresentationFormat>On-screen Show (4:3)</PresentationFormat>
  <Paragraphs>66</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Urban</vt:lpstr>
      <vt:lpstr>Grad Paper Graphic </vt:lpstr>
      <vt:lpstr>Warm Up: Which is right?  Right or left?</vt:lpstr>
      <vt:lpstr>To italicize or not?</vt:lpstr>
      <vt:lpstr>Don’t italicize</vt:lpstr>
      <vt:lpstr>Graphic Reminders</vt:lpstr>
      <vt:lpstr>Slide 6</vt:lpstr>
      <vt:lpstr>Some issues noted thus far….</vt:lpstr>
      <vt:lpstr>Citing</vt:lpstr>
      <vt:lpstr>Issues continued</vt:lpstr>
      <vt:lpstr>Today…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 Paper Graphic </dc:title>
  <dc:creator>Peter Nickell</dc:creator>
  <cp:lastModifiedBy>Peter Nickell</cp:lastModifiedBy>
  <cp:revision>1</cp:revision>
  <dcterms:created xsi:type="dcterms:W3CDTF">2014-11-02T23:19:00Z</dcterms:created>
  <dcterms:modified xsi:type="dcterms:W3CDTF">2014-11-02T23:35:03Z</dcterms:modified>
</cp:coreProperties>
</file>