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Layouts/slideLayout17.xml" ContentType="application/vnd.openxmlformats-officedocument.presentationml.slideLayout+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autoCompressPictures="0">
  <p:sldMasterIdLst>
    <p:sldMasterId id="2147483648" r:id="rId1"/>
  </p:sldMasterIdLst>
  <p:notesMasterIdLst>
    <p:notesMasterId r:id="rId16"/>
  </p:notesMasterIdLst>
  <p:sldIdLst>
    <p:sldId id="256" r:id="rId2"/>
    <p:sldId id="262" r:id="rId3"/>
    <p:sldId id="257" r:id="rId4"/>
    <p:sldId id="259" r:id="rId5"/>
    <p:sldId id="267" r:id="rId6"/>
    <p:sldId id="260" r:id="rId7"/>
    <p:sldId id="265" r:id="rId8"/>
    <p:sldId id="266" r:id="rId9"/>
    <p:sldId id="268" r:id="rId10"/>
    <p:sldId id="269" r:id="rId11"/>
    <p:sldId id="270" r:id="rId12"/>
    <p:sldId id="271" r:id="rId13"/>
    <p:sldId id="261" r:id="rId14"/>
    <p:sldId id="26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7024" autoAdjust="0"/>
    <p:restoredTop sz="94660"/>
  </p:normalViewPr>
  <p:slideViewPr>
    <p:cSldViewPr snapToGrid="0">
      <p:cViewPr varScale="1">
        <p:scale>
          <a:sx n="77" d="100"/>
          <a:sy n="77" d="100"/>
        </p:scale>
        <p:origin x="-136" y="-44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27984-259C-445F-BDC9-7EFFB146B321}" type="datetimeFigureOut">
              <a:rPr lang="en-US" smtClean="0"/>
              <a:pPr/>
              <a:t>11/26/14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CDF20-086D-4A93-93E1-1B9822C7F76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8723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11/26/14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11/26/14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11/26/14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11/26/14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11/26/14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11/26/14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11/26/14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11/26/14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11/26/14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11/26/14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11/26/14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11/26/14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11/26/14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11/26/14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11/26/14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11/26/14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11/26/14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11/26/14</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video" Target="file://localhost/Users/Pete/Desktop/videoplayback.mp4" TargetMode="External"/><Relationship Id="rId2" Type="http://schemas.openxmlformats.org/officeDocument/2006/relationships/slideLayout" Target="../slideLayouts/slideLayout4.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video" Target="file://localhost/Users/Pete/Desktop/The%20Roaring%20Twenties%20-%20Dance%20Craze.mov" TargetMode="External"/><Relationship Id="rId2" Type="http://schemas.openxmlformats.org/officeDocument/2006/relationships/slideLayout" Target="../slideLayouts/slideLayout2.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4337" y="3426208"/>
            <a:ext cx="9001462" cy="2387600"/>
          </a:xfrm>
        </p:spPr>
        <p:txBody>
          <a:bodyPr>
            <a:normAutofit fontScale="90000"/>
          </a:bodyPr>
          <a:lstStyle/>
          <a:p>
            <a:r>
              <a:rPr lang="en-US" dirty="0" smtClean="0"/>
              <a:t>Befor</a:t>
            </a:r>
            <a:r>
              <a:rPr lang="en-US" dirty="0" smtClean="0"/>
              <a:t>e bell</a:t>
            </a:r>
            <a:r>
              <a:rPr lang="en-US" dirty="0" smtClean="0"/>
              <a:t>:</a:t>
            </a:r>
            <a:br>
              <a:rPr lang="en-US" dirty="0" smtClean="0"/>
            </a:br>
            <a:r>
              <a:rPr lang="en-US" dirty="0" smtClean="0"/>
              <a:t/>
            </a:r>
            <a:br>
              <a:rPr lang="en-US" dirty="0" smtClean="0"/>
            </a:br>
            <a:r>
              <a:rPr lang="en-US" dirty="0" err="1" smtClean="0"/>
              <a:t>gRAB</a:t>
            </a:r>
            <a:r>
              <a:rPr lang="en-US" dirty="0" smtClean="0"/>
              <a:t> A PEER EDIT SHEET FROM THE FRONT OF THE ROOM</a:t>
            </a:r>
            <a:br>
              <a:rPr lang="en-US" dirty="0" smtClean="0"/>
            </a:br>
            <a:r>
              <a:rPr lang="en-US" dirty="0" smtClean="0"/>
              <a:t/>
            </a:r>
            <a:br>
              <a:rPr lang="en-US" dirty="0" smtClean="0"/>
            </a:br>
            <a:r>
              <a:rPr lang="en-US" dirty="0" err="1" smtClean="0"/>
              <a:t>tuRN</a:t>
            </a:r>
            <a:r>
              <a:rPr lang="en-US" dirty="0" smtClean="0"/>
              <a:t> IN ANY LATE WORK TO TRAY</a:t>
            </a:r>
            <a:r>
              <a:rPr lang="en-US" dirty="0" smtClean="0"/>
              <a:t/>
            </a:r>
            <a:br>
              <a:rPr lang="en-US" dirty="0" smtClean="0"/>
            </a:b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74695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modernism literary movements:</a:t>
            </a:r>
            <a:endParaRPr lang="en-US" dirty="0"/>
          </a:p>
        </p:txBody>
      </p:sp>
      <p:sp>
        <p:nvSpPr>
          <p:cNvPr id="3" name="Content Placeholder 2"/>
          <p:cNvSpPr>
            <a:spLocks noGrp="1"/>
          </p:cNvSpPr>
          <p:nvPr>
            <p:ph idx="1"/>
          </p:nvPr>
        </p:nvSpPr>
        <p:spPr>
          <a:xfrm>
            <a:off x="930288" y="1634191"/>
            <a:ext cx="10353762" cy="3695136"/>
          </a:xfrm>
        </p:spPr>
        <p:txBody>
          <a:bodyPr/>
          <a:lstStyle/>
          <a:p>
            <a:r>
              <a:rPr lang="en-US" sz="2400" dirty="0" smtClean="0"/>
              <a:t>Modernist Writers: </a:t>
            </a:r>
          </a:p>
          <a:p>
            <a:r>
              <a:rPr lang="en-US" sz="2400" dirty="0" smtClean="0"/>
              <a:t>F. Scott Fitzgerald</a:t>
            </a:r>
          </a:p>
          <a:p>
            <a:r>
              <a:rPr lang="en-US" sz="2400" dirty="0" smtClean="0"/>
              <a:t>Earnest Hemingway</a:t>
            </a:r>
          </a:p>
          <a:p>
            <a:r>
              <a:rPr lang="en-US" sz="2400" dirty="0" smtClean="0"/>
              <a:t>William Faulkner </a:t>
            </a:r>
          </a:p>
          <a:p>
            <a:endParaRPr lang="en-US" dirty="0"/>
          </a:p>
        </p:txBody>
      </p:sp>
      <p:pic>
        <p:nvPicPr>
          <p:cNvPr id="4" name="Picture 3"/>
          <p:cNvPicPr>
            <a:picLocks noChangeAspect="1"/>
          </p:cNvPicPr>
          <p:nvPr/>
        </p:nvPicPr>
        <p:blipFill>
          <a:blip r:embed="rId2"/>
          <a:stretch>
            <a:fillRect/>
          </a:stretch>
        </p:blipFill>
        <p:spPr>
          <a:xfrm>
            <a:off x="1029838" y="4212284"/>
            <a:ext cx="2697442" cy="2645716"/>
          </a:xfrm>
          <a:prstGeom prst="rect">
            <a:avLst/>
          </a:prstGeom>
        </p:spPr>
      </p:pic>
      <p:pic>
        <p:nvPicPr>
          <p:cNvPr id="5" name="Picture 4"/>
          <p:cNvPicPr>
            <a:picLocks noChangeAspect="1"/>
          </p:cNvPicPr>
          <p:nvPr/>
        </p:nvPicPr>
        <p:blipFill>
          <a:blip r:embed="rId3"/>
          <a:stretch>
            <a:fillRect/>
          </a:stretch>
        </p:blipFill>
        <p:spPr>
          <a:xfrm>
            <a:off x="6392249" y="3269378"/>
            <a:ext cx="3530600" cy="2298700"/>
          </a:xfrm>
          <a:prstGeom prst="rect">
            <a:avLst/>
          </a:prstGeom>
        </p:spPr>
      </p:pic>
      <p:pic>
        <p:nvPicPr>
          <p:cNvPr id="6" name="Picture 5"/>
          <p:cNvPicPr>
            <a:picLocks noChangeAspect="1"/>
          </p:cNvPicPr>
          <p:nvPr/>
        </p:nvPicPr>
        <p:blipFill>
          <a:blip r:embed="rId4"/>
          <a:stretch>
            <a:fillRect/>
          </a:stretch>
        </p:blipFill>
        <p:spPr>
          <a:xfrm>
            <a:off x="9334500" y="4000500"/>
            <a:ext cx="2857500" cy="2857500"/>
          </a:xfrm>
          <a:prstGeom prst="rect">
            <a:avLst/>
          </a:prstGeom>
        </p:spPr>
      </p:pic>
      <p:pic>
        <p:nvPicPr>
          <p:cNvPr id="7" name="Picture 6"/>
          <p:cNvPicPr>
            <a:picLocks noChangeAspect="1"/>
          </p:cNvPicPr>
          <p:nvPr/>
        </p:nvPicPr>
        <p:blipFill>
          <a:blip r:embed="rId5"/>
          <a:stretch>
            <a:fillRect/>
          </a:stretch>
        </p:blipFill>
        <p:spPr>
          <a:xfrm>
            <a:off x="4557095" y="1491226"/>
            <a:ext cx="2451100" cy="33147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Harlem Renaissance </a:t>
            </a:r>
            <a:endParaRPr lang="en-US" dirty="0"/>
          </a:p>
        </p:txBody>
      </p:sp>
      <p:sp>
        <p:nvSpPr>
          <p:cNvPr id="3" name="Content Placeholder 2"/>
          <p:cNvSpPr>
            <a:spLocks noGrp="1"/>
          </p:cNvSpPr>
          <p:nvPr>
            <p:ph idx="1"/>
          </p:nvPr>
        </p:nvSpPr>
        <p:spPr>
          <a:xfrm>
            <a:off x="913795" y="1733163"/>
            <a:ext cx="10353762" cy="3695136"/>
          </a:xfrm>
        </p:spPr>
        <p:txBody>
          <a:bodyPr/>
          <a:lstStyle/>
          <a:p>
            <a:r>
              <a:rPr lang="en-US" sz="2400" dirty="0" smtClean="0"/>
              <a:t>African American’s begin the Great Migration to northern cities and begin living in cultural centers producing art, music, and literature to depict the new freedoms but racial tensions they still face. </a:t>
            </a:r>
          </a:p>
          <a:p>
            <a:endParaRPr lang="en-US" dirty="0"/>
          </a:p>
        </p:txBody>
      </p:sp>
      <p:pic>
        <p:nvPicPr>
          <p:cNvPr id="4" name="Picture 3"/>
          <p:cNvPicPr>
            <a:picLocks noChangeAspect="1"/>
          </p:cNvPicPr>
          <p:nvPr/>
        </p:nvPicPr>
        <p:blipFill>
          <a:blip r:embed="rId2"/>
          <a:stretch>
            <a:fillRect/>
          </a:stretch>
        </p:blipFill>
        <p:spPr>
          <a:xfrm>
            <a:off x="670800" y="3438057"/>
            <a:ext cx="3263900" cy="2489200"/>
          </a:xfrm>
          <a:prstGeom prst="rect">
            <a:avLst/>
          </a:prstGeom>
        </p:spPr>
      </p:pic>
      <p:pic>
        <p:nvPicPr>
          <p:cNvPr id="5" name="Picture 4"/>
          <p:cNvPicPr>
            <a:picLocks noChangeAspect="1"/>
          </p:cNvPicPr>
          <p:nvPr/>
        </p:nvPicPr>
        <p:blipFill>
          <a:blip r:embed="rId3"/>
          <a:stretch>
            <a:fillRect/>
          </a:stretch>
        </p:blipFill>
        <p:spPr>
          <a:xfrm>
            <a:off x="4920103" y="3505062"/>
            <a:ext cx="2120900" cy="3048000"/>
          </a:xfrm>
          <a:prstGeom prst="rect">
            <a:avLst/>
          </a:prstGeom>
        </p:spPr>
      </p:pic>
      <p:pic>
        <p:nvPicPr>
          <p:cNvPr id="6" name="Picture 5"/>
          <p:cNvPicPr>
            <a:picLocks noChangeAspect="1"/>
          </p:cNvPicPr>
          <p:nvPr/>
        </p:nvPicPr>
        <p:blipFill>
          <a:blip r:embed="rId4"/>
          <a:stretch>
            <a:fillRect/>
          </a:stretch>
        </p:blipFill>
        <p:spPr>
          <a:xfrm>
            <a:off x="7988394" y="3158875"/>
            <a:ext cx="3175000" cy="2552700"/>
          </a:xfrm>
          <a:prstGeom prst="rect">
            <a:avLst/>
          </a:prstGeom>
        </p:spPr>
      </p:pic>
      <p:sp>
        <p:nvSpPr>
          <p:cNvPr id="7" name="TextBox 6"/>
          <p:cNvSpPr txBox="1"/>
          <p:nvPr/>
        </p:nvSpPr>
        <p:spPr>
          <a:xfrm>
            <a:off x="7998810" y="5872393"/>
            <a:ext cx="3249001" cy="369332"/>
          </a:xfrm>
          <a:prstGeom prst="rect">
            <a:avLst/>
          </a:prstGeom>
          <a:noFill/>
        </p:spPr>
        <p:txBody>
          <a:bodyPr wrap="square" rtlCol="0">
            <a:spAutoFit/>
          </a:bodyPr>
          <a:lstStyle/>
          <a:p>
            <a:r>
              <a:rPr lang="en-US" dirty="0" smtClean="0"/>
              <a:t>Writer Langston Hughes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3794" y="-263928"/>
            <a:ext cx="10353761" cy="1326321"/>
          </a:xfrm>
        </p:spPr>
        <p:txBody>
          <a:bodyPr/>
          <a:lstStyle/>
          <a:p>
            <a:r>
              <a:rPr lang="en-US" dirty="0" err="1" smtClean="0"/>
              <a:t>sTYLEs</a:t>
            </a:r>
            <a:r>
              <a:rPr lang="en-US" dirty="0" smtClean="0"/>
              <a:t> </a:t>
            </a:r>
            <a:r>
              <a:rPr lang="en-US" dirty="0" err="1" smtClean="0"/>
              <a:t>oF</a:t>
            </a:r>
            <a:r>
              <a:rPr lang="en-US" dirty="0" smtClean="0"/>
              <a:t> </a:t>
            </a:r>
            <a:r>
              <a:rPr lang="en-US" dirty="0" err="1" smtClean="0"/>
              <a:t>lITERATURE</a:t>
            </a:r>
            <a:r>
              <a:rPr lang="en-US" dirty="0" smtClean="0"/>
              <a:t> </a:t>
            </a:r>
            <a:endParaRPr lang="en-US" dirty="0"/>
          </a:p>
        </p:txBody>
      </p:sp>
      <p:sp>
        <p:nvSpPr>
          <p:cNvPr id="3" name="Content Placeholder 2"/>
          <p:cNvSpPr>
            <a:spLocks noGrp="1"/>
          </p:cNvSpPr>
          <p:nvPr>
            <p:ph idx="1"/>
          </p:nvPr>
        </p:nvSpPr>
        <p:spPr>
          <a:xfrm>
            <a:off x="814840" y="527855"/>
            <a:ext cx="10353762" cy="3843449"/>
          </a:xfrm>
        </p:spPr>
        <p:txBody>
          <a:bodyPr>
            <a:normAutofit fontScale="92500" lnSpcReduction="10000"/>
          </a:bodyPr>
          <a:lstStyle/>
          <a:p>
            <a:r>
              <a:rPr lang="en-US" sz="2400" b="1" dirty="0" smtClean="0"/>
              <a:t>Stream of Consciousness</a:t>
            </a:r>
            <a:r>
              <a:rPr lang="en-US" sz="2400" dirty="0" smtClean="0"/>
              <a:t>: literary style where persons thoughts and feelings (unconscious mind) are depicted in a continuous flow uninterrupted (Nick </a:t>
            </a:r>
            <a:r>
              <a:rPr lang="en-US" sz="2400" dirty="0" err="1" smtClean="0"/>
              <a:t>Carraway</a:t>
            </a:r>
            <a:r>
              <a:rPr lang="en-US" sz="2400" dirty="0" smtClean="0"/>
              <a:t>)</a:t>
            </a:r>
          </a:p>
          <a:p>
            <a:r>
              <a:rPr lang="en-US" sz="2400" b="1" dirty="0" smtClean="0"/>
              <a:t>Imagism</a:t>
            </a:r>
            <a:r>
              <a:rPr lang="en-US" sz="2400" dirty="0" smtClean="0"/>
              <a:t>- Poetry in which images were presented without commentary (Ezra Pound)</a:t>
            </a:r>
          </a:p>
          <a:p>
            <a:r>
              <a:rPr lang="en-US" sz="2400" b="1" dirty="0" smtClean="0"/>
              <a:t>Objectivism</a:t>
            </a:r>
            <a:r>
              <a:rPr lang="en-US" sz="2400" dirty="0" smtClean="0"/>
              <a:t> – Poetry in which object were presented and depicted on their own</a:t>
            </a:r>
          </a:p>
          <a:p>
            <a:r>
              <a:rPr lang="en-US" sz="2400" b="1" dirty="0" smtClean="0"/>
              <a:t>Fragmented Perspective</a:t>
            </a:r>
            <a:r>
              <a:rPr lang="en-US" sz="2400" dirty="0" smtClean="0"/>
              <a:t>- shows the feelings of the lost generation Most famous poem is “The Waste Land” by T. S. Eliot</a:t>
            </a:r>
          </a:p>
          <a:p>
            <a:pPr>
              <a:buNone/>
            </a:pPr>
            <a:endParaRPr lang="en-US" dirty="0"/>
          </a:p>
        </p:txBody>
      </p:sp>
      <p:pic>
        <p:nvPicPr>
          <p:cNvPr id="5" name="Picture 4"/>
          <p:cNvPicPr>
            <a:picLocks noChangeAspect="1"/>
          </p:cNvPicPr>
          <p:nvPr/>
        </p:nvPicPr>
        <p:blipFill>
          <a:blip r:embed="rId2"/>
          <a:stretch>
            <a:fillRect/>
          </a:stretch>
        </p:blipFill>
        <p:spPr>
          <a:xfrm>
            <a:off x="336544" y="4431873"/>
            <a:ext cx="2450670" cy="1854200"/>
          </a:xfrm>
          <a:prstGeom prst="rect">
            <a:avLst/>
          </a:prstGeom>
        </p:spPr>
      </p:pic>
      <p:pic>
        <p:nvPicPr>
          <p:cNvPr id="8" name="Picture 7"/>
          <p:cNvPicPr>
            <a:picLocks noChangeAspect="1"/>
          </p:cNvPicPr>
          <p:nvPr/>
        </p:nvPicPr>
        <p:blipFill>
          <a:blip r:embed="rId3"/>
          <a:stretch>
            <a:fillRect/>
          </a:stretch>
        </p:blipFill>
        <p:spPr>
          <a:xfrm>
            <a:off x="6455042" y="4255835"/>
            <a:ext cx="2349500" cy="2272255"/>
          </a:xfrm>
          <a:prstGeom prst="rect">
            <a:avLst/>
          </a:prstGeom>
        </p:spPr>
      </p:pic>
      <p:pic>
        <p:nvPicPr>
          <p:cNvPr id="9" name="Picture 8"/>
          <p:cNvPicPr>
            <a:picLocks noChangeAspect="1"/>
          </p:cNvPicPr>
          <p:nvPr/>
        </p:nvPicPr>
        <p:blipFill>
          <a:blip r:embed="rId4"/>
          <a:stretch>
            <a:fillRect/>
          </a:stretch>
        </p:blipFill>
        <p:spPr>
          <a:xfrm>
            <a:off x="9405252" y="4029022"/>
            <a:ext cx="2586110" cy="2562895"/>
          </a:xfrm>
          <a:prstGeom prst="rect">
            <a:avLst/>
          </a:prstGeom>
        </p:spPr>
      </p:pic>
      <p:pic>
        <p:nvPicPr>
          <p:cNvPr id="10" name="Picture 9"/>
          <p:cNvPicPr>
            <a:picLocks noChangeAspect="1"/>
          </p:cNvPicPr>
          <p:nvPr/>
        </p:nvPicPr>
        <p:blipFill>
          <a:blip r:embed="rId5"/>
          <a:stretch>
            <a:fillRect/>
          </a:stretch>
        </p:blipFill>
        <p:spPr>
          <a:xfrm>
            <a:off x="3448050" y="4265306"/>
            <a:ext cx="1961454" cy="238949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Scavenger Hunt</a:t>
            </a:r>
            <a:endParaRPr lang="en-US" dirty="0"/>
          </a:p>
        </p:txBody>
      </p:sp>
      <p:sp>
        <p:nvSpPr>
          <p:cNvPr id="3" name="Content Placeholder 2"/>
          <p:cNvSpPr>
            <a:spLocks noGrp="1"/>
          </p:cNvSpPr>
          <p:nvPr>
            <p:ph idx="1"/>
          </p:nvPr>
        </p:nvSpPr>
        <p:spPr>
          <a:xfrm>
            <a:off x="996257" y="2376487"/>
            <a:ext cx="10353762" cy="3695136"/>
          </a:xfrm>
        </p:spPr>
        <p:txBody>
          <a:bodyPr>
            <a:normAutofit lnSpcReduction="10000"/>
          </a:bodyPr>
          <a:lstStyle/>
          <a:p>
            <a:r>
              <a:rPr lang="en-US" sz="2400" dirty="0" smtClean="0"/>
              <a:t>Go to one of the alphabet flaps around the room. In each packet there is a question read the question then find the answer at the bottom of ANOTHER flap the next question inside is your new clue </a:t>
            </a:r>
            <a:r>
              <a:rPr lang="en-US" sz="2400" dirty="0" smtClean="0">
                <a:sym typeface="Wingdings" panose="05000000000000000000" pitchFamily="2" charset="2"/>
              </a:rPr>
              <a:t> search the room for it </a:t>
            </a:r>
          </a:p>
          <a:p>
            <a:r>
              <a:rPr lang="en-US" sz="2400" dirty="0" smtClean="0">
                <a:sym typeface="Wingdings" panose="05000000000000000000" pitchFamily="2" charset="2"/>
              </a:rPr>
              <a:t>You should write each question and each answer this will be your study guide for this unit!!!!!</a:t>
            </a:r>
          </a:p>
          <a:p>
            <a:r>
              <a:rPr lang="en-US" sz="2400" dirty="0" smtClean="0">
                <a:sym typeface="Wingdings" panose="05000000000000000000" pitchFamily="2" charset="2"/>
              </a:rPr>
              <a:t>This is a race so who ever finishes first with all the right answers will WIN!</a:t>
            </a:r>
          </a:p>
          <a:p>
            <a:pPr marL="0" indent="0">
              <a:buNone/>
            </a:pPr>
            <a:endParaRPr lang="en-US" dirty="0" smtClean="0">
              <a:sym typeface="Wingdings" panose="05000000000000000000" pitchFamily="2" charset="2"/>
            </a:endParaRPr>
          </a:p>
        </p:txBody>
      </p:sp>
      <p:pic>
        <p:nvPicPr>
          <p:cNvPr id="4" name="Picture 3"/>
          <p:cNvPicPr>
            <a:picLocks noChangeAspect="1"/>
          </p:cNvPicPr>
          <p:nvPr/>
        </p:nvPicPr>
        <p:blipFill>
          <a:blip r:embed="rId2"/>
          <a:stretch>
            <a:fillRect/>
          </a:stretch>
        </p:blipFill>
        <p:spPr>
          <a:xfrm rot="1725963">
            <a:off x="1023562" y="161024"/>
            <a:ext cx="1602047" cy="2127847"/>
          </a:xfrm>
          <a:prstGeom prst="rect">
            <a:avLst/>
          </a:prstGeom>
        </p:spPr>
      </p:pic>
      <p:pic>
        <p:nvPicPr>
          <p:cNvPr id="5" name="Picture 4"/>
          <p:cNvPicPr>
            <a:picLocks noChangeAspect="1"/>
          </p:cNvPicPr>
          <p:nvPr/>
        </p:nvPicPr>
        <p:blipFill>
          <a:blip r:embed="rId3"/>
          <a:stretch>
            <a:fillRect/>
          </a:stretch>
        </p:blipFill>
        <p:spPr>
          <a:xfrm>
            <a:off x="9027935" y="511359"/>
            <a:ext cx="2438400" cy="179388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08069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Modernism Closure 	</a:t>
            </a:r>
            <a:endParaRPr lang="en-US" dirty="0"/>
          </a:p>
        </p:txBody>
      </p:sp>
      <p:sp>
        <p:nvSpPr>
          <p:cNvPr id="3" name="Content Placeholder 2"/>
          <p:cNvSpPr>
            <a:spLocks noGrp="1"/>
          </p:cNvSpPr>
          <p:nvPr>
            <p:ph idx="1"/>
          </p:nvPr>
        </p:nvSpPr>
        <p:spPr>
          <a:xfrm>
            <a:off x="0" y="1617695"/>
            <a:ext cx="10353762" cy="4304186"/>
          </a:xfrm>
        </p:spPr>
        <p:txBody>
          <a:bodyPr>
            <a:noAutofit/>
          </a:bodyPr>
          <a:lstStyle/>
          <a:p>
            <a:r>
              <a:rPr lang="en-US" sz="2400" dirty="0" smtClean="0"/>
              <a:t>We have spent time looking at pictures, videos, and ideas of the time…..</a:t>
            </a:r>
          </a:p>
          <a:p>
            <a:pPr lvl="1"/>
            <a:r>
              <a:rPr lang="en-US" sz="2400" dirty="0" smtClean="0"/>
              <a:t>What would you have looked like in this time frame? What would you have done? What would you write about?</a:t>
            </a:r>
            <a:endParaRPr lang="en-US" sz="2400" dirty="0"/>
          </a:p>
          <a:p>
            <a:pPr lvl="1"/>
            <a:endParaRPr lang="en-US" sz="2400" dirty="0" smtClean="0"/>
          </a:p>
          <a:p>
            <a:pPr lvl="1"/>
            <a:r>
              <a:rPr lang="en-US" sz="2400" dirty="0" smtClean="0"/>
              <a:t>Create a visual of you in the modernism time frame, with a description of your job and some things you may have written about on the bottom!</a:t>
            </a:r>
          </a:p>
        </p:txBody>
      </p:sp>
      <p:pic>
        <p:nvPicPr>
          <p:cNvPr id="5" name="Picture 4"/>
          <p:cNvPicPr>
            <a:picLocks noChangeAspect="1"/>
          </p:cNvPicPr>
          <p:nvPr/>
        </p:nvPicPr>
        <p:blipFill>
          <a:blip r:embed="rId2"/>
          <a:stretch>
            <a:fillRect/>
          </a:stretch>
        </p:blipFill>
        <p:spPr>
          <a:xfrm>
            <a:off x="9812973" y="216256"/>
            <a:ext cx="2115150" cy="2752932"/>
          </a:xfrm>
          <a:prstGeom prst="rect">
            <a:avLst/>
          </a:prstGeom>
        </p:spPr>
      </p:pic>
      <p:pic>
        <p:nvPicPr>
          <p:cNvPr id="6" name="Picture 5"/>
          <p:cNvPicPr>
            <a:picLocks noChangeAspect="1"/>
          </p:cNvPicPr>
          <p:nvPr/>
        </p:nvPicPr>
        <p:blipFill>
          <a:blip r:embed="rId3"/>
          <a:stretch>
            <a:fillRect/>
          </a:stretch>
        </p:blipFill>
        <p:spPr>
          <a:xfrm>
            <a:off x="10357220" y="3661999"/>
            <a:ext cx="1620377" cy="278773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5551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Peer </a:t>
            </a:r>
            <a:r>
              <a:rPr lang="en-US" dirty="0" smtClean="0"/>
              <a:t>edits</a:t>
            </a:r>
            <a:endParaRPr lang="en-US" dirty="0"/>
          </a:p>
        </p:txBody>
      </p:sp>
      <p:sp>
        <p:nvSpPr>
          <p:cNvPr id="3" name="Content Placeholder 2"/>
          <p:cNvSpPr>
            <a:spLocks noGrp="1"/>
          </p:cNvSpPr>
          <p:nvPr>
            <p:ph idx="1"/>
          </p:nvPr>
        </p:nvSpPr>
        <p:spPr/>
        <p:txBody>
          <a:bodyPr>
            <a:normAutofit/>
          </a:bodyPr>
          <a:lstStyle/>
          <a:p>
            <a:r>
              <a:rPr lang="en-US" sz="2400" dirty="0" smtClean="0"/>
              <a:t>Utilize the rubric to peer edit the grad paper anonymously </a:t>
            </a:r>
          </a:p>
          <a:p>
            <a:r>
              <a:rPr lang="en-US" sz="2400" dirty="0" smtClean="0"/>
              <a:t>MLA: Times New Romans 12 </a:t>
            </a:r>
            <a:r>
              <a:rPr lang="en-US" sz="2400" dirty="0" err="1" smtClean="0"/>
              <a:t>pt</a:t>
            </a:r>
            <a:r>
              <a:rPr lang="en-US" sz="2400" dirty="0" smtClean="0"/>
              <a:t> font, double space? Do they have their page label and header correct? Does the Work cited have a hanging indent? In-text citation punctuation?</a:t>
            </a:r>
          </a:p>
          <a:p>
            <a:r>
              <a:rPr lang="en-US" sz="2400" dirty="0" smtClean="0"/>
              <a:t>Graphic??</a:t>
            </a:r>
          </a:p>
          <a:p>
            <a:r>
              <a:rPr lang="en-US" sz="2400" dirty="0" smtClean="0"/>
              <a:t>Do they have enough research to back what they are writing. </a:t>
            </a:r>
          </a:p>
          <a:p>
            <a:r>
              <a:rPr lang="en-US" sz="2400" dirty="0" smtClean="0"/>
              <a:t>No I, YOU, WE, ME?</a:t>
            </a:r>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1171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29004"/>
            <a:ext cx="10353761" cy="1326321"/>
          </a:xfrm>
        </p:spPr>
        <p:txBody>
          <a:bodyPr/>
          <a:lstStyle/>
          <a:p>
            <a:r>
              <a:rPr lang="en-US" dirty="0" smtClean="0"/>
              <a:t>Modernism</a:t>
            </a:r>
            <a:endParaRPr lang="en-US" dirty="0"/>
          </a:p>
        </p:txBody>
      </p:sp>
      <p:sp>
        <p:nvSpPr>
          <p:cNvPr id="3" name="Content Placeholder 2"/>
          <p:cNvSpPr>
            <a:spLocks noGrp="1"/>
          </p:cNvSpPr>
          <p:nvPr>
            <p:ph sz="half" idx="1"/>
          </p:nvPr>
        </p:nvSpPr>
        <p:spPr>
          <a:xfrm>
            <a:off x="913795" y="1270068"/>
            <a:ext cx="10146684" cy="1816494"/>
          </a:xfrm>
        </p:spPr>
        <p:txBody>
          <a:bodyPr>
            <a:normAutofit/>
          </a:bodyPr>
          <a:lstStyle/>
          <a:p>
            <a:r>
              <a:rPr lang="en-US" dirty="0" smtClean="0"/>
              <a:t>The Civil War has ended and America has just started to embark on WWI….what is going through the peoples minds? What are they feeling? How has life and the US changed</a:t>
            </a:r>
            <a:r>
              <a:rPr lang="en-US" dirty="0" smtClean="0"/>
              <a:t>?</a:t>
            </a:r>
          </a:p>
          <a:p>
            <a:pPr>
              <a:buNone/>
            </a:pPr>
            <a:endParaRPr lang="en-US" dirty="0"/>
          </a:p>
        </p:txBody>
      </p:sp>
      <p:pic>
        <p:nvPicPr>
          <p:cNvPr id="5" name="videoplayback.mp4">
            <a:hlinkClick r:id="" action="ppaction://media"/>
          </p:cNvPr>
          <p:cNvPicPr/>
          <p:nvPr>
            <p:ph sz="half" idx="2"/>
            <a:videoFile r:link="rId1"/>
          </p:nvPr>
        </p:nvPicPr>
        <p:blipFill>
          <a:blip r:embed="rId3"/>
          <a:stretch>
            <a:fillRect/>
          </a:stretch>
        </p:blipFill>
        <p:spPr>
          <a:xfrm>
            <a:off x="1373331" y="2510600"/>
            <a:ext cx="9908653" cy="3865789"/>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080068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9764" y="578480"/>
            <a:ext cx="10353762" cy="3695136"/>
          </a:xfrm>
        </p:spPr>
        <p:txBody>
          <a:bodyPr>
            <a:normAutofit fontScale="92500"/>
          </a:bodyPr>
          <a:lstStyle/>
          <a:p>
            <a:endParaRPr lang="en-US" dirty="0" smtClean="0"/>
          </a:p>
          <a:p>
            <a:pPr>
              <a:buNone/>
            </a:pPr>
            <a:r>
              <a:rPr lang="en-US" sz="3097" b="1" dirty="0" smtClean="0"/>
              <a:t>Modernism: literary </a:t>
            </a:r>
            <a:r>
              <a:rPr lang="en-US" sz="3097" b="1" dirty="0"/>
              <a:t>movement </a:t>
            </a:r>
            <a:r>
              <a:rPr lang="en-US" sz="3097" dirty="0"/>
              <a:t>which spanned the time period between the wars </a:t>
            </a:r>
            <a:r>
              <a:rPr lang="en-US" sz="3097" b="1" dirty="0"/>
              <a:t>1910-</a:t>
            </a:r>
            <a:r>
              <a:rPr lang="en-US" sz="3097" b="1" dirty="0" smtClean="0"/>
              <a:t>1940 (Ends with WWII beginning!)</a:t>
            </a:r>
          </a:p>
          <a:p>
            <a:pPr>
              <a:buNone/>
            </a:pPr>
            <a:r>
              <a:rPr lang="en-US" sz="3097" b="1" dirty="0"/>
              <a:t>Mostly characterized by REJECTION of the PAST and EXPERIMENTATION and CHANGE for the FUTURE.</a:t>
            </a:r>
            <a:endParaRPr lang="en-US" sz="3097" b="1" dirty="0" smtClean="0"/>
          </a:p>
          <a:p>
            <a:endParaRPr lang="en-US" sz="3097" dirty="0" smtClean="0"/>
          </a:p>
        </p:txBody>
      </p:sp>
      <p:sp>
        <p:nvSpPr>
          <p:cNvPr id="2" name="Title 1"/>
          <p:cNvSpPr>
            <a:spLocks noGrp="1"/>
          </p:cNvSpPr>
          <p:nvPr>
            <p:ph type="title"/>
          </p:nvPr>
        </p:nvSpPr>
        <p:spPr>
          <a:xfrm>
            <a:off x="897302" y="0"/>
            <a:ext cx="10353761" cy="1326321"/>
          </a:xfrm>
        </p:spPr>
        <p:txBody>
          <a:bodyPr/>
          <a:lstStyle/>
          <a:p>
            <a:r>
              <a:rPr lang="en-US" dirty="0" err="1" smtClean="0"/>
              <a:t>mODERNISM</a:t>
            </a:r>
            <a:endParaRPr lang="en-US" dirty="0"/>
          </a:p>
        </p:txBody>
      </p:sp>
      <p:pic>
        <p:nvPicPr>
          <p:cNvPr id="4" name="Picture 3"/>
          <p:cNvPicPr>
            <a:picLocks noChangeAspect="1"/>
          </p:cNvPicPr>
          <p:nvPr/>
        </p:nvPicPr>
        <p:blipFill>
          <a:blip r:embed="rId2"/>
          <a:stretch>
            <a:fillRect/>
          </a:stretch>
        </p:blipFill>
        <p:spPr>
          <a:xfrm>
            <a:off x="5042695" y="4367776"/>
            <a:ext cx="2997200" cy="2209800"/>
          </a:xfrm>
          <a:prstGeom prst="rect">
            <a:avLst/>
          </a:prstGeom>
        </p:spPr>
      </p:pic>
      <p:pic>
        <p:nvPicPr>
          <p:cNvPr id="5" name="Picture 4"/>
          <p:cNvPicPr>
            <a:picLocks noChangeAspect="1"/>
          </p:cNvPicPr>
          <p:nvPr/>
        </p:nvPicPr>
        <p:blipFill>
          <a:blip r:embed="rId3"/>
          <a:stretch>
            <a:fillRect/>
          </a:stretch>
        </p:blipFill>
        <p:spPr>
          <a:xfrm>
            <a:off x="8625520" y="4570114"/>
            <a:ext cx="3302601" cy="2006600"/>
          </a:xfrm>
          <a:prstGeom prst="rect">
            <a:avLst/>
          </a:prstGeom>
        </p:spPr>
      </p:pic>
      <p:pic>
        <p:nvPicPr>
          <p:cNvPr id="6" name="Picture 5"/>
          <p:cNvPicPr>
            <a:picLocks noChangeAspect="1"/>
          </p:cNvPicPr>
          <p:nvPr/>
        </p:nvPicPr>
        <p:blipFill>
          <a:blip r:embed="rId4"/>
          <a:stretch>
            <a:fillRect/>
          </a:stretch>
        </p:blipFill>
        <p:spPr>
          <a:xfrm>
            <a:off x="430735" y="4255836"/>
            <a:ext cx="3810000" cy="235473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86769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80810" y="0"/>
            <a:ext cx="10353761" cy="1326321"/>
          </a:xfrm>
        </p:spPr>
        <p:txBody>
          <a:bodyPr/>
          <a:lstStyle/>
          <a:p>
            <a:r>
              <a:rPr lang="en-US" dirty="0" smtClean="0"/>
              <a:t>World </a:t>
            </a:r>
            <a:r>
              <a:rPr lang="en-US" dirty="0" err="1" smtClean="0"/>
              <a:t>wAR</a:t>
            </a:r>
            <a:r>
              <a:rPr lang="en-US" dirty="0" smtClean="0"/>
              <a:t> I Creates lost generation </a:t>
            </a:r>
            <a:endParaRPr lang="en-US" dirty="0"/>
          </a:p>
        </p:txBody>
      </p:sp>
      <p:sp>
        <p:nvSpPr>
          <p:cNvPr id="3" name="Content Placeholder 2"/>
          <p:cNvSpPr>
            <a:spLocks noGrp="1"/>
          </p:cNvSpPr>
          <p:nvPr>
            <p:ph idx="1"/>
          </p:nvPr>
        </p:nvSpPr>
        <p:spPr>
          <a:xfrm>
            <a:off x="758650" y="1436243"/>
            <a:ext cx="3384194" cy="4419655"/>
          </a:xfrm>
        </p:spPr>
        <p:txBody>
          <a:bodyPr>
            <a:normAutofit fontScale="85000" lnSpcReduction="10000"/>
          </a:bodyPr>
          <a:lstStyle/>
          <a:p>
            <a:r>
              <a:rPr lang="en-US" sz="2800" dirty="0" smtClean="0"/>
              <a:t>The lost generation forms when young soldiers return home after being called to war.</a:t>
            </a:r>
          </a:p>
          <a:p>
            <a:r>
              <a:rPr lang="en-US" sz="2800" dirty="0" smtClean="0"/>
              <a:t>The battles they experienced make them feel disillusioned by the American dream</a:t>
            </a:r>
          </a:p>
          <a:p>
            <a:pPr>
              <a:buNone/>
            </a:pPr>
            <a:endParaRPr lang="en-US" dirty="0"/>
          </a:p>
        </p:txBody>
      </p:sp>
      <p:pic>
        <p:nvPicPr>
          <p:cNvPr id="4" name="Picture 3"/>
          <p:cNvPicPr>
            <a:picLocks noChangeAspect="1"/>
          </p:cNvPicPr>
          <p:nvPr/>
        </p:nvPicPr>
        <p:blipFill>
          <a:blip r:embed="rId2"/>
          <a:stretch>
            <a:fillRect/>
          </a:stretch>
        </p:blipFill>
        <p:spPr>
          <a:xfrm>
            <a:off x="7288040" y="1306344"/>
            <a:ext cx="4652451" cy="2463800"/>
          </a:xfrm>
          <a:prstGeom prst="rect">
            <a:avLst/>
          </a:prstGeom>
        </p:spPr>
      </p:pic>
      <p:pic>
        <p:nvPicPr>
          <p:cNvPr id="7" name="Picture 6"/>
          <p:cNvPicPr>
            <a:picLocks noChangeAspect="1"/>
          </p:cNvPicPr>
          <p:nvPr/>
        </p:nvPicPr>
        <p:blipFill>
          <a:blip r:embed="rId3"/>
          <a:stretch>
            <a:fillRect/>
          </a:stretch>
        </p:blipFill>
        <p:spPr>
          <a:xfrm>
            <a:off x="7440000" y="4509958"/>
            <a:ext cx="4500491" cy="2133600"/>
          </a:xfrm>
          <a:prstGeom prst="rect">
            <a:avLst/>
          </a:prstGeom>
        </p:spPr>
      </p:pic>
      <p:pic>
        <p:nvPicPr>
          <p:cNvPr id="5" name="Picture 4"/>
          <p:cNvPicPr>
            <a:picLocks noChangeAspect="1"/>
          </p:cNvPicPr>
          <p:nvPr/>
        </p:nvPicPr>
        <p:blipFill>
          <a:blip r:embed="rId4"/>
          <a:stretch>
            <a:fillRect/>
          </a:stretch>
        </p:blipFill>
        <p:spPr>
          <a:xfrm>
            <a:off x="4634362" y="1771649"/>
            <a:ext cx="3034600" cy="357288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1486" y="1666044"/>
            <a:ext cx="4330786" cy="4536260"/>
          </a:xfrm>
        </p:spPr>
        <p:txBody>
          <a:bodyPr/>
          <a:lstStyle/>
          <a:p>
            <a:r>
              <a:rPr lang="en-US" dirty="0" smtClean="0"/>
              <a:t>People were more</a:t>
            </a:r>
            <a:r>
              <a:rPr lang="en-US" dirty="0" smtClean="0"/>
              <a:t> </a:t>
            </a:r>
            <a:r>
              <a:rPr lang="en-US" dirty="0" smtClean="0"/>
              <a:t>f</a:t>
            </a:r>
            <a:r>
              <a:rPr lang="en-US" dirty="0" smtClean="0"/>
              <a:t>ocused on themselves</a:t>
            </a:r>
            <a:r>
              <a:rPr lang="en-US" dirty="0" smtClean="0"/>
              <a:t> a</a:t>
            </a:r>
            <a:r>
              <a:rPr lang="en-US" dirty="0" smtClean="0"/>
              <a:t>nd </a:t>
            </a:r>
            <a:r>
              <a:rPr lang="en-US" dirty="0" smtClean="0"/>
              <a:t>rejected God</a:t>
            </a:r>
            <a:r>
              <a:rPr lang="en-US" dirty="0" smtClean="0"/>
              <a:t>.</a:t>
            </a:r>
          </a:p>
          <a:p>
            <a:r>
              <a:rPr lang="en-US" dirty="0" smtClean="0"/>
              <a:t>Money and riches were abundant leading the people to a morality shift seen in the club and dance scene exploding!</a:t>
            </a:r>
          </a:p>
          <a:p>
            <a:r>
              <a:rPr lang="en-US" dirty="0" smtClean="0"/>
              <a:t>This is best seen in the flapper dance craze of the time to follow the new sounds of jazz music!</a:t>
            </a:r>
          </a:p>
          <a:p>
            <a:pPr>
              <a:buNone/>
            </a:pPr>
            <a:endParaRPr lang="en-US" dirty="0" smtClean="0"/>
          </a:p>
          <a:p>
            <a:pPr>
              <a:buNone/>
            </a:pPr>
            <a:endParaRPr lang="en-US" dirty="0" smtClean="0"/>
          </a:p>
        </p:txBody>
      </p:sp>
      <p:sp>
        <p:nvSpPr>
          <p:cNvPr id="3" name="Title 2"/>
          <p:cNvSpPr>
            <a:spLocks noGrp="1"/>
          </p:cNvSpPr>
          <p:nvPr>
            <p:ph type="title"/>
          </p:nvPr>
        </p:nvSpPr>
        <p:spPr>
          <a:xfrm>
            <a:off x="897303" y="213708"/>
            <a:ext cx="10353761" cy="1326321"/>
          </a:xfrm>
        </p:spPr>
        <p:txBody>
          <a:bodyPr/>
          <a:lstStyle/>
          <a:p>
            <a:r>
              <a:rPr lang="en-US" dirty="0" smtClean="0"/>
              <a:t>The Roaring 20’s and Jazz age!</a:t>
            </a:r>
            <a:endParaRPr lang="en-US" dirty="0"/>
          </a:p>
        </p:txBody>
      </p:sp>
      <p:pic>
        <p:nvPicPr>
          <p:cNvPr id="6" name="The Roaring Twenties - Dance Craze.mov">
            <a:hlinkClick r:id="" action="ppaction://media"/>
          </p:cNvPr>
          <p:cNvPicPr/>
          <p:nvPr>
            <a:videoFile r:link="rId1"/>
          </p:nvPr>
        </p:nvPicPr>
        <p:blipFill>
          <a:blip r:embed="rId3"/>
          <a:stretch>
            <a:fillRect/>
          </a:stretch>
        </p:blipFill>
        <p:spPr>
          <a:xfrm>
            <a:off x="4844132" y="1392792"/>
            <a:ext cx="7091389" cy="469599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627917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75582" y="230204"/>
            <a:ext cx="10353761" cy="1326321"/>
          </a:xfrm>
        </p:spPr>
        <p:txBody>
          <a:bodyPr/>
          <a:lstStyle/>
          <a:p>
            <a:r>
              <a:rPr lang="en-US" dirty="0" smtClean="0"/>
              <a:t>women's NEW ROLE</a:t>
            </a:r>
            <a:endParaRPr lang="en-US" dirty="0"/>
          </a:p>
        </p:txBody>
      </p:sp>
      <p:sp>
        <p:nvSpPr>
          <p:cNvPr id="3" name="Content Placeholder 2"/>
          <p:cNvSpPr>
            <a:spLocks noGrp="1"/>
          </p:cNvSpPr>
          <p:nvPr>
            <p:ph idx="1"/>
          </p:nvPr>
        </p:nvSpPr>
        <p:spPr>
          <a:xfrm>
            <a:off x="1946102" y="5014629"/>
            <a:ext cx="8910014" cy="1633054"/>
          </a:xfrm>
        </p:spPr>
        <p:txBody>
          <a:bodyPr/>
          <a:lstStyle/>
          <a:p>
            <a:r>
              <a:rPr lang="en-US" sz="2400" dirty="0" smtClean="0"/>
              <a:t>Women get the right to VOTE (19</a:t>
            </a:r>
            <a:r>
              <a:rPr lang="en-US" sz="2400" baseline="30000" dirty="0" smtClean="0"/>
              <a:t>th</a:t>
            </a:r>
            <a:r>
              <a:rPr lang="en-US" sz="2400" dirty="0" smtClean="0"/>
              <a:t> Amendment)</a:t>
            </a:r>
          </a:p>
          <a:p>
            <a:r>
              <a:rPr lang="en-US" sz="2400" dirty="0" smtClean="0"/>
              <a:t>Women’s fashion changes (FLAPPER!)</a:t>
            </a:r>
          </a:p>
          <a:p>
            <a:endParaRPr lang="en-US" dirty="0"/>
          </a:p>
        </p:txBody>
      </p:sp>
      <p:pic>
        <p:nvPicPr>
          <p:cNvPr id="4" name="Picture 3"/>
          <p:cNvPicPr>
            <a:picLocks noChangeAspect="1"/>
          </p:cNvPicPr>
          <p:nvPr/>
        </p:nvPicPr>
        <p:blipFill>
          <a:blip r:embed="rId2"/>
          <a:stretch>
            <a:fillRect/>
          </a:stretch>
        </p:blipFill>
        <p:spPr>
          <a:xfrm>
            <a:off x="915305" y="860374"/>
            <a:ext cx="2225233" cy="2621507"/>
          </a:xfrm>
          <a:prstGeom prst="rect">
            <a:avLst/>
          </a:prstGeom>
        </p:spPr>
      </p:pic>
      <p:pic>
        <p:nvPicPr>
          <p:cNvPr id="5" name="Picture 4"/>
          <p:cNvPicPr>
            <a:picLocks noChangeAspect="1"/>
          </p:cNvPicPr>
          <p:nvPr/>
        </p:nvPicPr>
        <p:blipFill>
          <a:blip r:embed="rId3"/>
          <a:stretch>
            <a:fillRect/>
          </a:stretch>
        </p:blipFill>
        <p:spPr>
          <a:xfrm>
            <a:off x="3003072" y="2612290"/>
            <a:ext cx="2554863" cy="2481287"/>
          </a:xfrm>
          <a:prstGeom prst="rect">
            <a:avLst/>
          </a:prstGeom>
        </p:spPr>
      </p:pic>
      <p:pic>
        <p:nvPicPr>
          <p:cNvPr id="6" name="Picture 5"/>
          <p:cNvPicPr>
            <a:picLocks noChangeAspect="1"/>
          </p:cNvPicPr>
          <p:nvPr/>
        </p:nvPicPr>
        <p:blipFill>
          <a:blip r:embed="rId4"/>
          <a:stretch>
            <a:fillRect/>
          </a:stretch>
        </p:blipFill>
        <p:spPr>
          <a:xfrm>
            <a:off x="5459324" y="1527206"/>
            <a:ext cx="2366798" cy="2662648"/>
          </a:xfrm>
          <a:prstGeom prst="rect">
            <a:avLst/>
          </a:prstGeom>
        </p:spPr>
      </p:pic>
      <p:pic>
        <p:nvPicPr>
          <p:cNvPr id="7" name="Picture 6"/>
          <p:cNvPicPr>
            <a:picLocks noChangeAspect="1"/>
          </p:cNvPicPr>
          <p:nvPr/>
        </p:nvPicPr>
        <p:blipFill>
          <a:blip r:embed="rId5"/>
          <a:stretch>
            <a:fillRect/>
          </a:stretch>
        </p:blipFill>
        <p:spPr>
          <a:xfrm>
            <a:off x="7810565" y="2111422"/>
            <a:ext cx="3554970" cy="275865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46405"/>
            <a:ext cx="10353761" cy="2226891"/>
          </a:xfrm>
        </p:spPr>
        <p:txBody>
          <a:bodyPr>
            <a:normAutofit/>
          </a:bodyPr>
          <a:lstStyle/>
          <a:p>
            <a:r>
              <a:rPr lang="en-US" sz="3600" dirty="0" smtClean="0"/>
              <a:t>prohibition</a:t>
            </a:r>
            <a:endParaRPr lang="en-US" sz="3600" dirty="0"/>
          </a:p>
        </p:txBody>
      </p:sp>
      <p:pic>
        <p:nvPicPr>
          <p:cNvPr id="4" name="Picture 3"/>
          <p:cNvPicPr>
            <a:picLocks noChangeAspect="1"/>
          </p:cNvPicPr>
          <p:nvPr/>
        </p:nvPicPr>
        <p:blipFill>
          <a:blip r:embed="rId2"/>
          <a:stretch>
            <a:fillRect/>
          </a:stretch>
        </p:blipFill>
        <p:spPr>
          <a:xfrm>
            <a:off x="524926" y="571638"/>
            <a:ext cx="3225800" cy="2514600"/>
          </a:xfrm>
          <a:prstGeom prst="rect">
            <a:avLst/>
          </a:prstGeom>
        </p:spPr>
      </p:pic>
      <p:pic>
        <p:nvPicPr>
          <p:cNvPr id="6" name="Picture 5"/>
          <p:cNvPicPr>
            <a:picLocks noChangeAspect="1"/>
          </p:cNvPicPr>
          <p:nvPr/>
        </p:nvPicPr>
        <p:blipFill>
          <a:blip r:embed="rId3"/>
          <a:stretch>
            <a:fillRect/>
          </a:stretch>
        </p:blipFill>
        <p:spPr>
          <a:xfrm>
            <a:off x="1439416" y="2496646"/>
            <a:ext cx="3606800" cy="2260600"/>
          </a:xfrm>
          <a:prstGeom prst="rect">
            <a:avLst/>
          </a:prstGeom>
        </p:spPr>
      </p:pic>
      <p:pic>
        <p:nvPicPr>
          <p:cNvPr id="7" name="Picture 6"/>
          <p:cNvPicPr>
            <a:picLocks noChangeAspect="1"/>
          </p:cNvPicPr>
          <p:nvPr/>
        </p:nvPicPr>
        <p:blipFill>
          <a:blip r:embed="rId4"/>
          <a:stretch>
            <a:fillRect/>
          </a:stretch>
        </p:blipFill>
        <p:spPr>
          <a:xfrm>
            <a:off x="8445500" y="413179"/>
            <a:ext cx="3746500" cy="2171700"/>
          </a:xfrm>
          <a:prstGeom prst="rect">
            <a:avLst/>
          </a:prstGeom>
        </p:spPr>
      </p:pic>
      <p:pic>
        <p:nvPicPr>
          <p:cNvPr id="8" name="Picture 7"/>
          <p:cNvPicPr>
            <a:picLocks noChangeAspect="1"/>
          </p:cNvPicPr>
          <p:nvPr/>
        </p:nvPicPr>
        <p:blipFill>
          <a:blip r:embed="rId5"/>
          <a:stretch>
            <a:fillRect/>
          </a:stretch>
        </p:blipFill>
        <p:spPr>
          <a:xfrm>
            <a:off x="7899400" y="4470836"/>
            <a:ext cx="4292600" cy="2387164"/>
          </a:xfrm>
          <a:prstGeom prst="rect">
            <a:avLst/>
          </a:prstGeom>
        </p:spPr>
      </p:pic>
      <p:pic>
        <p:nvPicPr>
          <p:cNvPr id="9" name="Picture 8"/>
          <p:cNvPicPr>
            <a:picLocks noChangeAspect="1"/>
          </p:cNvPicPr>
          <p:nvPr/>
        </p:nvPicPr>
        <p:blipFill>
          <a:blip r:embed="rId6"/>
          <a:stretch>
            <a:fillRect/>
          </a:stretch>
        </p:blipFill>
        <p:spPr>
          <a:xfrm>
            <a:off x="7748328" y="2419277"/>
            <a:ext cx="3721100" cy="2184400"/>
          </a:xfrm>
          <a:prstGeom prst="rect">
            <a:avLst/>
          </a:prstGeom>
        </p:spPr>
      </p:pic>
      <p:pic>
        <p:nvPicPr>
          <p:cNvPr id="5" name="Picture 4"/>
          <p:cNvPicPr>
            <a:picLocks noChangeAspect="1"/>
          </p:cNvPicPr>
          <p:nvPr/>
        </p:nvPicPr>
        <p:blipFill>
          <a:blip r:embed="rId7"/>
          <a:stretch>
            <a:fillRect/>
          </a:stretch>
        </p:blipFill>
        <p:spPr>
          <a:xfrm>
            <a:off x="242077" y="4051300"/>
            <a:ext cx="2895600" cy="2806700"/>
          </a:xfrm>
          <a:prstGeom prst="rect">
            <a:avLst/>
          </a:prstGeom>
        </p:spPr>
      </p:pic>
      <p:pic>
        <p:nvPicPr>
          <p:cNvPr id="10" name="Picture 9"/>
          <p:cNvPicPr>
            <a:picLocks noChangeAspect="1"/>
          </p:cNvPicPr>
          <p:nvPr/>
        </p:nvPicPr>
        <p:blipFill>
          <a:blip r:embed="rId8"/>
          <a:stretch>
            <a:fillRect/>
          </a:stretch>
        </p:blipFill>
        <p:spPr>
          <a:xfrm>
            <a:off x="4865159" y="2000250"/>
            <a:ext cx="2857500" cy="388864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0"/>
            <a:ext cx="10353761" cy="1326321"/>
          </a:xfrm>
        </p:spPr>
        <p:txBody>
          <a:bodyPr/>
          <a:lstStyle/>
          <a:p>
            <a:r>
              <a:rPr lang="en-US" dirty="0" smtClean="0"/>
              <a:t>Great Depression </a:t>
            </a:r>
            <a:endParaRPr lang="en-US" dirty="0"/>
          </a:p>
        </p:txBody>
      </p:sp>
      <p:sp>
        <p:nvSpPr>
          <p:cNvPr id="3" name="Content Placeholder 2"/>
          <p:cNvSpPr>
            <a:spLocks noGrp="1"/>
          </p:cNvSpPr>
          <p:nvPr>
            <p:ph idx="1"/>
          </p:nvPr>
        </p:nvSpPr>
        <p:spPr>
          <a:xfrm>
            <a:off x="913795" y="842407"/>
            <a:ext cx="10353762" cy="3695136"/>
          </a:xfrm>
        </p:spPr>
        <p:txBody>
          <a:bodyPr>
            <a:normAutofit/>
          </a:bodyPr>
          <a:lstStyle/>
          <a:p>
            <a:r>
              <a:rPr lang="en-US" sz="2400" dirty="0" smtClean="0"/>
              <a:t>Though wealth and materialism had taken over the American Spirit it would not last.</a:t>
            </a:r>
          </a:p>
          <a:p>
            <a:r>
              <a:rPr lang="en-US" sz="2400" dirty="0" smtClean="0"/>
              <a:t>The stock market crash of 1929 spurred on the Great Depression </a:t>
            </a:r>
          </a:p>
          <a:p>
            <a:r>
              <a:rPr lang="en-US" sz="2400" dirty="0" smtClean="0"/>
              <a:t>The dust bowl destroys the farming land  of the Midwest EVERYONE IS OUT OF MONEY AND NOW FOOD!</a:t>
            </a:r>
            <a:endParaRPr lang="en-US" sz="2400" dirty="0"/>
          </a:p>
        </p:txBody>
      </p:sp>
      <p:pic>
        <p:nvPicPr>
          <p:cNvPr id="4" name="Picture 3"/>
          <p:cNvPicPr>
            <a:picLocks noChangeAspect="1"/>
          </p:cNvPicPr>
          <p:nvPr/>
        </p:nvPicPr>
        <p:blipFill>
          <a:blip r:embed="rId2"/>
          <a:stretch>
            <a:fillRect/>
          </a:stretch>
        </p:blipFill>
        <p:spPr>
          <a:xfrm>
            <a:off x="4036923" y="3320985"/>
            <a:ext cx="2501900" cy="3251200"/>
          </a:xfrm>
          <a:prstGeom prst="rect">
            <a:avLst/>
          </a:prstGeom>
        </p:spPr>
      </p:pic>
      <p:pic>
        <p:nvPicPr>
          <p:cNvPr id="5" name="Picture 4"/>
          <p:cNvPicPr>
            <a:picLocks noChangeAspect="1"/>
          </p:cNvPicPr>
          <p:nvPr/>
        </p:nvPicPr>
        <p:blipFill>
          <a:blip r:embed="rId3"/>
          <a:stretch>
            <a:fillRect/>
          </a:stretch>
        </p:blipFill>
        <p:spPr>
          <a:xfrm>
            <a:off x="-1" y="3414567"/>
            <a:ext cx="3991159" cy="3117648"/>
          </a:xfrm>
          <a:prstGeom prst="rect">
            <a:avLst/>
          </a:prstGeom>
        </p:spPr>
      </p:pic>
      <p:pic>
        <p:nvPicPr>
          <p:cNvPr id="6" name="Picture 5"/>
          <p:cNvPicPr>
            <a:picLocks noChangeAspect="1"/>
          </p:cNvPicPr>
          <p:nvPr/>
        </p:nvPicPr>
        <p:blipFill>
          <a:blip r:embed="rId4"/>
          <a:stretch>
            <a:fillRect/>
          </a:stretch>
        </p:blipFill>
        <p:spPr>
          <a:xfrm>
            <a:off x="6550915" y="3348584"/>
            <a:ext cx="5641085" cy="3194034"/>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a="http://schemas.openxmlformats.org/drawingml/2006/main" xmlns=""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219</TotalTime>
  <Words>634</Words>
  <Application>Microsoft Macintosh PowerPoint</Application>
  <PresentationFormat>Custom</PresentationFormat>
  <Paragraphs>50</Paragraphs>
  <Slides>14</Slides>
  <Notes>0</Notes>
  <HiddenSlides>0</HiddenSlides>
  <MMClips>2</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Damask</vt:lpstr>
      <vt:lpstr>Before bell:  gRAB A PEER EDIT SHEET FROM THE FRONT OF THE ROOM  tuRN IN ANY LATE WORK TO TRAY </vt:lpstr>
      <vt:lpstr>Warm up: Peer edits</vt:lpstr>
      <vt:lpstr>Modernism</vt:lpstr>
      <vt:lpstr>mODERNISM</vt:lpstr>
      <vt:lpstr>World wAR I Creates lost generation </vt:lpstr>
      <vt:lpstr>The Roaring 20’s and Jazz age!</vt:lpstr>
      <vt:lpstr>women's NEW ROLE</vt:lpstr>
      <vt:lpstr>prohibition</vt:lpstr>
      <vt:lpstr>Great Depression </vt:lpstr>
      <vt:lpstr>modernism literary movements:</vt:lpstr>
      <vt:lpstr>Harlem Renaissance </vt:lpstr>
      <vt:lpstr>sTYLEs oF lITERATURE </vt:lpstr>
      <vt:lpstr>Scavenger Hunt</vt:lpstr>
      <vt:lpstr>Modernism Closure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Nickell, Ashley H.</dc:creator>
  <cp:lastModifiedBy>Peter Nickell</cp:lastModifiedBy>
  <cp:revision>5</cp:revision>
  <dcterms:created xsi:type="dcterms:W3CDTF">2014-11-26T20:25:12Z</dcterms:created>
  <dcterms:modified xsi:type="dcterms:W3CDTF">2014-11-26T21:52:36Z</dcterms:modified>
</cp:coreProperties>
</file>