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1" r:id="rId4"/>
    <p:sldId id="263" r:id="rId5"/>
    <p:sldId id="265" r:id="rId6"/>
    <p:sldId id="264" r:id="rId7"/>
    <p:sldId id="258" r:id="rId8"/>
    <p:sldId id="266" r:id="rId9"/>
    <p:sldId id="269" r:id="rId10"/>
    <p:sldId id="267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CC988F3-1958-47EC-83F4-C118352D397A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206EC87-C800-4838-A53F-BAF6089F20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88F3-1958-47EC-83F4-C118352D397A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6EC87-C800-4838-A53F-BAF6089F20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88F3-1958-47EC-83F4-C118352D397A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6EC87-C800-4838-A53F-BAF6089F20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88F3-1958-47EC-83F4-C118352D397A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6EC87-C800-4838-A53F-BAF6089F20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CC988F3-1958-47EC-83F4-C118352D397A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206EC87-C800-4838-A53F-BAF6089F20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88F3-1958-47EC-83F4-C118352D397A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6EC87-C800-4838-A53F-BAF6089F20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88F3-1958-47EC-83F4-C118352D397A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6EC87-C800-4838-A53F-BAF6089F20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88F3-1958-47EC-83F4-C118352D397A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6EC87-C800-4838-A53F-BAF6089F20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88F3-1958-47EC-83F4-C118352D397A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6EC87-C800-4838-A53F-BAF6089F20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88F3-1958-47EC-83F4-C118352D397A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6EC87-C800-4838-A53F-BAF6089F20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88F3-1958-47EC-83F4-C118352D397A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6EC87-C800-4838-A53F-BAF6089F20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CC988F3-1958-47EC-83F4-C118352D397A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06EC87-C800-4838-A53F-BAF6089F20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7PCkvCPvDXk" TargetMode="External"/><Relationship Id="rId2" Type="http://schemas.openxmlformats.org/officeDocument/2006/relationships/hyperlink" Target="http://youtu.be/nfWlot6h_J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youtu.be/aKdV5FvXLuI" TargetMode="External"/><Relationship Id="rId4" Type="http://schemas.openxmlformats.org/officeDocument/2006/relationships/hyperlink" Target="http://youtu.be/2vjPBrBU-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english.illinois.edu/maps/poets/s_z/williams/wheelbarrow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hyperlink" Target="http://youtu.be/0lREv55MY5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 Captain My Captain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Captain My Captain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51037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Who might be the Captain in this poem; Why is he compared to a captain of a ship?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Where do you see apostrophe?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How does Whitman render the loss of ‘the captain’ as a loss personal to the speaker of the poem?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are some of the words, phrases and poetic devices that give the reader a feeling of loss and mourning?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is the theme of this poem?</a:t>
            </a:r>
          </a:p>
        </p:txBody>
      </p:sp>
      <p:sp>
        <p:nvSpPr>
          <p:cNvPr id="3074" name="AutoShape 2" descr="data:image/jpeg;base64,/9j/4AAQSkZJRgABAQAAAQABAAD/2wCEAAkGBxQTEhUUExQVFRQXFxoYGBcYGBwaHBocGBgXGhocGBcdHCggGBwlHBcXITEhJSkrLi4uGB8zODMsNygtLisBCgoKDg0OGxAQGywkICQsLDQ0LDQ0LDQsLCwsLCwsLCwsLDQsLCw0LCwsLCwsLCwsLCwsLCwsLCwsLCwsLCwsLP/AABEIALcBEwMBIgACEQEDEQH/xAAbAAACAwEBAQAAAAAAAAAAAAADBAACBQYBB//EAD8QAAIBAwMCBAMGAwcDBAMAAAECEQADIQQSMUFRBRMiYTJxgQYjQpGhsRTB8DNSYoKS0fEVcuEkQ1OiB3Oy/8QAGQEAAwEBAQAAAAAAAAAAAAAAAQIDBAAF/8QALhEAAgIBAwMDAgYDAQEAAAAAAAECEQMSITEEQVETIqFhsRRxgZHR8MHh8UIy/9oADAMBAAIRAxEAPwD6LrvDw7s05P8AsBSSeGMfatJ3IJ+n7CoLsVWHUZoqrPDyYMcnbMw6Ijk0K7Zg4rXZQaXv2vatWLqXJ7mXL09LYz0kU2j1UWs08tsRxV8mREseNsSZaNYtSD3qzpFSypDY496DlcRoxqW4TSWJJ7dKeXAz9KllcVLprJPI5So3Qx6Y2L3RND8umIrxxVYyEcQDGMUNTNXvdqEoqy4JvkYU0K4AeK8QUQUOGNygSCoy1d6GaPIj2KEVWKIVqbaexGgUVYVfbXkV1nUVqGrhaqVrrOKmq0W3aJoq6ag5pcg0N8FtPeJiZrQbUSIGKBatwP8AxRkuCYrzOolC7o9HBGSVWCIoZeDz/vR7tljPb50IaXrRjlhVtgnjndJFS26iIYqq24r0mneSPCEUJLdh1evDcoIFeFqns2UtpDatI5qUsrV7SODvkdZNgbpIobWSBkVHvwY/rirG7u612ia37E3KL27lFSjlQaHtobsadQ1vYVz0rc9ZRRgNo70oabtnFVyRaSJ42m2UKg175EcV7es9qA188UnqS7FHjS5HNM+YNXvLWcLuaYW6aCu7HTWmggqrvVhUNWjJWTaYC4QaoFq5WvQK0IkU21Io6W571drFK5obQxSKE99By6jIGWHJMAc8k4ppwFBJwBk/IVzng/hOpCr5uoXZltltDJDHd6nJg/RB8zXOe9IKguWzXTU2yY3DEnqBAgk7uMSOvWjWnRyVRgWUkEcEQYPMTnrVLfh6QFZfMER94d8jsd0z9ab1V8JaboNsAKOJ9OAOxNJOcoqxowg3SBtbgZ5+dDW0TgCgDwRNxbfcYsSSS3M/IftTVrQWkmRvP+M7u/E8c/t2FH1JJbIHpwb3exFtqD6mUHtIpu1ZBHeeD+1L2FC4UQOwwPymKdsaYDMAHvGc+/NQzZJRW5XFjhJ0gJswAo+pootgcCjm3GenXM/Wa9fjFZJdQ5bGhdOo7i78Uv5THIp/ysSaHeuwMVNT32DLH3ZXcVGTQLmpJ4oV5zQd9OsXdivI+EGLVWaC96pbbrTVSFq2MuYoasK8uJjnmhCwRXQardnTiOBqlBRcVKpv5Fr6Cmp+I/10ry28VbU/Ef66CqVvgvYvyPMn/wDb/MZ82arM15YQmn7NsKJ6xUMk449kaMeOWQR25plDRlA5r0KO0VCedS7GmHTtAr4JFLtZMU4cV4ueaWPFoaS7CKJRwKO1sLQzVY2yb2PbZyKd2A0ipq4u0s8cpcDwmktxoWFHzoboPlQ/OrxnpoY53bYJzhVJHpahXroGTP0E/tmvS1e2LLMW9QAgR6Z7znd8qrOShHUycE5ukKahvMV7aEG4bbQsgNxtmCZGSOe4qaTUo+4KcoxtsOoZYkEfUH5EVg/anUt8CKpZSrEznZvBdVEemdizyCDHuGvC71i2pRbj2xCxuB9OCJlt1sSF+XpqEc9z5VGh9PWO6d/ua2rvFFlVLHsIn5xP6CTQTrbFy1Fy55bna+1hDHY4IPlsA0SsZ4zk807ptOjW9y6gsOrTbYTJXML0IIjHBnNcD47qi91A9tGW1eBdwBLL5ZC7ZBI/tQd0zjpzWfN1Kk9pNfpsaMHTSXMU/wBdzu7eoU/CwM9SCo/NgBM1Z1PWZ964xLVq4NiX71ogAFbkuscTvMmfSfxmI479J4bbtgL5ObZWcMWHSIkmMTxHSat0ubLN+/S15T/x/wAIdVhxY17dSfhr/P8A0ftNFNW7tKrTdsAVpzKLW5mxNp7DKGpAqguCpumvPeLub1k2o9uTS1xKZDVCBRi9IJR1CBs0K9pqfuY4oBJziqKRJwSMvyzPtR0T2phlxURaMpI6KPBamjWLOP2o1lIoj3IBIBYgTAiT7CSBJ9yKzOZdQ8lBphXtFVvmPapRtnaYmDqR6jVIo+qQyTQK9nHvBHhZFU3+Y3pDHzpncYpSwZptBisPUQWqzfgl7aKJRG4qrEe1U8zNR0Wy2ulRGFeonerzNQLJxV09qJtblbhxAoYt0ybdUbFUhLakTnHe2AOK8mpFW21ekiW54BXtXQVDaNdaDpKULVavy7bMOTgH5cwPy+f7iua5I9LozTt2hlndn084ODI5wazdb4TqdQYOxLYBESZM8zAiT196x9TPUtMd/Jr6aGmWqexkaZx5isTIkjPWYPP0P51r6ILB44APzUyAevUiua8YcaXULauBXdpjDCQFLGAEYkcDHJnFH0PiVxAWZGyekNxz8JJGQ0mOn5efkyqHJ6vpvIvaaXietZXCEQjEAkdTkiRGTJj8sdaU8PHnBm7kLJPOF5PzJz2Apa7qFvBmmQYIIieBH14P0rL0HjJRvIIhiN0DJIMndtHEe+RA7Vlhn9Ru1waXh0RVG7b0+x36wwx816/UNXaae2AgYnESf6+h/KuDseJq7rgDMSDMiIAjrGTHaa6ltci2oKlg29AUhiC3TaYg7TiDmT2rX0+ZRvSYuqwuaWo1dOsop5kT+eavBq9rUIYAxPEgrPsJGcdqu9mvRhktbnmTxU9gSmKsbhNehBGaGuKa0xN0XDxRLRJoIarpfip5I7bIrjlvuw11gKWZqKx3UN7I7xUVGtmVk74Jtq1u1GTXlsQKHcJnmpTTukx41VhZzVwaCsVdX/SpOJRMYVqlCV8cVKdJh2Ergn9f3odvQkiTj2r27fgkdjUGprb6mSMfYeb6cJS955bsweR86auMAMc1nuxma9N2hPVOrYYaYXSCxJ5r1QAeZoKvVXaikwsc80GmLFwVmrR7dc43scp07HWvdqBcavJqVaEVEScmyRVo71AasKo2KkeBaqZFEJqpYfMnAHf+uZ9ieBSSlStjab2QKQqsSqliMbugGST3AxjvAx05r7SeEojDyxsJUklSQSVMFsDBkiY7Ct7xz7uyF5e4w3e4GSB2AgD9TkmuQ8b1jXWb4gApjHO5g23n2Un5+9eVP3Sc+x6+CLjFROduWL1y4HLXD5bMiMx8zDC4rZckkFWjP8hB1v3rYYwrBSdwIZcA7yd2fws3C9K6LT6AtC72naJ55JLE88metO2/C/UwDk4GO+WBnPtUp4oT2ZpWZw4MC1YZSztaIDlZKkFd2YOYnEyRM7R15poE8txqOSVuJ6tzQA4ICjdAgiYjlmPatHxO0yabcWYlCCSJzEiSJ/X9qP4IN+hVjmTcnqD63Hz4yPmKhHCseX2+EPPNrx+7zRS741ZeTqNPLHG+0yllM9SdjckemH4BqeFXrAXb5k7W32d+62wKK+GVgu+NqCR/e6SCy+r0ZayzdSu7E4KqBMH3UdaIizbG2SZOIJwVJPAMxAP+UVqjG5aiDaUNJ0Gk1V6F2lZLKCGHALZggjhT+h54rfFyuY0Wq9YBwfMQR9VkexnocxP06XbXowpnl5U4vY8IqlxaYUVYrTeppZP07QkDV/LohEV5u5oSm+x0YLue2sCK8uj/AJoReKpcuVBxk3ZVSilR7deKobtCuN0pctR9MGsbN2oblIMe9QXDTLEdqNe05gVKUs3sCpU3jRdN0Kax4c0EXTTOosesnpNeDT+1aorZGCUkmD8016rmjDS1byKNHakBnrUBozWzXiW+tA6y9laZt26HYp1bwEY+tdwFKyqWastgmiDULR1NSllkuxeGKL7gU00dZorIKtNC1F0Dn5e5PYdzz+vvEnkk+WWWOKVJAHcfT9TPAHvNG0ung7jyenIUdh/M9SB2FUsW87jI7dhPPzP+L8sc532g8dW0u0GXPA7c5PtWbLlc/auC2PHp/MzvEbnn6rasAAeWCe8Esfosn/LWf4tYt/fqvGntMwz+PcCZ7mMn3NIafXmzL/jKsF9mImT37fU0SwC3mLMm7vkd5z+srTJKSpcJFqcGZ3hviEyeM8D8x19+K3bOqVsg8TiZBBPaecGvmmk1R3NtFz0kThmjCjkA8mIkVp2dZcUxcVkJIjcrCeQYkDt9JrLqcTTLGpHb+JXx5LwfaPlE46UhqbwCjbHU8D8TOcfn+lYo8TJQjO4ggEZ4Ef186WueOJ0KnHQzwTwf+OKdZFy0IsLWyN63qh5IE9CO/wCM9TI5P6U1oNxSASCRyOhjqrYI55PFc0+rC2hENjCjnJnjrz0rofDNSdik4yCDjEQf2H8qOLKpOmDLjaVoZt+I3LxWVR33LsLAocOOWEenHG36dK7y3ZO0SAD25/WB+wrhvCibepQAEgsABiTkflz+n56V37UG45RA6gHZAVg+6CYJ5BgTtgGPnWnVLlGb0oyajR0twgHbImJicx3jtVCTWd4Z4K6sLzsVukBSJkFcbt/MkxMjrGT01rg6VTFPVsyOfEoP2sVIrxhiitilyK1JNmJ7A2NCIpgc1VqbRYmoVDdKC5inBbqly1XaDtYkTVTapzyYoqKBRUTtZSxpfSKlO2wIqVJx3NEZukeLYn9f3qDSGaLauCI9z+5r1r1TjknwhXjhyzw2BVWs16XqBjRufk5qHgC6VVVpivUAptdCqG5WzZ/Kvbmn7GiFq9VqRylyUUY1Qmw9XypxLlevaDZrxbMGZpZSTQ0YOLBeJag27ZcKzRGF5gkAkDrEyRzAMAmAclxqt3mKLdxI9Ko+cwZ9QUdO8554Fbd9htbcYEEEn3x/Oua8V8UbSgNbUXFLAMoYyoMzchVZoEeoAEkHdjJGeavng1Y/otxHxD7QX2Jt+WyN1Ugg8dOsT1E9M1m/wzFi9w5y248enn8sD6it7X3bj2SwspfYiZBVgisBBUPGMAypMnvyOIfxFypsneCSNwMh9pOYBEkkCPr15rLl1JUjbh0jAu+c6dF/D/25In55/rjV8OYvqXC/gXj6dfpFV02kChnaEABIHYAZJ7ACCJ7xSvgetKXbr4hwTkjgSRHWelLiy2qQ2WHLM/U+AHTNvtgXLbE/d5WZS2mW9Ux5bESJ9bVa94yI3OlwDIJADj1YyB6ucjEyOnFdDqNS9xYAEtcJgEYAx35kkf5RSGp0E3Ht7VEiQAQIDAA4nqwY/M/OhPplOnIeGdx2MU2bF9/ubq2WafjGwSAT/ZuFIyIERyOalr7HuHX027oYMyrPp3hvX95ndAAgHo3AM0fV+G3HQEqpPBM8idh5Jxyw+ma6Xw7SWLVoLbQC5vVtwwTKqRkckMFPyjvl445RjQk8iuz53cY294Fl7bA4CkMm6ICjYFJMgiSp6fV6140qwtq4HWMK8W7i4wMwGPxDoMda6/x7SKt4up9L5AEcMAfrmce9Zlnwm3dPrVSpLDgGBJkR2jaf6NGGJt2kGWVadxnT+IBrlq4pPruLHTJI6EYMqP1r6BoPD08w34lmAYCfSpKgNtHQkjJ/3M/ObPh6qQEtKnlkNb8u4TMEEb9yqsyok5PMHrX0TwDVb7QgERIg8jIwckdehIqkZ60Z8nsexrb6BcGavvigs3arQi7tGack1RW5apZ1omomIBgmBPzIFVXI9+v9f1xWmGRp02ZckE1aB14aLsNeBK0qaZmcGikV5FMCxVNtcskXwznja7ASKowpvyse9D8qmWSIrxstaGBUqyLAqVCUlfJoitkDUj9T+5qymkr2rtJO+6iGTgsoP5c8ZoFr7QaMmBqLRPPxD9J6+3NKpRF0yZqkV77Gsi349pWbat9ZPTI/cQPrTx1lrazB0YLzDAx2nOOP0PahqjXI2mV1Qa7eVY3GATEnA788VcMDBEEHgjjicfSuc8acK67WDElgxJmIwBAgATux7HnNFfWEC0A3Fsg9OSoHuCAp4I64qHq7mn0NkdCVqRSXh4GwOXOZwSIEY6+wFaBbEyI79PzqykScKKqasHqKZyMj2z+tQrRpMFtHvmilNdp0uLtYKwBDAHIkdQDwc89CQaYNulNZoS8EOyxOBEGRHqBBn/mueONbHKcr3OX8VuLoVN7YGtK670GCN7AC5ZP4WMjcuA0HIIqvjv2g01y361+IRYZkZAFIHqsuQAWOSCIERzEHR8a8Hu3kNtxbuW3EOCpU4BYHfuMeoA4UZ94r53fvarw66dKx22b8lDtL2wDcggk7RuMqCehdCeZOXJiXCN2LJqq+RnUeIXWXyyxdGaN55x6oMYMgcjGSOZlsQtp7hz5aN/8AbgT82/Wl/E/DWO27ZsG0wj+yIjBIUlJIOZXgZ6zSv2g1F46Ng1vbv2+25QNwZVY7iYzAn0z04xvFKMlS27m6OSMl9TU8F8WBCk4B+HtzPPyp25rhcv4PCqD/AKmP7EVzPh+h1KW0c6a/sKggqhcwywpKpJUR3GIqvhutV2Yn4iSxk5GZj2qrbS3FSi3aO7LhiOJLCfnj95H5g1lXdZsvFRMBtv8ApgAj6rSuj15UmZOzJ64BBUj55x7D2rlNdrmZmPwOSWKEwwLyTg5gerp+GuWW42hVhqVPwdZZ1puAP7AD/KAog/ITWn4aNqExIBJAOJmR+zGuF8J1pAkR8RJwYknBH+9dhf14/h9hlWICgmPxGOfaS0joPlXLqFF0xp4G47FlMqjDoJYcETsHfjJrqvsxqdxdR2Dc8yTJ/PrxXDohY8ENzn9/rH1rpPsZdI1LKetpv/6SKydPOsiop1OK8Ts7hbYIzUZAKqbooFy/XrKEmeQ5RSMvxO0WvWgrEAbrjH+6EBE9jl+D27AiltNYZhJJXfccEcsmWMEn3nP+Ic80e5fMuRBJUKvyklh9YX/VTj2xyPxFT9Q4B/SB9Kk2tbvgqm4wVcjKvAg81dbgnigsKhMDIrT6aMmtlr5zVRz/ALmarbI71CM4p0kthG73G9lU4NLvqSKA2omlWKXfgZ5I9jRMdqlK2roipU9FFVKz5Z9rvBdRe1lw2zCysSdogIv4jE5DcTwazLf2V1EjdtB5J3rHfJB7/wBYNdnr9Q5vuBuCgwuWgkhZ9Kieefl9astxxC+YATyBvUnHbcZ59j+9FY5NXf2G9aqWn7nL6b7MX1b70EIDllIY8xiCY6DrEzBrp0uhAqKNgXKqQQJiN53ep39z+wip99wFc55JyfbbG6PYis7xbTscMXVfcMOZxsC4wDmDNLPBOS2l8D4+oinvH5HNZcl1GAFUDoIifiPcyzf5jVbepTzD605CgFxlgoEATnBXj271z7+GoYJLYYcKN6zEHpA/3P0vo9Gtlka01yR8QXGCIIdWIxkmM89Kg+myvmRpXU41wjWuaffqgz2wLO2PMZgp9IONpIfLQOP0NY3iHhd23tawm9X6LDMh5jPKwcdoInALb9nxt2JQrfg43MgC9BAhye/C/Q9XrTNxtYqQcwQT9RBH9fWsemrazM+p718nzjz9UjYFxCedoMZ+WPr/ACp7w37Ra1A21r0jkMx9p9L5Biu9JhgZAPAG4mZwfT8RxziAAScURdpBGI9nEdDjM/TrnFWWPatv7+pN5k//AD8/6OO0f241wBHrYyDDW9xHtO0GD757VqL9vNaQP/TR/i2OM/UwB9a6A28HZbDHB+IH/wC3AODgH5xQv4ZwoLW9k/ihWE56ZM9zB+eaGiXZ/c71IPmJmaD7V69yQbCCFLyykYHSd3JOB7/nXPfaTx+7fUShSWVC+1wFVnAcGGgiIJAEnYBXfWbGnODqkM5UBUk4J9IK8xnGavdfRr6HuyGwXJAA7SegJ6/810o2t2GM4xdpfJ8Ru+J6ixqr1sXbf3TiGLeYrAMoUqXmZQosjJAAoJ+0d2AjwxCFcOwiQNhhp+D1jP8AeHFbnj32DvveJS7phaVQA38QgJTzHhtpIiAeMD04NY+t+zmotMx016xrQOtoK7RBnaFzAETB69cxm9ObR6SzYU1b38m54N/+QNYg2sU2EfHsZwemNm+ACSJBgbTiZBSv+N+fcLsli4zLG8XBbIO48G4UII6L0lRBrlrd69aB8zSkKQFyrpEEk5IPM5+lH8L0fnAAWru0k5CF1noGcKCIwOwyepo026a+TnHHWqL+DoL3iBV13btu+2DvA+FoZA5tloEdBkicdulveM3nsXHbT6a9aUhArgMoa4qsvr8zmIgjJJUYIzxt37MXlQLIWcqZdS+2ZKq0GQFPAERxU1THcLR/iPLhWSy51B2kfC/llSGhPSsRBbsJpX7Nqf7BUY5PdqX7jBtNauXRbnZaksrg8AKTBEnmBPYfOH7uvaEDkWyrj0vJjDRO0GUywJE5jmCRztjSXyfUl0q67mJRhJghWJIB27tsk/zmt7wfwW2920X8y0ibWuXWRiWZGnCDcw3YJ3ARsXiYpHjTklpv+9wvKoxtyOm+zT2NQn32ouWXk70RCNqgkBWYgiTnAz8XY12/gXg2lRg9q+zsRAl1mOqj0hgMAkCBgdhWfY13htpQqXLBXdMMQ5UwYyxYrhJzHQc4D9rxjTmApknEbDbMCIgOAYjb0jIrTj6eMOErMOXqZTfev0OkdR1rM13iFpUEMrbhIAIO5ecd1IkSKzfEHRgsMUILEMGGZEGQVjJPIzI5znmtZ4Y7OWGo67huAfLThdkMwA3QDPHFUy69D0ckcUYOVz4OgTUnNwwAEYie+FUdgJcVpaUm4wubpsrO2OGORuBn1TPIwZ9hPzNrRtahri3TcaIKOL3QysptWYyAojAB5JnobXiN+70kjEmwzDI6brwA6YNZsHT2lqe6+/kt1GVJ+1bP7eP9ncXNqgF2Ck5yQIBOBn2xXpsT1MVyVpTE3ARH95VUTwcKzR9aH/1NFG3zQB24Ge5gQa9CKkuWYJU+Dr303zFAdRObij5kVyx16zi7aPUhYn5nJAx3E1L2pAEhVKg8qJz1Ai3zPvRuX0OUY/U6xFU/iU/Ij+Rq38IOxrjDcNw8qcdlJnuQGkTz7VTZsB9G44navBPWGn94p4qT8AcY9rO7t2IHNSub8P1L+WsEgZ79z71Kzt7mmMHSM69YQ3bm9N8lhtKBxHPVCR1MDGeJqvn2RlbQb/tDdzyFYR8onPBBy3e8OsFrjLftLeYtuBVZmOG/ERAHI/lGRrfHtHZID3b9zAEBFXaODuDKNggztOc00ZKiDTb2NDULuWBavFR+Bbdsqc9mU9OtS1pFlYtXFYCY8hRE8/CRBx8ueaRvfaLSBlVBqrqQJfyl2qMGWQhTGTMAARgGvfEvHtHbXCXLhIkAALzn4WngAcgciJyR2teTtEvAwdAwcM1xsjhwiEZ78z7A5ijWfCL6kbWvEGCSm0iMRjcAPyPU9qy9B41o3UNbsXQ/PqCyT1iMGDjG0x9BWnpfGLB9MXxjpZcKecxkc96GpMb3I0bPhl/0lnuDsGS2D3ImDJ7f+Ka1GiW2sXbisRkb0AA5OSqgcEeqMRSGm1lhuEug8CbTDmegOcHPA607a0rg+h7QGSVKOCZJ5i4MzJ4pdUuwaj3K6FrV2RbfTvBIItXEPBx8JkZ5BqX/AA644gXGUn+7cdYI/u+rH0AMfOqeegG+42mMGRCGZ6kBrmTnpn9avp79tyRbchj+EMqknubfPQ/EOlGzml2YVLF+2oDuz/4iE3RHcuN35HilL1pN2TYD8BmtgmD/AI1KgHHQ/nioNSsljfEgSzAKQBPV/LKxx1HIPagavxqxtJF+8YP/ALUqMzAOASDkTBH70LOSYe4WidynpICwfzukZ9+a5bx03AGAVCsEkgInHI4JAC+qZHIpq79s7bAbmv2Sf/llAY5i4IWRzBIPHWkfFde1xYS5fRFMrtusinBHxIhBJ4gtPtmK7XQ6g+5xGn8Nuu4C2kLMQIMETtyw3AFp25Kk5B7YK/gBZ2FyyqEEYYIskekg3TcIGMgQZkY4ndsa70MARviZ/iLm4hsdFDnKqR2zEEzSGs1V2M/FJwLhad0T6yWIPtOSZ7zJ8l1JiQ0Fi2m4X1XIDeVcd2A4LAC+gYwBiMgr8jna+zpngpcvnJ9T3Ad3UemNyn8+PfHl3TuZM3YiILow64I9RHyIn86WvWyIZrTbScMQRJ56R3BjsaZDpIGnhQPwb1/EGZgowQAQZMNxxJ57GJb0tyQiPcckyFR98seSFiJMnuTNO2Lyn8CNHdrojjphfoT+LvTq+IXSAEKW0jaYUzBB3ekbu5HzbAml3RTV9DAfwwhyp3Bpgg4M+8Rn2phPDb0/Cxxj0seT059uYrQuafTg7rt4mZIS3M5E/GxCgcdM9JzBzp0j0u4VgCFZnaBiGMWWDSZxyJ+tdb7HOSfJnfwlwEExieQFIgwQcYz3705o/C2n0Ap8J3enaxPBmRJ46H25rUt6Wztkm4q/iO4gH/IWG7niB+9MaPwWyzfdhiOkOQRzuHp8xeR7GZxigpS7oTZrZh9PotX1vX0zzbtNz77SsD3Bp+94Fc5e/fyBk+apxJEb2bvwD+wrX0WmVUzawBybbuJicd/zGTTNoadSStu4COfLtvBk8qqtvH/FXbVUZW5JnLW9MqAquo1J7od+zPUCGHJP4QJxR7GotkCTd7EtYAA4zMQo6ZHQyBXW2UsvnyrjCQPWtwDABxuJ2jPOO2YptrgRgwtZ4XdkdOAM96MdXYSU4vY5zS6uyvqUwJjd5LR/q8rI+WPetAPu+G7bjGGtqJMHnMyD1/MCtHXasXCJ8pWnDBQDkAGA859j7SOtS9rmG30pciN7O3lmBHIETALdGH83ufdCe3yIMtxhDMgjLFLbMcj/AOPd1j4mBXr0rY8F8Itqm68VcmNsrtIGInPSOncE1bR+KLtA2AEiCAAqzGYBJBgRx/OszxK9ca4ALzDkKpCADgiNgiYBWMHOYjKvU+zKppbWjW1PhaqSZt7DxK5EkfiLEc+wpX/pQYgvJCn0w5Mc9IABgxAnk1ia2xqASd10NPJ8sROPUFAFwAYBAkQJB5oenOoEtcubl6brYiPVz6GZuBx8sUVr7i6V2OjTw5OzNk5LrPJ7ifavaxvDdaGtqWtgkzxcuD8RjG4Rj2FSpurLpSowPFNIx1NxgSJuAD1QCIHGYnpjMjANL6nTFljzwSAfMLOMSMc3DPHJGBnPS/jHie2/dB0/mAPALOihjBMAmSODjHFYGv16i5I01g25lQboLHv8DMs8f6e1OmqSIKDbNO35NvZv1AkHBDgLPUqoPbiAOZHcNabUypVWQqW3S4ZwI6O0gWxDcEgkxBIrmNH9o/Ln/wBNZxyVcMRBPRpIPOSTwadueP23Ci5aJC8ZCx0MLgEztyCD3JxR28ILhI6DR/abSqVDXFnoLSXFwSYgKGJzI5Bz1kVp6X7Q2cFroVCBBeFG1gSIBffugCd+RIjkGuQs6jTkhtqFmO4CSrbgTxuYgKevTrnAp3R3LSAItq4qn8IvG4ORxgSJnG7ND9gOC+vwdvp9St0lLV4Hj0pcts2ep3Ev8sxA+taOns20BLG3n4iWVTjqxAzyTzj2riNS9pU9VpHbEfjUHo0MM9BhTEGSIwDw77Q3LZM27hy0Yt2bUSsFCU3RAGW2nAkdALB6bo7i74hplyb6k9CGDA5x6mBwJHBoGo8Q0hABdoOZNu8REzhjbIJwTEg9a5rV/aDUMrbrCW02x5rXIyQOGFsbjnieTyIMYdvx67vhL1lZUKwuNddcQRi4Nhb4RMTzkDIKO9M7jUNpGeVKMwgxKgxzuLuykrnmIzWRrL2lAVWHXP8AZuVxzuncV4XCE/vS1vXWGSbo04jqt0gHIyAQe/MlpExABrDOotupWxdKcFUOpJBBgQwKAqMsYKjgd8c4jxNi9rtMFEOvIA2oQuCPi3qojPY4mDzGdc1mnfiRnm36f2UmCMHI6fOqWbyzt822X42+fbLFvaDPOYn50e3p3aQfKgHg72AIwWgL8W3vnE/ObUPI9S8GM1my0hluGTIUztnsNzE+0gkn9SO9ZS2WBVgAPhYFc9JO6CPka3Lty8Atq3euWypDSgK7toImSO0+kek9icFa14XbfdNy8xliVtuJJJlj6QA53AEkCcDAgUVQ1vyK6S/tKk7TJxi1z1AYsZicE96dDszOLdlrbzIaCTJ2yWTaUfcQcpzuAEc09p/DkRzutXHBJkEsw6HDE7t5BmApgZmBWnpfFLdjzPultOpnbYQM21BPrZyvqGMIFInkxkJAckYN7wHV203tLq/qgrvU8nEhmSZkAQJJ7UlZHlMpdRaJPpwEDEcMI2bj85bjHSun1n221G8brhs7YYAxcU4lNxCnbvgfDO0t+IUr4h/+R3u3CJm2CAr22ZQJGRcEeoA9WUZzgTTWwUZV1rTDc7WbjEGVK7M5mWGWAyT6QTuHGaSXw230CASTlHie+7kRJj5dOafX7S2WbFy36YILpLTkkBgikEE4kDAxPNXt/aDSXW3X0tgkmWAwZzJVVVt0zmCWkySMCbT7lU2ZiWrKT92wK9VV2+cEXI4rV8O1iRt9ZU5ALKo/V57dPfqKM7+HkEJet21zBYXVfkkeq5bfI4gqf5VGfSGdjaeSNoD2g0dN0CzO6OZ3TMcV10zmrQ9pHQTNna397+IIPXhQZ/finT4g22FwBwzXbrEEiMw4Jntms/S+W1pvJtyOCVBYTBk4tKgMYIaIxHegP4sbG1mNlHEyN4BGOR6Nudw6j4TGATVYpEnFmsvirCAzLvPG4uep5BulsAHhWjrFK6j7QXUXaDaS9BBRFLHiQ7hQSF4O3GDJOQDlarUWNQZuXUAElmN5emAu/MnE7TEKJEnFJr4zathk9QG8qvlfCR1YsVAZY5yenTNc0rAo32HP+v6ou7EiT/7T28AcjawXcrZ+FzIH50/pvFjhWUgjIVfL/QEowxmSe5pKxds3B/a6dzEEXDBBPH3ksNsjJwMfSl7tsrChAw7JdFwcjADD0jP5UVJoVwNZtarNBBSOvkKD+KArBzwWkA4z705ovFtvp23j1JAuRxx8WT7ADmOtc7aVGYH7xFH4S4JjjHlopMFgfSxwD2prz9K+ES4zBfWC9wbjAkrDMAp9Qkr1z0NPrbQNCNvV+M3FG1FumcQNkwJ3BWZ+SSoxPWCOKEPGidpi6wBLTuC8ECD6l3gZO0MWO08wCMnVamyJAC2IIEWzdYCRwwuKJbruxG09SppS7qtJeJ++Dwox5IIhtkAs5UETt6zkc0b2Ao78HV+H+JqUw6qAzrEgfA7LOV4MTPWalU8E1wtWVt2XHlqW27UKL8bE7VCtAkmMmeTzUrM3uaFxwYX2g8OvJq7pCDLNDBoMNmJDKYg8T9DWT/024fitvHYNb/dgzL9GqVKnLNKLpFIYoyimwuk0NxfjR27nzRMdOwNX1Fkz8FwD/wDYJkcQu4qsyRME+9e1KT8TNFPw0GCTRxnY8noXt47YFsA9P96Iit1sOR/3p/vj+sVKlL+Kn9A/hYfUvJBA/hnI6kXlAHb0ls5GYiaLZYrxKn3J3Ce5RwD+v1qVKD6ya7IZdHjfkFdsyfUykYXFlRgCFElpMAD8qmo0qBtrlFHQn08R0Sy3Qjknn6V5Upl1MmrpfP8AIr6WKklb+P4E7ljT/CwaBGV2Mfn6rKR/5phNDpgGcMPmyXCRzgbbijI9qlSqwzOVppfP8izwKKTTf9/QQuCwHO27b5iVt3QY45Lf170ex4MCN6uYj4hPzyT6u3A6CvalVwv1E7JZo+nVPkJ/Gtaj79T1EITB/wAykdulef8AUDO5bzB/ZNs4AgFSOh9ufc1KldwK4oHqftMB6G8wAYDMTAEzGxbpESSYqmk8bSMMSDiNsQIzCzH/AByKlSimN6UdNies0q3HNwlgeWZpO6c4IYlQM4zxjtSYZWJEi5tMnc9zMAEeoKszkDjrJ4NSpTyithMcm7+hRLrAz5Klc+ks0CenxT+tN24OfJAJBPIhQSRGCDg/PFeVKiytjTaJ1BdjbQLt3AKfxAR8MmSOtCva6ytsAItwg5b4VMg903YJGI6c5qVKdQQsZOStl9P4zb9JRVgsE3C2inIGWLI5wS2V5CzEmAPVfaZFaIYtBBjZBbjKlBGM4Pp9+RKldwrG0pyaFD9otzACygEgmSWcx7kATM8QM8Ue/ct5a8qgngszs0nrtVduZ6nH61KlcpbWB41qSFV8St7fLtHZzO6WJM/3SpQYj/SM9T7oBcuttDI1xPwFdsAQAZUBY44g4FSpXJ2zpRUY2jY0du8EnawHU22AEDjDPuPXr24omo19/Yu1NyKIO+6XEnpBCkDjEsKlSucmiboyX8ZsrhtqMJjZukcmQ2w7e+D1pseOoUJEOYn7w3WEe0EdW6+3GalSmU2PLDHY7H7K6sNpbZhR8WF3Rh2GJM1KlSs7bstpS2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http.cdn.bluevervet.net/c151im/photos/FS/8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52400"/>
            <a:ext cx="3391805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REALISM POP QUIZ TIME usual quiz procedures drop it in your class tray when you are done!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Tomorrow </a:t>
            </a:r>
            <a:r>
              <a:rPr lang="en-US" dirty="0" smtClean="0"/>
              <a:t>we will be going to the Media Center to work on grad papers! </a:t>
            </a:r>
          </a:p>
          <a:p>
            <a:endParaRPr lang="en-US" dirty="0" smtClean="0"/>
          </a:p>
          <a:p>
            <a:r>
              <a:rPr lang="en-US" dirty="0" smtClean="0"/>
              <a:t>Some common issues I have seen when grading….</a:t>
            </a:r>
          </a:p>
          <a:p>
            <a:pPr lvl="1"/>
            <a:r>
              <a:rPr lang="en-US" dirty="0" smtClean="0"/>
              <a:t>This is a research paper so you need tones of quotes/paraphrasing….60% research 40%your clarification of the ideas.</a:t>
            </a:r>
          </a:p>
          <a:p>
            <a:pPr lvl="1"/>
            <a:r>
              <a:rPr lang="en-US" dirty="0" smtClean="0"/>
              <a:t>Since it is research should there be any I, you, me, or we?</a:t>
            </a:r>
          </a:p>
          <a:p>
            <a:pPr lvl="1"/>
            <a:r>
              <a:rPr lang="en-US" dirty="0" smtClean="0"/>
              <a:t>Numbers unless they are over one hundred you should spell them out like this not like 8…it looks less educated…</a:t>
            </a:r>
          </a:p>
          <a:p>
            <a:pPr lvl="1"/>
            <a:r>
              <a:rPr lang="en-US" dirty="0" smtClean="0"/>
              <a:t>Any 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Warm </a:t>
            </a:r>
            <a:r>
              <a:rPr lang="en-US" dirty="0" err="1" smtClean="0"/>
              <a:t>Up:Review</a:t>
            </a:r>
            <a:r>
              <a:rPr lang="en-US" dirty="0" smtClean="0"/>
              <a:t> Whitman’s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this showing repetition, cataloguing, or free verse?</a:t>
            </a:r>
          </a:p>
          <a:p>
            <a:r>
              <a:rPr lang="en-US" dirty="0" smtClean="0">
                <a:hlinkClick r:id="rId2"/>
              </a:rPr>
              <a:t>http://youtu.be/nfWlot6h_JM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http://youtu.be/7PCkvCPvDXk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http://youtu.be/2vjPBrBU-TM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Just for fun…what literary device is he using?</a:t>
            </a:r>
          </a:p>
          <a:p>
            <a:r>
              <a:rPr lang="en-US" dirty="0" smtClean="0">
                <a:hlinkClick r:id="rId5"/>
              </a:rPr>
              <a:t>http://youtu.be/aKdV5FvXLuI</a:t>
            </a:r>
            <a:r>
              <a:rPr lang="en-US" dirty="0" smtClean="0"/>
              <a:t> (1:10)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434" name="Picture 2" descr="http://tangoclay.us/wp-content/uploads/2014/05/poetic-p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4953000"/>
            <a:ext cx="50292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Poetry analysis?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follows on the next slide is a poem. </a:t>
            </a:r>
          </a:p>
          <a:p>
            <a:r>
              <a:rPr lang="en-US" dirty="0" smtClean="0"/>
              <a:t>I want you to read the poem and answer this question using SEE.</a:t>
            </a:r>
          </a:p>
          <a:p>
            <a:r>
              <a:rPr lang="en-US" dirty="0" smtClean="0"/>
              <a:t>Here’s the question:</a:t>
            </a:r>
          </a:p>
          <a:p>
            <a:r>
              <a:rPr lang="en-US" dirty="0" smtClean="0"/>
              <a:t>What poetic devices does the poet use to reveal the theme of this poem?</a:t>
            </a:r>
          </a:p>
          <a:p>
            <a:r>
              <a:rPr lang="en-US" dirty="0" smtClean="0"/>
              <a:t>Got the question?  Here’s the poem.</a:t>
            </a:r>
            <a:endParaRPr lang="en-US" dirty="0"/>
          </a:p>
        </p:txBody>
      </p:sp>
      <p:pic>
        <p:nvPicPr>
          <p:cNvPr id="8194" name="Picture 2" descr="http://i251.photobucket.com/albums/gg297/christophermargolin/ThePoetryQues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419600"/>
            <a:ext cx="2929008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612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Red Wheelbarrow”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so much depends</a:t>
            </a:r>
          </a:p>
          <a:p>
            <a:pPr marL="0" indent="0">
              <a:buNone/>
            </a:pPr>
            <a:r>
              <a:rPr lang="en-US" dirty="0" smtClean="0"/>
              <a:t>	upon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a red wheel</a:t>
            </a:r>
          </a:p>
          <a:p>
            <a:pPr marL="0" indent="0">
              <a:buNone/>
            </a:pPr>
            <a:r>
              <a:rPr lang="en-US" dirty="0" smtClean="0"/>
              <a:t>	barrow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5	glazed with rain </a:t>
            </a:r>
          </a:p>
          <a:p>
            <a:pPr marL="0" indent="0">
              <a:buNone/>
            </a:pPr>
            <a:r>
              <a:rPr lang="en-US" dirty="0" smtClean="0"/>
              <a:t>	water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beside the white</a:t>
            </a:r>
          </a:p>
          <a:p>
            <a:pPr marL="0" indent="0">
              <a:buNone/>
            </a:pPr>
            <a:r>
              <a:rPr lang="en-US" dirty="0" smtClean="0"/>
              <a:t>	chickens.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343" y="1697151"/>
            <a:ext cx="4608286" cy="460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331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Sometimes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That poem was by William Carlos Williams.</a:t>
            </a:r>
          </a:p>
          <a:p>
            <a:r>
              <a:rPr lang="en-US" dirty="0" smtClean="0"/>
              <a:t>He’s actually quite famous.</a:t>
            </a:r>
          </a:p>
          <a:p>
            <a:r>
              <a:rPr lang="en-US" dirty="0" smtClean="0"/>
              <a:t>But sometimes English class is too serious, and it need not be.</a:t>
            </a:r>
          </a:p>
          <a:p>
            <a:r>
              <a:rPr lang="en-US" dirty="0" smtClean="0"/>
              <a:t>Sometimes the poem is just words on a page.</a:t>
            </a:r>
          </a:p>
          <a:p>
            <a:r>
              <a:rPr lang="en-US" dirty="0" smtClean="0"/>
              <a:t>Or a tattoo on some dude’s arm?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4100" y="1947863"/>
            <a:ext cx="23812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96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But other people go all out: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www.english.illinois.edu/maps/poets/s_z/williams/wheelbarrow.htm</a:t>
            </a:r>
            <a:endParaRPr lang="en-US" dirty="0" smtClean="0"/>
          </a:p>
          <a:p>
            <a:r>
              <a:rPr lang="en-US" dirty="0" smtClean="0"/>
              <a:t>Don’t forget to occasionally enjoy the stuff we read. </a:t>
            </a:r>
          </a:p>
          <a:p>
            <a:r>
              <a:rPr lang="en-US" dirty="0" smtClean="0"/>
              <a:t>And buy a tee-shirt.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772" y="365125"/>
            <a:ext cx="6248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274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 back to Whitman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Have you ever felt a close personal connection to a </a:t>
            </a:r>
            <a:r>
              <a:rPr lang="en-US" dirty="0" smtClean="0"/>
              <a:t>leader</a:t>
            </a:r>
            <a:r>
              <a:rPr lang="en-US" dirty="0"/>
              <a:t>, celebrity or other public figure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Who? And Why do you admire them?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If they died during your life, how did you </a:t>
            </a:r>
            <a:r>
              <a:rPr lang="en-US" dirty="0" smtClean="0"/>
              <a:t>feel </a:t>
            </a:r>
            <a:r>
              <a:rPr lang="en-US" dirty="0"/>
              <a:t>when it happened</a:t>
            </a:r>
            <a:r>
              <a:rPr lang="en-US" dirty="0" smtClean="0"/>
              <a:t>? Describe.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dirty="0" smtClean="0"/>
              <a:t> </a:t>
            </a:r>
            <a:r>
              <a:rPr lang="en-US" dirty="0"/>
              <a:t>Or, how do you think you would feel if something </a:t>
            </a:r>
            <a:r>
              <a:rPr lang="en-US" dirty="0" smtClean="0"/>
              <a:t>bad were </a:t>
            </a:r>
            <a:r>
              <a:rPr lang="en-US" dirty="0"/>
              <a:t>to happen to them</a:t>
            </a:r>
            <a:r>
              <a:rPr lang="en-US" dirty="0" smtClean="0"/>
              <a:t>? </a:t>
            </a:r>
          </a:p>
          <a:p>
            <a:r>
              <a:rPr lang="en-US" dirty="0" smtClean="0">
                <a:hlinkClick r:id="rId2"/>
              </a:rPr>
              <a:t>http://youtu.be/0lREv55MY5E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9458" name="AutoShape 2" descr="http://wallruru.com/wp-content/uploads/2014/10/Jennifer-Lawrence-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http://wallruru.com/wp-content/uploads/2014/10/Jennifer-Lawrence-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2" name="Picture 6" descr="https://media.licdn.com/mpr/mpr/shrink_120_120/p/3/000/0bf/1a4/376f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638800"/>
            <a:ext cx="1371600" cy="1371601"/>
          </a:xfrm>
          <a:prstGeom prst="rect">
            <a:avLst/>
          </a:prstGeom>
          <a:noFill/>
        </p:spPr>
      </p:pic>
      <p:pic>
        <p:nvPicPr>
          <p:cNvPr id="19466" name="Picture 10" descr="http://masded.com/wp-content/uploads/2014/09/Jennifer-Lawre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5609573"/>
            <a:ext cx="1181100" cy="1248427"/>
          </a:xfrm>
          <a:prstGeom prst="rect">
            <a:avLst/>
          </a:prstGeom>
          <a:noFill/>
        </p:spPr>
      </p:pic>
      <p:pic>
        <p:nvPicPr>
          <p:cNvPr id="19468" name="Picture 12" descr="http://assets.rollingstone.com/assets/images/video/drake-takes-on-lil-wayne-jay-z-and-a-rod-on-snl-20140119/20140118-drake-thumb-306x306-13901457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5562600"/>
            <a:ext cx="1295400" cy="1295400"/>
          </a:xfrm>
          <a:prstGeom prst="rect">
            <a:avLst/>
          </a:prstGeom>
          <a:noFill/>
        </p:spPr>
      </p:pic>
      <p:sp>
        <p:nvSpPr>
          <p:cNvPr id="19470" name="AutoShape 14" descr="data:image/jpeg;base64,/9j/4AAQSkZJRgABAQAAAQABAAD/2wCEAAkGBxQSEhUUExQUFhQVFxgYFRcWFxQUGBcaFRUWFxUUFhQYHCggGBolHBYVITEhJSksLi4uFx8zODMsNygtLisBCgoKDg0OGxAQGiwkHCQsLCwsLCwsLCwsLCwsLCwsLCwsLCwsLCwsLCwsLCwsLCwsLCwsLCwsLCwsLCwsLCwsLP/AABEIAREAuQMBIgACEQEDEQH/xAAcAAAABwEBAAAAAAAAAAAAAAAAAQIDBAUGBwj/xAA/EAABAwIDBAcGBAUDBQEAAAABAAIRAyEEMUEFElFhBhNxgZGhsQciMsHR8FJy4fEUQmKCsiMzkkNEc6LCFf/EABkBAAMBAQEAAAAAAAAAAAAAAAABAgMEBf/EACERAQEBAAICAwEBAQEAAAAAAAABAhExAyESQVEEE3Ey/9oADAMBAAIRAxEAPwDs6JBEgDRIIkAEEEEAEESbr12saXPcGtGZcQAO0lAOpmviWMEuc1o/qIHqsVtr2j0mEtoNDz+N++GdoAEuHeFjNqdJ8TiXEPqsc3Pq2MLQO0F0nxlRrySNM+O10TaPTaix27TirGZDwG+MGUWB6bUnmHtLOYIePKD5Ll9PDP8A5qLuMhpm/YSrDAYRokknmHtLSPGRHgsb5ry2/wAc8OtYfbNB/wANRs87eqnBwOq5YaE3pwD+YjTTO3bATeI2pWY2QXAjhJb3Ea9luYVTzfqL4fyuryhK4qfaBiWOMvEAT70eEmJKtNm+1J8f6lJp5gxbic/FXPJEXxV1ZEszsLppQxPuiWv4GIPYdVo21Abg2iZ7VpLKiyzs4iSWlKTIEESCACCCCAeQRIJAEEESACCCRUeACTkEBE2ttWnhqZfVdA0GpPABcq6S9M6uKJZIp0fwgTvcN55+UBM9MtunEVj8Ra0kMERABzJItOaz/XcWWOpLo77rDe3RjxydotbE1mmW7hGcNFM/5XUCtt3EOMOIYNJZ6/UBXDKW8bNH9riPql1sEMi0OGrLb2Uy2LHuWfMrWyq1m0q0wahBOU7u6ZyggQQpOF6W1sO4Cuw7pyc3XjHHsTdGiym6x36BMOaR71M294cpI8RlN0Y2uKVQ4etDqTwDSfoJ+EzwnXMFOZl+k3V/WzwW0aeIZNJwnhO4f0zTO08TVotljS4C7oALmcy0X/uE6rF7Lwxp1t0e6HyWcA4GIJBsJIy0eDYhaWjtd1mvs8NLqTiLkNO7UYQM3NIggZiCNIm546VNcoFarQxmu5VzM3mORF/XtVcaZBdTqQIEgiwdcAEcQLKVtjBU8QBWo+5UBO81thvC8tIymxGhnQkKp/jnvYQ4aa2EyLg6G3onOvRXtcYTDuY5j2lsjLdMT289V1Xolt4FhbUIB3pvaxz+q4ria7qfVuGTm31yJkEDlu+a0+w9ph7Yc69t0+jTORVTdym4mncWVmnIi/NOgrlux+l/8O8Uq07mhIMCciRqOYuuj4HFNqNDmmWm4Mz3E/Nb53NOfWLlMQSUFSRoIIpTB9EggkAQQRIALCdPOk+6HUKRg3D3WF7jdE+q3NR8Ak5AT4Lg3ServV3vDS6SbnO5mCMh+6jd4jTx55qkxNSbz25k+iinDl157DcKdv738ngQfRTsFhz+GO4E+q5+XXxyrsHDL3IGYEA9o0U3HYn3Y3gfw78zyu6d08nSOBU4bIky2Qe/9h4oO6MOdr99inmH8LWUdiXmSfi55OF5a4cwSO+eMrxFMVWNa4GATuki4vcdkR33WvwnRMnMeSsG9HZBY5tzERyIv5J/MXxMF1TmEsfPuERzDoET2EeAQxNYnrQDD6dTrqZ4S1vWX4GSe0LYbc2TDnWmMjqclmX7NcHPtci/eZPlIT+afgrtmYoh7os1wmOF9Owkx2BX1eh7zbA7+ekmc++x7ZUbCbMIkR99qvMDhd9wnIW0B7VGtLmOERmDYXNDxAHGbdqm43Y7WMLgQQRMiMuDoEO7VduwjTAcAYyPLh95KNjsMGsMGBec8/S6UpWMNi9ou+Gpduhtbv1C3fsj264VH4dxlhbvMzO7e/YDIWC2zgxeLTmDl3FV+xdpVMJWZUYT7rhIn4mzdvZ+62xftj5J9PUzXI1V7I2k2vSZVYZa9oI79O7JWbSuiOUpEggmDyCjHE8raIfxBi4AQElFKZovkkp1AQttY1tGhUqOiGtJPPgO9cCpuNQk6EzPGdbrp/tfxe5g2N0fVAcPxANcY8d1cw2Qd5wkTwAsFh5b7dHhnpdbK2SXEStbg9iNGYSNk4cNhXbXrntdmYRT2XT4BPswDBolU3p0PEqVey6VEcE+3BNOY5phlRS6daFeUa5Ve0tktdNtFSN2A0PmO1axzpUeop1FZtZ6psNnBRBs9rHcOBFj4LR1XKuxzN4LLlpxyzO1MUBIyI4fTUKixW1g4brj+Ui0jgZVttrAb4iYOhWNx+Ee2d/L8USO8j4TzyV59s9Z4Rto17kA24H9FVGpcbrgHZEfSU9WqOFjeNTf0THXiQdwGOR0ut8+nNp2r2SYwOwfVz71N7rZ2cZB9V0Kk5cR9i+1wMRVouneqsBbYQOrJltsrOK7PRcujLm3PaWgkgo1aCRQPG2iKpQJyKJ+Itml4d0yUAqjT3U4giSDIe1LCh+CJIBipTg8PeiR5LnWwMKN+dBl4ro3tQxJZgo/HUY03iwO9bj8IXNNiYmHQMyufy9urwdN9RdYJxjyVFwzrBTKeHJNrLmruh6nUKdbURU8MRn5J5lAJQWwbXp8PTQoJQYeS0iKUaiYq1uaOqCotSRcqdVWYFWqo73pmrUKYe9ZVrIZxtEEQdVSY3DkHQ8rK9JkyqzH1RkqzU7z6YXbmzmzvAQ7lLT+qy9SqcvHIE98LVdIsQZufviso4ySbTrpK6se3FuNt7I8Bv4/rBYU2b2fGWnt/Vd1YVxX2O1QytUJi7Q2TmLnyt6LsGHxG86Ist45tdrVhSkzSKclWzEcNax+ynaVPdSOr/qKUCAM0jshxEgiQTBe1CvvM6vRjDUPNx91jeQ+Ik8gsB0epb1Qcz5D7K0ntSe4V3DMFrI/KJkeMqq6GUCXFxyaPNxlc+7zXb488SNngaVuxS2Y+k3N0ffmqLaOP3RuCwOazG0apj3XN7/uyx+Lfl1ShWa4SDKkCFx3BdI6tE8QPwumVqdmdL98gH6J8cFLy3gARbqqqO0gRIKcGORzBxVk6moeIpohtFv4gknHMP8AMPFLXFOWxXYikQoRoG8q5e9puCFExWVlhY2zpTV6m6FntpYmJV1tF2ayu1WEyVWYe6zG2q+84/oqYZqTjnSUxRzEjxXXn1HDr3W99nWDj34zcQc8hH18l2fDtECOCwXsnw+/hqj3tAmpDY4BrZ8yugUxC1z05tdpdIJxN00tWgZ95qQQN0DVLdRERdF1AtnZMjrUEESQYT2gYQPqtJy6u/cXR5lVnRvChlMgZ6njbTkrzp4Lj8seLiq3o83/AE/Fcu+69DHvOf8AjO7dcZPJY3E1HnedEgXvkBIFh3rrG0Njtfcqhr7PawkECDOYkEaghLOp9r1m2cRjNlUn13FoDZ96xDmH3YvvCRBm2eSk06rqTjYiMwcx36havA4enS3iymxpdmQSewQ6fBMv2cKhneuMrdki1tPNaa1m9Ixjef8A0lbGxhe2yVtPaJZyVj0R2Pukg93io3THZ0H3Que9t5WL2htJ4Mh8dt1GobZqZF4PeWpWI2U7Wc7mCYmfhtfLXiq2vSdSqOEu/m3b9m7Y2IPqt845YeTfxanA7TfqSO+Vf4HbgyfHIj6aLB1usotYXCC4AmBYE/yloyUnCYvfg6/eqjfjXjXMbPF1A64NlQ7TpS0xzUnBExdLxbPdPYseq17jmWKad4gq/wCi/Rg4mS8ltMZnI+Oig1aM1IieXFbBlNxo9TTs2Pei0mMlrrV49MvHiW+216CYrDtpfw+HMtpyRneXXMnO5WsasF7P8Bu1HP8A6I8x9Ct7TW/jt+Pty/0ZzndkS2o0lqUtXMeQRIJgEESCQZfplhnOLS3ItIcDwn9VTbIdDAtntbB9bTIHxC7e3gsPhTutAuCCQZzmTK5/Ln3y7fDvmSfi9D5CiYjDNcbiRrKGGeSFKFHmud18KtmxKc2HzUxmAawWAU3ejJNTJT5JM2NQjzKp9sCasHvV/gRug9izePdLyVOujx7tQNpbMkS0/RU5FRliDHY1wv2hbDBEEQUdTCAafNXnXorOPTCVcIapvJ8vJSaHR0CCBC1TqEGyDaQAU61TkUf8Jujs+5UHaB90xwV5j3wsptXEw0pT2d9RRYHBGpULhmyO+SVtujWBLHkO94XgnmqbolhS8/nOfAC5WvLywEU2y8yN42DRq5XyWIuuj1ANYSNTHh+5Vu0qFsqlu0mDlPipjV1YnGY83y6+W7UtjkpIppS0ZH0ESCZAgiQSALnWLrTUf/5H/wCRXRFyvGGK1UHSo7/IysvL06P5+15hKisadaIVDha/BWFGvouTp6M9p9Z6YwlB075PYOXFGbgrEv29XpVSHElk5QZzsQU5OSrqVNpDCeSyWPbULnboy+4UDC9MyBfvVTV6bu6xwZTLgMzYAchOaWs2jPprdjPkXtKtXLO7E2j1resIgEwrh2IEJT0qwnEDgoNepCerVVXYqqlVdIG0K2ay+2XfC253ld4x8lVNLBPxGJbTp3c1pNzAHM8slpiMfJqSctT0XwnU0pMAR4clf7OomrBIinM/n4Af089UrZvR9rA3rHOqEAWMBk8d2L96ultnxe+a5vJ/RLOMjS2JCcpBbuVJajSQjlNJ5BFKCCBBBEgAub9LcP1eMJ0qjeHDKCPH1XR1menuA6ygKg+Kk4O/tNnD0Pco3OY08WuNMrhlZUa4bE5qqwDwTdRtq4zcd72XAR5yuSx6UvpqTtNsXyj5LCdJakPsbZhDD7XZPvu3RwInxUmt/D1mx1rQZJB0+/qnJYO56ZSpWJ7Zi0+istk0A4++LWAGSmjo1l/qNIzBmx5JVfB7p902vle82VapZlnbbbHaxlMNbEfNFi3bvYssNqFgiYnsKmDahcLmROf1WNlaTU5Tn4pQcRipSazbE6KAXBOQ7oeJqgNM+Ku/ZnhZ66sRm4Mb/aJJHefJZPG1t6GNEucd0DiTYLq2wtnjD0KdIfyi/Nxu4+JK38WffLj/AKNeuFggiT1Nq6HIS1qkMbCIEJQKaSkESEoB5BEgmQISilR8djWUWF9Rwa1uZPp2pAnae0aeHpmpVdutb4ngANSstT20/HYTE1dzcog7lMG7nbpG+9x8oHArC9LOkDsdWa0SGbwbTbP4jEnmbLq1HZTaWEGGYLCnujmYzPMm6m+40k+NjmVLEhpick7XpNrOAN+Jy71T455ZUyzMEcxn6KXgcWO3yyXLY7pfpZYrYtMtgwQFCo9E8PUu2oWnlCsqtUlsa/eizG0Kr2kgW4HUcEZtazXxvK4PQitpWG7pl801U6Kvb/3Du4CFRs2zWFt93DObqxw2NfUge8csyfJVbV/7Zp9vR2Z3qj3nTQeSGF2eWuhxtb7CvcIC0R99qjY2qLzmLz6rL5Wo4nZvE1YbZU+KxIAP2UvH4gX5fos9jMYXGBnryTkTdNb7PaHXYwvN20mk/wBxs35ldLxZ++9ZL2X4HcoPqavdE8Q23rK2FUDVdWJ6cPlvOkZryTn9ypTZ4oUA0FSQWhaRlTH35qZRyTZe1EK4TJJQUf8AiQj/AIgJBLlCVFxmPp0m71R7WDmY/dZHa3tCptBFBjnu0c4bre0DM+SBJb00HSHpFSwjZeZefhYMz9BzK5N0i6Q1cW6Xkho+Fg+Fo7NTzULG42pVeaj3FznG5PPhw/RRi0nw++xRa3zjgjB1gypTqGIbUY7uDpXf31ZAI1E+K89BoycRB4fXvXX+hG0uuwjATLqf+m7+3Ix2QnE7jOdPdkbrjVaPcqZ/0v18fqsXs+vD90uINvW67RjaDajXMeJa4QR8xzXJulWwXYZ85tPwu48J4O5LPWWuN8zj7a7ZNNpAmL9/gl7S2DTf7w0HZ3LK7F2oIuYAtwN/uVoqe0g4ETl8PYBe2n6rnubHVNSqap0baDnr9x96K72bsRrBndFVrgRrzvxt6pdXF2IteI9EryriRKxmHDGm6xu2sRukkXlvd+kWVhtjasD4hYQb52P6LEbTxZe7O/oqxlnvforF4xzoveEjDsiSZkprD0+Gqs8FhTUexjc3EDxKq/iZ+uxdEaYZhKLRowT2kSfVWGIbJH3osQ3pQ3CY+pQfPU7lMSP5XBuccIjwW0p4pr4c0gtIkEGQV0Z6cWuzwpR98k7SpIxiRwSq1WwWiDb6R0ShSP32IDFTkgK5GaAV1JSeoKHXyYTyQcXxWIe9289znuGriTn6Kvc4mZMRw+qNtuP3GvikUR33y9fms3SN9TtyykJp40yz1y1unHm1r34C1+WaaJnjp+qByaI4X5DuWy9m+O3KzqJNqgkfmb8yP8VjnjgPr4zZSMHiOrc2oz42ODgLCSL/ADITiLOXbqgUDG4ZtRhZUaHNOh9RzUvDYltWmyo3J7Q4d4lIeFbNyjpN0ZqYZ2/Tl1PMHhyd9VT0dqFudo8NMl2ipTkQRIKxPSLoaDL6AAOrD8J7OB8lGsfjXHk/WYpbXcSBvWHchiduRadfGbqqr4DdJa5pa4G4yITYwzR+qy4jo5osRiHVDyKQKA71Jpt5J1tIpWiZNUKUc1v+gWxLnEvENbIpjifxdyq+ifRp2JfJtTbm6M+LRxPoun1KAawMaIa0QAjM+0b1x6jh3S2qTj6/a3/EKw6NdK6mEMGX0jm06cS1ROndAsx7+D2td5R8lStmFpPTLt33YG2qOLbNJ4nVps4X4K5fSkLzrgcW+m7eY4tcMi0wVv8Ao77QjIZibjLfGfeFc0i4dI/h0fUjimcHiadVofTeHNOounw0cVSOIJtESnoTUgFDrkFXByYnjExl9hPE7reGnP8ARRKzoBME9gOU3lIZtWkYl27Gjt5uR0Btks+HRzwlToYiOPO6RvDgO7yvKDKrXCWmRnIv6ZIFov4ib24+tkcHyJ0GbEcc+309UmoeF9Dy4JWKIibRl2RxOucpkREEx49oKcKul+z7HF+F3NaTizu+JvkY7loyVz/2aYqMRUpk/wC4yRPGmfWHFdEdTVy+mNnFNInMSyEbUyUe2uj9PED3hDtHCxHesLtPovWpTutNRvFo97/jr3Lq+4qjG1wTIn+mBnxKz1mVrjdy5e3ZdUZ0qg0+B1/Ja3o30Jc8h1eWt/B/MfzEZdivcJVqEw36nxVtgcS5jvfkgm86c1Ew015bwtMJg2saGsaGtAgACAEnGsgK1ptESMiq7HXKuxjL7cj9pWB99lWNN378ViC3uXXvaXs8uwu8BO6ZPZC5JUS+ocoNPBOkSJTLW6pw1AJuIA7lLRZbL2xUoGaby06ibGOIW72L7QmO3RWbun8TbjwXLqdWfeCcmFUvCbmV3nDbdoVTLKjT3x5FSuuHLxC4NSrkDPvT/wD+hU/G7/kVXyR/mWCI1uNDNwR996Zr0mENBE8QY+iU1uYjNumnJHAhpJsLZ8+WnJQ1QG7HaSd0uaeLTzViwBrQA4mMt6XDUkyb9mQRvdFgIBvx1zIKba3MjTgTw+7J9l0IOmW2iJba/dCZ1ytr39qdLYgRFhxzN/GyTVbfhlbUH7ugLDo9jeoxVGpo2o3e/KTuvPgSu5YvDQeS8+xNjFxp2wCu/wDQ3GDF7PoVCZe1vVv471P3TPbAPerjLcR3U0nq1avwyjYoBjS45DzOgCCVOPqxFMZu+Lk39fqmTQJMBvD9kdOkSS52ZMn5AditsNR9UqfRjC4KBYAcYTG08I5tx3q+oUbJ+rSBCZcqXo9jv+m7tb8wrCpTkqkx+ENB4cPhmx4Hgr/C1A9ocNUqcQtu4ZrsPUDsix3jFl5xrN8pHgV6hxVEOZunWR5Lzdt3C9XWqsOYe4eaV6PPatpOzHKyQ+lvETlw4pdOxSWlJZRbxS6d7JDifL5oA/fmkf2VOiOXcR4Iy/WM801vjgUQ76WZOZtBy7zdJcSHiJIdbvEkXOcifJKJt3a8JScSJAjPNpsbgzMDmmSRmMsjzvytrZNtAE68It2/shh6xdHMZZWtPfPojcczwvHbmTxQL7hLmnWxFrA5HIHmkFsgi4M872mJ4R6IyMuUjXXLxRju0EXA43y5IEJB07It5+tuS6l7FNrjerYUn4oq0weI92oPAMPiuWEQdAM/XVaDoRjBSx2HcTDS4MMRbrPcBB5OIPcnE6np6Bq0Vk9q1TWfDPgpn/kdT8h3rRYzEPeOqAIfk90WA4g89ExTwLWCAMlTKKnDU57VaYOhn3eibqYWDIU3C/RApTKd4S6rPd7EtoulVG+6UBX1KbXgtcJBVdgGOoP6t12Oux3yPNWRYg5oeN13ceB0IQZ9wsO9ef8Ap/Q3cfXEfE8OF+LQu/0wYg6DPiuJe1Glu495j4qbT6j5JXo89sITH3qiY8G4zk/cI32+/km61O8j4p7ip+2n0dHHt1RNvPahSdYSEjet3pGcafFHPYm+Cd3xx8gkcTm1OQy4jPl96JVQiwy7CIzPekzbSYA15WIj75I6pyPdPnr3qiM0XFpLSbGXNvI/qt595Ul9wDxEH7108FGrgxazh7zY4jTvT1CpLZHAH9xyyyzQU/AayxBGsWyPaiqO0BgZGZPcg+T9bCZCEgyNLfuOSBBzIvp4WKTTqZOBggSDlB07DMHuSabzIyJmP0F8vqlZHjrNs84Qfb0v0f2iMThqNYf9Sm1x5EgSPGVLexYL2N4/fwj6U/7NQwODag3h/wC2+t+SqYX0YdTlJw7YJHL5hPyiLbg9qZAc0vQpNQRdHTv3pGY3U1UopYcnAZTCGHOb2LkvtdM4mkcppGf7XcV2Oo1ci9sFOK9E6Fjh5j6pXpWe3NMQ297/ALSkCZ759PFLxGvrnom9VLQ5ITLbzyKWYm85/JNB2fBJRVTkEIP2EhtQpO+OKC9LjV3d6FDEZj8pQQTH0Knl4erknZGTu1/qggi9FOz9bPu+ijU/l/8ASNBPI12S/wCL74p2rm3v9EEEjjp3sS/3MV+Wl/lVXV0EFU6Y67IKUNPvQoIJkRitErD/AAjsRoJfY+kSpml0kaCYG5cl9sX+5Q/K/wCSCCDnbmOL+Px9Co517kEFH21Kp/P5Jr780EEjA595+SCCCB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2" name="AutoShape 16" descr="data:image/jpeg;base64,/9j/4AAQSkZJRgABAQAAAQABAAD/2wCEAAkGBxQSEhUUExQUFhQVFxgYFRcWFxQUGBcaFRUWFxUUFhQYHCggGBolHBYVITEhJSksLi4uFx8zODMsNygtLisBCgoKDg0OGxAQGiwkHCQsLCwsLCwsLCwsLCwsLCwsLCwsLCwsLCwsLCwsLCwsLCwsLCwsLCwsLCwsLCwsLCwsLP/AABEIAREAuQMBIgACEQEDEQH/xAAcAAAABwEBAAAAAAAAAAAAAAAAAQIDBAUGBwj/xAA/EAABAwIDBAcGBAUDBQEAAAABAAIRAyEEMUEFElFhBhNxgZGhsQciMsHR8FJy4fEUQmKCsiMzkkNEc6LCFf/EABkBAAMBAQEAAAAAAAAAAAAAAAABAgMEBf/EACERAQEBAAICAwEBAQEAAAAAAAABAhExAyESQVEEE3Ey/9oADAMBAAIRAxEAPwDs6JBEgDRIIkAEEEEAEESbr12saXPcGtGZcQAO0lAOpmviWMEuc1o/qIHqsVtr2j0mEtoNDz+N++GdoAEuHeFjNqdJ8TiXEPqsc3Pq2MLQO0F0nxlRrySNM+O10TaPTaix27TirGZDwG+MGUWB6bUnmHtLOYIePKD5Ll9PDP8A5qLuMhpm/YSrDAYRokknmHtLSPGRHgsb5ry2/wAc8OtYfbNB/wANRs87eqnBwOq5YaE3pwD+YjTTO3bATeI2pWY2QXAjhJb3Ea9luYVTzfqL4fyuryhK4qfaBiWOMvEAT70eEmJKtNm+1J8f6lJp5gxbic/FXPJEXxV1ZEszsLppQxPuiWv4GIPYdVo21Abg2iZ7VpLKiyzs4iSWlKTIEESCACCCCAeQRIJAEEESACCCRUeACTkEBE2ttWnhqZfVdA0GpPABcq6S9M6uKJZIp0fwgTvcN55+UBM9MtunEVj8Ra0kMERABzJItOaz/XcWWOpLo77rDe3RjxydotbE1mmW7hGcNFM/5XUCtt3EOMOIYNJZ6/UBXDKW8bNH9riPql1sEMi0OGrLb2Uy2LHuWfMrWyq1m0q0wahBOU7u6ZyggQQpOF6W1sO4Cuw7pyc3XjHHsTdGiym6x36BMOaR71M294cpI8RlN0Y2uKVQ4etDqTwDSfoJ+EzwnXMFOZl+k3V/WzwW0aeIZNJwnhO4f0zTO08TVotljS4C7oALmcy0X/uE6rF7Lwxp1t0e6HyWcA4GIJBsJIy0eDYhaWjtd1mvs8NLqTiLkNO7UYQM3NIggZiCNIm546VNcoFarQxmu5VzM3mORF/XtVcaZBdTqQIEgiwdcAEcQLKVtjBU8QBWo+5UBO81thvC8tIymxGhnQkKp/jnvYQ4aa2EyLg6G3onOvRXtcYTDuY5j2lsjLdMT289V1Xolt4FhbUIB3pvaxz+q4ria7qfVuGTm31yJkEDlu+a0+w9ph7Yc69t0+jTORVTdym4mncWVmnIi/NOgrlux+l/8O8Uq07mhIMCciRqOYuuj4HFNqNDmmWm4Mz3E/Nb53NOfWLlMQSUFSRoIIpTB9EggkAQQRIALCdPOk+6HUKRg3D3WF7jdE+q3NR8Ak5AT4Lg3ServV3vDS6SbnO5mCMh+6jd4jTx55qkxNSbz25k+iinDl157DcKdv738ngQfRTsFhz+GO4E+q5+XXxyrsHDL3IGYEA9o0U3HYn3Y3gfw78zyu6d08nSOBU4bIky2Qe/9h4oO6MOdr99inmH8LWUdiXmSfi55OF5a4cwSO+eMrxFMVWNa4GATuki4vcdkR33WvwnRMnMeSsG9HZBY5tzERyIv5J/MXxMF1TmEsfPuERzDoET2EeAQxNYnrQDD6dTrqZ4S1vWX4GSe0LYbc2TDnWmMjqclmX7NcHPtci/eZPlIT+afgrtmYoh7os1wmOF9Owkx2BX1eh7zbA7+ekmc++x7ZUbCbMIkR99qvMDhd9wnIW0B7VGtLmOERmDYXNDxAHGbdqm43Y7WMLgQQRMiMuDoEO7VduwjTAcAYyPLh95KNjsMGsMGBec8/S6UpWMNi9ou+Gpduhtbv1C3fsj264VH4dxlhbvMzO7e/YDIWC2zgxeLTmDl3FV+xdpVMJWZUYT7rhIn4mzdvZ+62xftj5J9PUzXI1V7I2k2vSZVYZa9oI79O7JWbSuiOUpEggmDyCjHE8raIfxBi4AQElFKZovkkp1AQttY1tGhUqOiGtJPPgO9cCpuNQk6EzPGdbrp/tfxe5g2N0fVAcPxANcY8d1cw2Qd5wkTwAsFh5b7dHhnpdbK2SXEStbg9iNGYSNk4cNhXbXrntdmYRT2XT4BPswDBolU3p0PEqVey6VEcE+3BNOY5phlRS6daFeUa5Ve0tktdNtFSN2A0PmO1axzpUeop1FZtZ6psNnBRBs9rHcOBFj4LR1XKuxzN4LLlpxyzO1MUBIyI4fTUKixW1g4brj+Ui0jgZVttrAb4iYOhWNx+Ee2d/L8USO8j4TzyV59s9Z4Rto17kA24H9FVGpcbrgHZEfSU9WqOFjeNTf0THXiQdwGOR0ut8+nNp2r2SYwOwfVz71N7rZ2cZB9V0Kk5cR9i+1wMRVouneqsBbYQOrJltsrOK7PRcujLm3PaWgkgo1aCRQPG2iKpQJyKJ+Itml4d0yUAqjT3U4giSDIe1LCh+CJIBipTg8PeiR5LnWwMKN+dBl4ro3tQxJZgo/HUY03iwO9bj8IXNNiYmHQMyufy9urwdN9RdYJxjyVFwzrBTKeHJNrLmruh6nUKdbURU8MRn5J5lAJQWwbXp8PTQoJQYeS0iKUaiYq1uaOqCotSRcqdVWYFWqo73pmrUKYe9ZVrIZxtEEQdVSY3DkHQ8rK9JkyqzH1RkqzU7z6YXbmzmzvAQ7lLT+qy9SqcvHIE98LVdIsQZufviso4ySbTrpK6se3FuNt7I8Bv4/rBYU2b2fGWnt/Vd1YVxX2O1QytUJi7Q2TmLnyt6LsGHxG86Ist45tdrVhSkzSKclWzEcNax+ynaVPdSOr/qKUCAM0jshxEgiQTBe1CvvM6vRjDUPNx91jeQ+Ik8gsB0epb1Qcz5D7K0ntSe4V3DMFrI/KJkeMqq6GUCXFxyaPNxlc+7zXb488SNngaVuxS2Y+k3N0ffmqLaOP3RuCwOazG0apj3XN7/uyx+Lfl1ShWa4SDKkCFx3BdI6tE8QPwumVqdmdL98gH6J8cFLy3gARbqqqO0gRIKcGORzBxVk6moeIpohtFv4gknHMP8AMPFLXFOWxXYikQoRoG8q5e9puCFExWVlhY2zpTV6m6FntpYmJV1tF2ayu1WEyVWYe6zG2q+84/oqYZqTjnSUxRzEjxXXn1HDr3W99nWDj34zcQc8hH18l2fDtECOCwXsnw+/hqj3tAmpDY4BrZ8yugUxC1z05tdpdIJxN00tWgZ95qQQN0DVLdRERdF1AtnZMjrUEESQYT2gYQPqtJy6u/cXR5lVnRvChlMgZ6njbTkrzp4Lj8seLiq3o83/AE/Fcu+69DHvOf8AjO7dcZPJY3E1HnedEgXvkBIFh3rrG0Njtfcqhr7PawkECDOYkEaghLOp9r1m2cRjNlUn13FoDZ96xDmH3YvvCRBm2eSk06rqTjYiMwcx36havA4enS3iymxpdmQSewQ6fBMv2cKhneuMrdki1tPNaa1m9Ixjef8A0lbGxhe2yVtPaJZyVj0R2Pukg93io3THZ0H3Que9t5WL2htJ4Mh8dt1GobZqZF4PeWpWI2U7Wc7mCYmfhtfLXiq2vSdSqOEu/m3b9m7Y2IPqt845YeTfxanA7TfqSO+Vf4HbgyfHIj6aLB1usotYXCC4AmBYE/yloyUnCYvfg6/eqjfjXjXMbPF1A64NlQ7TpS0xzUnBExdLxbPdPYseq17jmWKad4gq/wCi/Rg4mS8ltMZnI+Oig1aM1IieXFbBlNxo9TTs2Pei0mMlrrV49MvHiW+216CYrDtpfw+HMtpyRneXXMnO5WsasF7P8Bu1HP8A6I8x9Ct7TW/jt+Pty/0ZzndkS2o0lqUtXMeQRIJgEESCQZfplhnOLS3ItIcDwn9VTbIdDAtntbB9bTIHxC7e3gsPhTutAuCCQZzmTK5/Ln3y7fDvmSfi9D5CiYjDNcbiRrKGGeSFKFHmud18KtmxKc2HzUxmAawWAU3ejJNTJT5JM2NQjzKp9sCasHvV/gRug9izePdLyVOujx7tQNpbMkS0/RU5FRliDHY1wv2hbDBEEQUdTCAafNXnXorOPTCVcIapvJ8vJSaHR0CCBC1TqEGyDaQAU61TkUf8Jujs+5UHaB90xwV5j3wsptXEw0pT2d9RRYHBGpULhmyO+SVtujWBLHkO94XgnmqbolhS8/nOfAC5WvLywEU2y8yN42DRq5XyWIuuj1ANYSNTHh+5Vu0qFsqlu0mDlPipjV1YnGY83y6+W7UtjkpIppS0ZH0ESCZAgiQSALnWLrTUf/5H/wCRXRFyvGGK1UHSo7/IysvL06P5+15hKisadaIVDha/BWFGvouTp6M9p9Z6YwlB075PYOXFGbgrEv29XpVSHElk5QZzsQU5OSrqVNpDCeSyWPbULnboy+4UDC9MyBfvVTV6bu6xwZTLgMzYAchOaWs2jPprdjPkXtKtXLO7E2j1resIgEwrh2IEJT0qwnEDgoNepCerVVXYqqlVdIG0K2ay+2XfC253ld4x8lVNLBPxGJbTp3c1pNzAHM8slpiMfJqSctT0XwnU0pMAR4clf7OomrBIinM/n4Af089UrZvR9rA3rHOqEAWMBk8d2L96ultnxe+a5vJ/RLOMjS2JCcpBbuVJajSQjlNJ5BFKCCBBBEgAub9LcP1eMJ0qjeHDKCPH1XR1menuA6ygKg+Kk4O/tNnD0Pco3OY08WuNMrhlZUa4bE5qqwDwTdRtq4zcd72XAR5yuSx6UvpqTtNsXyj5LCdJakPsbZhDD7XZPvu3RwInxUmt/D1mx1rQZJB0+/qnJYO56ZSpWJ7Zi0+istk0A4++LWAGSmjo1l/qNIzBmx5JVfB7p902vle82VapZlnbbbHaxlMNbEfNFi3bvYssNqFgiYnsKmDahcLmROf1WNlaTU5Tn4pQcRipSazbE6KAXBOQ7oeJqgNM+Ku/ZnhZ66sRm4Mb/aJJHefJZPG1t6GNEucd0DiTYLq2wtnjD0KdIfyi/Nxu4+JK38WffLj/AKNeuFggiT1Nq6HIS1qkMbCIEJQKaSkESEoB5BEgmQISilR8djWUWF9Rwa1uZPp2pAnae0aeHpmpVdutb4ngANSstT20/HYTE1dzcog7lMG7nbpG+9x8oHArC9LOkDsdWa0SGbwbTbP4jEnmbLq1HZTaWEGGYLCnujmYzPMm6m+40k+NjmVLEhpick7XpNrOAN+Jy71T455ZUyzMEcxn6KXgcWO3yyXLY7pfpZYrYtMtgwQFCo9E8PUu2oWnlCsqtUlsa/eizG0Kr2kgW4HUcEZtazXxvK4PQitpWG7pl801U6Kvb/3Du4CFRs2zWFt93DObqxw2NfUge8csyfJVbV/7Zp9vR2Z3qj3nTQeSGF2eWuhxtb7CvcIC0R99qjY2qLzmLz6rL5Wo4nZvE1YbZU+KxIAP2UvH4gX5fos9jMYXGBnryTkTdNb7PaHXYwvN20mk/wBxs35ldLxZ++9ZL2X4HcoPqavdE8Q23rK2FUDVdWJ6cPlvOkZryTn9ypTZ4oUA0FSQWhaRlTH35qZRyTZe1EK4TJJQUf8AiQj/AIgJBLlCVFxmPp0m71R7WDmY/dZHa3tCptBFBjnu0c4bre0DM+SBJb00HSHpFSwjZeZefhYMz9BzK5N0i6Q1cW6Xkho+Fg+Fo7NTzULG42pVeaj3FznG5PPhw/RRi0nw++xRa3zjgjB1gypTqGIbUY7uDpXf31ZAI1E+K89BoycRB4fXvXX+hG0uuwjATLqf+m7+3Ix2QnE7jOdPdkbrjVaPcqZ/0v18fqsXs+vD90uINvW67RjaDajXMeJa4QR8xzXJulWwXYZ85tPwu48J4O5LPWWuN8zj7a7ZNNpAmL9/gl7S2DTf7w0HZ3LK7F2oIuYAtwN/uVoqe0g4ETl8PYBe2n6rnubHVNSqap0baDnr9x96K72bsRrBndFVrgRrzvxt6pdXF2IteI9EryriRKxmHDGm6xu2sRukkXlvd+kWVhtjasD4hYQb52P6LEbTxZe7O/oqxlnvforF4xzoveEjDsiSZkprD0+Gqs8FhTUexjc3EDxKq/iZ+uxdEaYZhKLRowT2kSfVWGIbJH3osQ3pQ3CY+pQfPU7lMSP5XBuccIjwW0p4pr4c0gtIkEGQV0Z6cWuzwpR98k7SpIxiRwSq1WwWiDb6R0ShSP32IDFTkgK5GaAV1JSeoKHXyYTyQcXxWIe9289znuGriTn6Kvc4mZMRw+qNtuP3GvikUR33y9fms3SN9TtyykJp40yz1y1unHm1r34C1+WaaJnjp+qByaI4X5DuWy9m+O3KzqJNqgkfmb8yP8VjnjgPr4zZSMHiOrc2oz42ODgLCSL/ADITiLOXbqgUDG4ZtRhZUaHNOh9RzUvDYltWmyo3J7Q4d4lIeFbNyjpN0ZqYZ2/Tl1PMHhyd9VT0dqFudo8NMl2ipTkQRIKxPSLoaDL6AAOrD8J7OB8lGsfjXHk/WYpbXcSBvWHchiduRadfGbqqr4DdJa5pa4G4yITYwzR+qy4jo5osRiHVDyKQKA71Jpt5J1tIpWiZNUKUc1v+gWxLnEvENbIpjifxdyq+ifRp2JfJtTbm6M+LRxPoun1KAawMaIa0QAjM+0b1x6jh3S2qTj6/a3/EKw6NdK6mEMGX0jm06cS1ROndAsx7+D2td5R8lStmFpPTLt33YG2qOLbNJ4nVps4X4K5fSkLzrgcW+m7eY4tcMi0wVv8Ao77QjIZibjLfGfeFc0i4dI/h0fUjimcHiadVofTeHNOounw0cVSOIJtESnoTUgFDrkFXByYnjExl9hPE7reGnP8ARRKzoBME9gOU3lIZtWkYl27Gjt5uR0Btks+HRzwlToYiOPO6RvDgO7yvKDKrXCWmRnIv6ZIFov4ib24+tkcHyJ0GbEcc+309UmoeF9Dy4JWKIibRl2RxOucpkREEx49oKcKul+z7HF+F3NaTizu+JvkY7loyVz/2aYqMRUpk/wC4yRPGmfWHFdEdTVy+mNnFNInMSyEbUyUe2uj9PED3hDtHCxHesLtPovWpTutNRvFo97/jr3Lq+4qjG1wTIn+mBnxKz1mVrjdy5e3ZdUZ0qg0+B1/Ja3o30Jc8h1eWt/B/MfzEZdivcJVqEw36nxVtgcS5jvfkgm86c1Ew015bwtMJg2saGsaGtAgACAEnGsgK1ptESMiq7HXKuxjL7cj9pWB99lWNN378ViC3uXXvaXs8uwu8BO6ZPZC5JUS+ocoNPBOkSJTLW6pw1AJuIA7lLRZbL2xUoGaby06ibGOIW72L7QmO3RWbun8TbjwXLqdWfeCcmFUvCbmV3nDbdoVTLKjT3x5FSuuHLxC4NSrkDPvT/wD+hU/G7/kVXyR/mWCI1uNDNwR996Zr0mENBE8QY+iU1uYjNumnJHAhpJsLZ8+WnJQ1QG7HaSd0uaeLTzViwBrQA4mMt6XDUkyb9mQRvdFgIBvx1zIKba3MjTgTw+7J9l0IOmW2iJba/dCZ1ytr39qdLYgRFhxzN/GyTVbfhlbUH7ugLDo9jeoxVGpo2o3e/KTuvPgSu5YvDQeS8+xNjFxp2wCu/wDQ3GDF7PoVCZe1vVv471P3TPbAPerjLcR3U0nq1avwyjYoBjS45DzOgCCVOPqxFMZu+Lk39fqmTQJMBvD9kdOkSS52ZMn5AditsNR9UqfRjC4KBYAcYTG08I5tx3q+oUbJ+rSBCZcqXo9jv+m7tb8wrCpTkqkx+ENB4cPhmx4Hgr/C1A9ocNUqcQtu4ZrsPUDsix3jFl5xrN8pHgV6hxVEOZunWR5Lzdt3C9XWqsOYe4eaV6PPatpOzHKyQ+lvETlw4pdOxSWlJZRbxS6d7JDifL5oA/fmkf2VOiOXcR4Iy/WM801vjgUQ76WZOZtBy7zdJcSHiJIdbvEkXOcifJKJt3a8JScSJAjPNpsbgzMDmmSRmMsjzvytrZNtAE68It2/shh6xdHMZZWtPfPojcczwvHbmTxQL7hLmnWxFrA5HIHmkFsgi4M872mJ4R6IyMuUjXXLxRju0EXA43y5IEJB07It5+tuS6l7FNrjerYUn4oq0weI92oPAMPiuWEQdAM/XVaDoRjBSx2HcTDS4MMRbrPcBB5OIPcnE6np6Bq0Vk9q1TWfDPgpn/kdT8h3rRYzEPeOqAIfk90WA4g89ExTwLWCAMlTKKnDU57VaYOhn3eibqYWDIU3C/RApTKd4S6rPd7EtoulVG+6UBX1KbXgtcJBVdgGOoP6t12Oux3yPNWRYg5oeN13ceB0IQZ9wsO9ef8Ap/Q3cfXEfE8OF+LQu/0wYg6DPiuJe1Glu495j4qbT6j5JXo89sITH3qiY8G4zk/cI32+/km61O8j4p7ip+2n0dHHt1RNvPahSdYSEjet3pGcafFHPYm+Cd3xx8gkcTm1OQy4jPl96JVQiwy7CIzPekzbSYA15WIj75I6pyPdPnr3qiM0XFpLSbGXNvI/qt595Ul9wDxEH7108FGrgxazh7zY4jTvT1CpLZHAH9xyyyzQU/AayxBGsWyPaiqO0BgZGZPcg+T9bCZCEgyNLfuOSBBzIvp4WKTTqZOBggSDlB07DMHuSabzIyJmP0F8vqlZHjrNs84Qfb0v0f2iMThqNYf9Sm1x5EgSPGVLexYL2N4/fwj6U/7NQwODag3h/wC2+t+SqYX0YdTlJw7YJHL5hPyiLbg9qZAc0vQpNQRdHTv3pGY3U1UopYcnAZTCGHOb2LkvtdM4mkcppGf7XcV2Oo1ci9sFOK9E6Fjh5j6pXpWe3NMQ297/ALSkCZ759PFLxGvrnom9VLQ5ITLbzyKWYm85/JNB2fBJRVTkEIP2EhtQpO+OKC9LjV3d6FDEZj8pQQTH0Knl4erknZGTu1/qggi9FOz9bPu+ijU/l/8ASNBPI12S/wCL74p2rm3v9EEEjjp3sS/3MV+Wl/lVXV0EFU6Y67IKUNPvQoIJkRitErD/AAjsRoJfY+kSpml0kaCYG5cl9sX+5Q/K/wCSCCDnbmOL+Px9Co517kEFH21Kp/P5Jr780EEjA595+SCCCB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4" name="AutoShape 18" descr="data:image/jpeg;base64,/9j/4AAQSkZJRgABAQAAAQABAAD/2wCEAAkGBxQSEhUUExQUFhQVFxgYFRcWFxQUGBcaFRUWFxUUFhQYHCggGBolHBYVITEhJSksLi4uFx8zODMsNygtLisBCgoKDg0OGxAQGiwkHCQsLCwsLCwsLCwsLCwsLCwsLCwsLCwsLCwsLCwsLCwsLCwsLCwsLCwsLCwsLCwsLCwsLP/AABEIAREAuQMBIgACEQEDEQH/xAAcAAAABwEBAAAAAAAAAAAAAAAAAQIDBAUGBwj/xAA/EAABAwIDBAcGBAUDBQEAAAABAAIRAyEEMUEFElFhBhNxgZGhsQciMsHR8FJy4fEUQmKCsiMzkkNEc6LCFf/EABkBAAMBAQEAAAAAAAAAAAAAAAABAgMEBf/EACERAQEBAAICAwEBAQEAAAAAAAABAhExAyESQVEEE3Ey/9oADAMBAAIRAxEAPwDs6JBEgDRIIkAEEEEAEESbr12saXPcGtGZcQAO0lAOpmviWMEuc1o/qIHqsVtr2j0mEtoNDz+N++GdoAEuHeFjNqdJ8TiXEPqsc3Pq2MLQO0F0nxlRrySNM+O10TaPTaix27TirGZDwG+MGUWB6bUnmHtLOYIePKD5Ll9PDP8A5qLuMhpm/YSrDAYRokknmHtLSPGRHgsb5ry2/wAc8OtYfbNB/wANRs87eqnBwOq5YaE3pwD+YjTTO3bATeI2pWY2QXAjhJb3Ea9luYVTzfqL4fyuryhK4qfaBiWOMvEAT70eEmJKtNm+1J8f6lJp5gxbic/FXPJEXxV1ZEszsLppQxPuiWv4GIPYdVo21Abg2iZ7VpLKiyzs4iSWlKTIEESCACCCCAeQRIJAEEESACCCRUeACTkEBE2ttWnhqZfVdA0GpPABcq6S9M6uKJZIp0fwgTvcN55+UBM9MtunEVj8Ra0kMERABzJItOaz/XcWWOpLo77rDe3RjxydotbE1mmW7hGcNFM/5XUCtt3EOMOIYNJZ6/UBXDKW8bNH9riPql1sEMi0OGrLb2Uy2LHuWfMrWyq1m0q0wahBOU7u6ZyggQQpOF6W1sO4Cuw7pyc3XjHHsTdGiym6x36BMOaR71M294cpI8RlN0Y2uKVQ4etDqTwDSfoJ+EzwnXMFOZl+k3V/WzwW0aeIZNJwnhO4f0zTO08TVotljS4C7oALmcy0X/uE6rF7Lwxp1t0e6HyWcA4GIJBsJIy0eDYhaWjtd1mvs8NLqTiLkNO7UYQM3NIggZiCNIm546VNcoFarQxmu5VzM3mORF/XtVcaZBdTqQIEgiwdcAEcQLKVtjBU8QBWo+5UBO81thvC8tIymxGhnQkKp/jnvYQ4aa2EyLg6G3onOvRXtcYTDuY5j2lsjLdMT289V1Xolt4FhbUIB3pvaxz+q4ria7qfVuGTm31yJkEDlu+a0+w9ph7Yc69t0+jTORVTdym4mncWVmnIi/NOgrlux+l/8O8Uq07mhIMCciRqOYuuj4HFNqNDmmWm4Mz3E/Nb53NOfWLlMQSUFSRoIIpTB9EggkAQQRIALCdPOk+6HUKRg3D3WF7jdE+q3NR8Ak5AT4Lg3ServV3vDS6SbnO5mCMh+6jd4jTx55qkxNSbz25k+iinDl157DcKdv738ngQfRTsFhz+GO4E+q5+XXxyrsHDL3IGYEA9o0U3HYn3Y3gfw78zyu6d08nSOBU4bIky2Qe/9h4oO6MOdr99inmH8LWUdiXmSfi55OF5a4cwSO+eMrxFMVWNa4GATuki4vcdkR33WvwnRMnMeSsG9HZBY5tzERyIv5J/MXxMF1TmEsfPuERzDoET2EeAQxNYnrQDD6dTrqZ4S1vWX4GSe0LYbc2TDnWmMjqclmX7NcHPtci/eZPlIT+afgrtmYoh7os1wmOF9Owkx2BX1eh7zbA7+ekmc++x7ZUbCbMIkR99qvMDhd9wnIW0B7VGtLmOERmDYXNDxAHGbdqm43Y7WMLgQQRMiMuDoEO7VduwjTAcAYyPLh95KNjsMGsMGBec8/S6UpWMNi9ou+Gpduhtbv1C3fsj264VH4dxlhbvMzO7e/YDIWC2zgxeLTmDl3FV+xdpVMJWZUYT7rhIn4mzdvZ+62xftj5J9PUzXI1V7I2k2vSZVYZa9oI79O7JWbSuiOUpEggmDyCjHE8raIfxBi4AQElFKZovkkp1AQttY1tGhUqOiGtJPPgO9cCpuNQk6EzPGdbrp/tfxe5g2N0fVAcPxANcY8d1cw2Qd5wkTwAsFh5b7dHhnpdbK2SXEStbg9iNGYSNk4cNhXbXrntdmYRT2XT4BPswDBolU3p0PEqVey6VEcE+3BNOY5phlRS6daFeUa5Ve0tktdNtFSN2A0PmO1axzpUeop1FZtZ6psNnBRBs9rHcOBFj4LR1XKuxzN4LLlpxyzO1MUBIyI4fTUKixW1g4brj+Ui0jgZVttrAb4iYOhWNx+Ee2d/L8USO8j4TzyV59s9Z4Rto17kA24H9FVGpcbrgHZEfSU9WqOFjeNTf0THXiQdwGOR0ut8+nNp2r2SYwOwfVz71N7rZ2cZB9V0Kk5cR9i+1wMRVouneqsBbYQOrJltsrOK7PRcujLm3PaWgkgo1aCRQPG2iKpQJyKJ+Itml4d0yUAqjT3U4giSDIe1LCh+CJIBipTg8PeiR5LnWwMKN+dBl4ro3tQxJZgo/HUY03iwO9bj8IXNNiYmHQMyufy9urwdN9RdYJxjyVFwzrBTKeHJNrLmruh6nUKdbURU8MRn5J5lAJQWwbXp8PTQoJQYeS0iKUaiYq1uaOqCotSRcqdVWYFWqo73pmrUKYe9ZVrIZxtEEQdVSY3DkHQ8rK9JkyqzH1RkqzU7z6YXbmzmzvAQ7lLT+qy9SqcvHIE98LVdIsQZufviso4ySbTrpK6se3FuNt7I8Bv4/rBYU2b2fGWnt/Vd1YVxX2O1QytUJi7Q2TmLnyt6LsGHxG86Ist45tdrVhSkzSKclWzEcNax+ynaVPdSOr/qKUCAM0jshxEgiQTBe1CvvM6vRjDUPNx91jeQ+Ik8gsB0epb1Qcz5D7K0ntSe4V3DMFrI/KJkeMqq6GUCXFxyaPNxlc+7zXb488SNngaVuxS2Y+k3N0ffmqLaOP3RuCwOazG0apj3XN7/uyx+Lfl1ShWa4SDKkCFx3BdI6tE8QPwumVqdmdL98gH6J8cFLy3gARbqqqO0gRIKcGORzBxVk6moeIpohtFv4gknHMP8AMPFLXFOWxXYikQoRoG8q5e9puCFExWVlhY2zpTV6m6FntpYmJV1tF2ayu1WEyVWYe6zG2q+84/oqYZqTjnSUxRzEjxXXn1HDr3W99nWDj34zcQc8hH18l2fDtECOCwXsnw+/hqj3tAmpDY4BrZ8yugUxC1z05tdpdIJxN00tWgZ95qQQN0DVLdRERdF1AtnZMjrUEESQYT2gYQPqtJy6u/cXR5lVnRvChlMgZ6njbTkrzp4Lj8seLiq3o83/AE/Fcu+69DHvOf8AjO7dcZPJY3E1HnedEgXvkBIFh3rrG0Njtfcqhr7PawkECDOYkEaghLOp9r1m2cRjNlUn13FoDZ96xDmH3YvvCRBm2eSk06rqTjYiMwcx36havA4enS3iymxpdmQSewQ6fBMv2cKhneuMrdki1tPNaa1m9Ixjef8A0lbGxhe2yVtPaJZyVj0R2Pukg93io3THZ0H3Que9t5WL2htJ4Mh8dt1GobZqZF4PeWpWI2U7Wc7mCYmfhtfLXiq2vSdSqOEu/m3b9m7Y2IPqt845YeTfxanA7TfqSO+Vf4HbgyfHIj6aLB1usotYXCC4AmBYE/yloyUnCYvfg6/eqjfjXjXMbPF1A64NlQ7TpS0xzUnBExdLxbPdPYseq17jmWKad4gq/wCi/Rg4mS8ltMZnI+Oig1aM1IieXFbBlNxo9TTs2Pei0mMlrrV49MvHiW+216CYrDtpfw+HMtpyRneXXMnO5WsasF7P8Bu1HP8A6I8x9Ct7TW/jt+Pty/0ZzndkS2o0lqUtXMeQRIJgEESCQZfplhnOLS3ItIcDwn9VTbIdDAtntbB9bTIHxC7e3gsPhTutAuCCQZzmTK5/Ln3y7fDvmSfi9D5CiYjDNcbiRrKGGeSFKFHmud18KtmxKc2HzUxmAawWAU3ejJNTJT5JM2NQjzKp9sCasHvV/gRug9izePdLyVOujx7tQNpbMkS0/RU5FRliDHY1wv2hbDBEEQUdTCAafNXnXorOPTCVcIapvJ8vJSaHR0CCBC1TqEGyDaQAU61TkUf8Jujs+5UHaB90xwV5j3wsptXEw0pT2d9RRYHBGpULhmyO+SVtujWBLHkO94XgnmqbolhS8/nOfAC5WvLywEU2y8yN42DRq5XyWIuuj1ANYSNTHh+5Vu0qFsqlu0mDlPipjV1YnGY83y6+W7UtjkpIppS0ZH0ESCZAgiQSALnWLrTUf/5H/wCRXRFyvGGK1UHSo7/IysvL06P5+15hKisadaIVDha/BWFGvouTp6M9p9Z6YwlB075PYOXFGbgrEv29XpVSHElk5QZzsQU5OSrqVNpDCeSyWPbULnboy+4UDC9MyBfvVTV6bu6xwZTLgMzYAchOaWs2jPprdjPkXtKtXLO7E2j1resIgEwrh2IEJT0qwnEDgoNepCerVVXYqqlVdIG0K2ay+2XfC253ld4x8lVNLBPxGJbTp3c1pNzAHM8slpiMfJqSctT0XwnU0pMAR4clf7OomrBIinM/n4Af089UrZvR9rA3rHOqEAWMBk8d2L96ultnxe+a5vJ/RLOMjS2JCcpBbuVJajSQjlNJ5BFKCCBBBEgAub9LcP1eMJ0qjeHDKCPH1XR1menuA6ygKg+Kk4O/tNnD0Pco3OY08WuNMrhlZUa4bE5qqwDwTdRtq4zcd72XAR5yuSx6UvpqTtNsXyj5LCdJakPsbZhDD7XZPvu3RwInxUmt/D1mx1rQZJB0+/qnJYO56ZSpWJ7Zi0+istk0A4++LWAGSmjo1l/qNIzBmx5JVfB7p902vle82VapZlnbbbHaxlMNbEfNFi3bvYssNqFgiYnsKmDahcLmROf1WNlaTU5Tn4pQcRipSazbE6KAXBOQ7oeJqgNM+Ku/ZnhZ66sRm4Mb/aJJHefJZPG1t6GNEucd0DiTYLq2wtnjD0KdIfyi/Nxu4+JK38WffLj/AKNeuFggiT1Nq6HIS1qkMbCIEJQKaSkESEoB5BEgmQISilR8djWUWF9Rwa1uZPp2pAnae0aeHpmpVdutb4ngANSstT20/HYTE1dzcog7lMG7nbpG+9x8oHArC9LOkDsdWa0SGbwbTbP4jEnmbLq1HZTaWEGGYLCnujmYzPMm6m+40k+NjmVLEhpick7XpNrOAN+Jy71T455ZUyzMEcxn6KXgcWO3yyXLY7pfpZYrYtMtgwQFCo9E8PUu2oWnlCsqtUlsa/eizG0Kr2kgW4HUcEZtazXxvK4PQitpWG7pl801U6Kvb/3Du4CFRs2zWFt93DObqxw2NfUge8csyfJVbV/7Zp9vR2Z3qj3nTQeSGF2eWuhxtb7CvcIC0R99qjY2qLzmLz6rL5Wo4nZvE1YbZU+KxIAP2UvH4gX5fos9jMYXGBnryTkTdNb7PaHXYwvN20mk/wBxs35ldLxZ++9ZL2X4HcoPqavdE8Q23rK2FUDVdWJ6cPlvOkZryTn9ypTZ4oUA0FSQWhaRlTH35qZRyTZe1EK4TJJQUf8AiQj/AIgJBLlCVFxmPp0m71R7WDmY/dZHa3tCptBFBjnu0c4bre0DM+SBJb00HSHpFSwjZeZefhYMz9BzK5N0i6Q1cW6Xkho+Fg+Fo7NTzULG42pVeaj3FznG5PPhw/RRi0nw++xRa3zjgjB1gypTqGIbUY7uDpXf31ZAI1E+K89BoycRB4fXvXX+hG0uuwjATLqf+m7+3Ix2QnE7jOdPdkbrjVaPcqZ/0v18fqsXs+vD90uINvW67RjaDajXMeJa4QR8xzXJulWwXYZ85tPwu48J4O5LPWWuN8zj7a7ZNNpAmL9/gl7S2DTf7w0HZ3LK7F2oIuYAtwN/uVoqe0g4ETl8PYBe2n6rnubHVNSqap0baDnr9x96K72bsRrBndFVrgRrzvxt6pdXF2IteI9EryriRKxmHDGm6xu2sRukkXlvd+kWVhtjasD4hYQb52P6LEbTxZe7O/oqxlnvforF4xzoveEjDsiSZkprD0+Gqs8FhTUexjc3EDxKq/iZ+uxdEaYZhKLRowT2kSfVWGIbJH3osQ3pQ3CY+pQfPU7lMSP5XBuccIjwW0p4pr4c0gtIkEGQV0Z6cWuzwpR98k7SpIxiRwSq1WwWiDb6R0ShSP32IDFTkgK5GaAV1JSeoKHXyYTyQcXxWIe9289znuGriTn6Kvc4mZMRw+qNtuP3GvikUR33y9fms3SN9TtyykJp40yz1y1unHm1r34C1+WaaJnjp+qByaI4X5DuWy9m+O3KzqJNqgkfmb8yP8VjnjgPr4zZSMHiOrc2oz42ODgLCSL/ADITiLOXbqgUDG4ZtRhZUaHNOh9RzUvDYltWmyo3J7Q4d4lIeFbNyjpN0ZqYZ2/Tl1PMHhyd9VT0dqFudo8NMl2ipTkQRIKxPSLoaDL6AAOrD8J7OB8lGsfjXHk/WYpbXcSBvWHchiduRadfGbqqr4DdJa5pa4G4yITYwzR+qy4jo5osRiHVDyKQKA71Jpt5J1tIpWiZNUKUc1v+gWxLnEvENbIpjifxdyq+ifRp2JfJtTbm6M+LRxPoun1KAawMaIa0QAjM+0b1x6jh3S2qTj6/a3/EKw6NdK6mEMGX0jm06cS1ROndAsx7+D2td5R8lStmFpPTLt33YG2qOLbNJ4nVps4X4K5fSkLzrgcW+m7eY4tcMi0wVv8Ao77QjIZibjLfGfeFc0i4dI/h0fUjimcHiadVofTeHNOounw0cVSOIJtESnoTUgFDrkFXByYnjExl9hPE7reGnP8ARRKzoBME9gOU3lIZtWkYl27Gjt5uR0Btks+HRzwlToYiOPO6RvDgO7yvKDKrXCWmRnIv6ZIFov4ib24+tkcHyJ0GbEcc+309UmoeF9Dy4JWKIibRl2RxOucpkREEx49oKcKul+z7HF+F3NaTizu+JvkY7loyVz/2aYqMRUpk/wC4yRPGmfWHFdEdTVy+mNnFNInMSyEbUyUe2uj9PED3hDtHCxHesLtPovWpTutNRvFo97/jr3Lq+4qjG1wTIn+mBnxKz1mVrjdy5e3ZdUZ0qg0+B1/Ja3o30Jc8h1eWt/B/MfzEZdivcJVqEw36nxVtgcS5jvfkgm86c1Ew015bwtMJg2saGsaGtAgACAEnGsgK1ptESMiq7HXKuxjL7cj9pWB99lWNN378ViC3uXXvaXs8uwu8BO6ZPZC5JUS+ocoNPBOkSJTLW6pw1AJuIA7lLRZbL2xUoGaby06ibGOIW72L7QmO3RWbun8TbjwXLqdWfeCcmFUvCbmV3nDbdoVTLKjT3x5FSuuHLxC4NSrkDPvT/wD+hU/G7/kVXyR/mWCI1uNDNwR996Zr0mENBE8QY+iU1uYjNumnJHAhpJsLZ8+WnJQ1QG7HaSd0uaeLTzViwBrQA4mMt6XDUkyb9mQRvdFgIBvx1zIKba3MjTgTw+7J9l0IOmW2iJba/dCZ1ytr39qdLYgRFhxzN/GyTVbfhlbUH7ugLDo9jeoxVGpo2o3e/KTuvPgSu5YvDQeS8+xNjFxp2wCu/wDQ3GDF7PoVCZe1vVv471P3TPbAPerjLcR3U0nq1avwyjYoBjS45DzOgCCVOPqxFMZu+Lk39fqmTQJMBvD9kdOkSS52ZMn5AditsNR9UqfRjC4KBYAcYTG08I5tx3q+oUbJ+rSBCZcqXo9jv+m7tb8wrCpTkqkx+ENB4cPhmx4Hgr/C1A9ocNUqcQtu4ZrsPUDsix3jFl5xrN8pHgV6hxVEOZunWR5Lzdt3C9XWqsOYe4eaV6PPatpOzHKyQ+lvETlw4pdOxSWlJZRbxS6d7JDifL5oA/fmkf2VOiOXcR4Iy/WM801vjgUQ76WZOZtBy7zdJcSHiJIdbvEkXOcifJKJt3a8JScSJAjPNpsbgzMDmmSRmMsjzvytrZNtAE68It2/shh6xdHMZZWtPfPojcczwvHbmTxQL7hLmnWxFrA5HIHmkFsgi4M872mJ4R6IyMuUjXXLxRju0EXA43y5IEJB07It5+tuS6l7FNrjerYUn4oq0weI92oPAMPiuWEQdAM/XVaDoRjBSx2HcTDS4MMRbrPcBB5OIPcnE6np6Bq0Vk9q1TWfDPgpn/kdT8h3rRYzEPeOqAIfk90WA4g89ExTwLWCAMlTKKnDU57VaYOhn3eibqYWDIU3C/RApTKd4S6rPd7EtoulVG+6UBX1KbXgtcJBVdgGOoP6t12Oux3yPNWRYg5oeN13ceB0IQZ9wsO9ef8Ap/Q3cfXEfE8OF+LQu/0wYg6DPiuJe1Glu495j4qbT6j5JXo89sITH3qiY8G4zk/cI32+/km61O8j4p7ip+2n0dHHt1RNvPahSdYSEjet3pGcafFHPYm+Cd3xx8gkcTm1OQy4jPl96JVQiwy7CIzPekzbSYA15WIj75I6pyPdPnr3qiM0XFpLSbGXNvI/qt595Ul9wDxEH7108FGrgxazh7zY4jTvT1CpLZHAH9xyyyzQU/AayxBGsWyPaiqO0BgZGZPcg+T9bCZCEgyNLfuOSBBzIvp4WKTTqZOBggSDlB07DMHuSabzIyJmP0F8vqlZHjrNs84Qfb0v0f2iMThqNYf9Sm1x5EgSPGVLexYL2N4/fwj6U/7NQwODag3h/wC2+t+SqYX0YdTlJw7YJHL5hPyiLbg9qZAc0vQpNQRdHTv3pGY3U1UopYcnAZTCGHOb2LkvtdM4mkcppGf7XcV2Oo1ci9sFOK9E6Fjh5j6pXpWe3NMQ297/ALSkCZ759PFLxGvrnom9VLQ5ITLbzyKWYm85/JNB2fBJRVTkEIP2EhtQpO+OKC9LjV3d6FDEZj8pQQTH0Knl4erknZGTu1/qggi9FOz9bPu+ijU/l/8ASNBPI12S/wCL74p2rm3v9EEEjjp3sS/3MV+Wl/lVXV0EFU6Y67IKUNPvQoIJkRitErD/AAjsRoJfY+kSpml0kaCYG5cl9sX+5Q/K/wCSCCDnbmOL+Px9Co517kEFH21Kp/P5Jr780EEjA595+SCCCB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76" name="Picture 20" descr="http://localghostsart.files.wordpress.com/2013/03/ryan-gosling-est-pressenti-pour-l-un-d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5562600"/>
            <a:ext cx="1295400" cy="1295400"/>
          </a:xfrm>
          <a:prstGeom prst="rect">
            <a:avLst/>
          </a:prstGeom>
          <a:noFill/>
        </p:spPr>
      </p:pic>
      <p:pic>
        <p:nvPicPr>
          <p:cNvPr id="19480" name="Picture 24" descr="http://a.abcnews.com/images/International/abc_malala_yousafzai_gma_wy_140912_1_16x9_9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641729"/>
            <a:ext cx="1524001" cy="1216271"/>
          </a:xfrm>
          <a:prstGeom prst="rect">
            <a:avLst/>
          </a:prstGeom>
          <a:noFill/>
        </p:spPr>
      </p:pic>
      <p:pic>
        <p:nvPicPr>
          <p:cNvPr id="19482" name="Picture 26" descr="http://saportareport.com/wp-content/uploads/2014/03/Queen-Elizabet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5676899"/>
            <a:ext cx="1219200" cy="1181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052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 Captain my Captain!”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3820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This poem uses a great deal of ‘Apostrophe’.</a:t>
            </a:r>
            <a:endParaRPr lang="en-US" dirty="0"/>
          </a:p>
          <a:p>
            <a:r>
              <a:rPr lang="en-US" dirty="0" smtClean="0"/>
              <a:t>What is that? Yes it can be one of these Y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r>
              <a:rPr lang="en-US" dirty="0" smtClean="0"/>
              <a:t>all rock….but in literature it is when we address someone imaginary or not there with us. </a:t>
            </a:r>
          </a:p>
          <a:p>
            <a:r>
              <a:rPr lang="en-US" dirty="0" smtClean="0"/>
              <a:t>Here’s a famous example:</a:t>
            </a:r>
          </a:p>
          <a:p>
            <a:pPr lvl="1"/>
            <a:r>
              <a:rPr lang="en-US" dirty="0"/>
              <a:t>Twinkle, twinkle, little star,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How I wonder what you are.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Up above the world so high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/>
              <a:t>Like a diamond in the sky</a:t>
            </a:r>
            <a:r>
              <a:rPr lang="en-US" dirty="0" smtClean="0"/>
              <a:t>.”</a:t>
            </a:r>
          </a:p>
          <a:p>
            <a:pPr lvl="1"/>
            <a:endParaRPr lang="en-US" dirty="0"/>
          </a:p>
          <a:p>
            <a:r>
              <a:rPr lang="en-US" dirty="0" smtClean="0"/>
              <a:t>It also uses extended metaphors to compare someone to something over multiple lines! </a:t>
            </a:r>
            <a:endParaRPr lang="en-US" dirty="0"/>
          </a:p>
        </p:txBody>
      </p:sp>
      <p:pic>
        <p:nvPicPr>
          <p:cNvPr id="4098" name="Picture 2" descr="http://i.ytimg.com/vi/c4OMzOqUBj0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971800"/>
            <a:ext cx="2743201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th09.deviantart.net/fs38/PRE/i/2008/332/e/4/O_Captain_My_Captain_by_LadyDusk_Ra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399"/>
            <a:ext cx="9296400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52</TotalTime>
  <Words>494</Words>
  <Application>Microsoft Office PowerPoint</Application>
  <PresentationFormat>On-screen Show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Origin</vt:lpstr>
      <vt:lpstr>O Captain My Captain </vt:lpstr>
      <vt:lpstr>Warm Up:Review Whitman’s Style</vt:lpstr>
      <vt:lpstr>Poetry analysis?</vt:lpstr>
      <vt:lpstr>“The Red Wheelbarrow”</vt:lpstr>
      <vt:lpstr>Sometimes . . .</vt:lpstr>
      <vt:lpstr>Poetry</vt:lpstr>
      <vt:lpstr>Ok back to Whitman</vt:lpstr>
      <vt:lpstr>“O Captain my Captain!”</vt:lpstr>
      <vt:lpstr>Slide 9</vt:lpstr>
      <vt:lpstr>O Captain My Captain </vt:lpstr>
      <vt:lpstr>Closure: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ashleyh.nickell</dc:creator>
  <cp:lastModifiedBy>ashleyh.nickell</cp:lastModifiedBy>
  <cp:revision>7</cp:revision>
  <dcterms:created xsi:type="dcterms:W3CDTF">2014-10-31T16:43:47Z</dcterms:created>
  <dcterms:modified xsi:type="dcterms:W3CDTF">2014-11-03T20:00:47Z</dcterms:modified>
</cp:coreProperties>
</file>