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4" r:id="rId14"/>
    <p:sldId id="270" r:id="rId15"/>
    <p:sldId id="271" r:id="rId16"/>
    <p:sldId id="272" r:id="rId17"/>
    <p:sldId id="276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A8BE0-A875-4BCB-80E5-CDD7923E5D7D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C04E1-2D2D-4DEF-A6FF-2C8DF5731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1C04E1-2D2D-4DEF-A6FF-2C8DF573171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DBB6-6AAE-4D63-9B27-23917237D4B3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89B4-AFE7-47BD-99C4-F5B52EE17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DBB6-6AAE-4D63-9B27-23917237D4B3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89B4-AFE7-47BD-99C4-F5B52EE17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DBB6-6AAE-4D63-9B27-23917237D4B3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89B4-AFE7-47BD-99C4-F5B52EE17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DBB6-6AAE-4D63-9B27-23917237D4B3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89B4-AFE7-47BD-99C4-F5B52EE17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DBB6-6AAE-4D63-9B27-23917237D4B3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89B4-AFE7-47BD-99C4-F5B52EE17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DBB6-6AAE-4D63-9B27-23917237D4B3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89B4-AFE7-47BD-99C4-F5B52EE17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DBB6-6AAE-4D63-9B27-23917237D4B3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89B4-AFE7-47BD-99C4-F5B52EE17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DBB6-6AAE-4D63-9B27-23917237D4B3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89B4-AFE7-47BD-99C4-F5B52EE17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DBB6-6AAE-4D63-9B27-23917237D4B3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89B4-AFE7-47BD-99C4-F5B52EE17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DBB6-6AAE-4D63-9B27-23917237D4B3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89B4-AFE7-47BD-99C4-F5B52EE17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DBB6-6AAE-4D63-9B27-23917237D4B3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5089B4-AFE7-47BD-99C4-F5B52EE17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DDBB6-6AAE-4D63-9B27-23917237D4B3}" type="datetimeFigureOut">
              <a:rPr lang="en-US" smtClean="0"/>
              <a:pPr/>
              <a:t>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089B4-AFE7-47BD-99C4-F5B52EE17A7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youtu.be/aARf-XwDGFg?list=PL-Oprv9fueW2lG-LtaZbwe0WWkcncJTSU" TargetMode="External"/><Relationship Id="rId3" Type="http://schemas.openxmlformats.org/officeDocument/2006/relationships/hyperlink" Target="http://www.youtube.com/watch?v=MDUQW8LUMs8" TargetMode="External"/><Relationship Id="rId7" Type="http://schemas.openxmlformats.org/officeDocument/2006/relationships/hyperlink" Target="http://www.youtube.com/watch?v=iYhCn0jf46U" TargetMode="External"/><Relationship Id="rId2" Type="http://schemas.openxmlformats.org/officeDocument/2006/relationships/hyperlink" Target="http://www.youtube.com/watch?v=40DykbPa4Lc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outu.be/OtWRCIkFl00" TargetMode="External"/><Relationship Id="rId5" Type="http://schemas.openxmlformats.org/officeDocument/2006/relationships/hyperlink" Target="http://www.youtube.com/watch?v=9gspElv1yvc" TargetMode="External"/><Relationship Id="rId4" Type="http://schemas.openxmlformats.org/officeDocument/2006/relationships/hyperlink" Target="http://www.youtube.com/watch?v=owGykVbfgUE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Before Bell: Please staple and turn in Self Bio paper to your class tray with RUBRIC attached!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Get out your </a:t>
            </a:r>
            <a:r>
              <a:rPr lang="en-US" dirty="0" err="1" smtClean="0"/>
              <a:t>Vocab</a:t>
            </a:r>
            <a:r>
              <a:rPr lang="en-US" dirty="0" smtClean="0"/>
              <a:t> Books!!!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Rhetorical Devices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smtClean="0"/>
              <a:t>Repetition:  </a:t>
            </a:r>
            <a:r>
              <a:rPr lang="en-US" dirty="0" smtClean="0"/>
              <a:t>Use of Same word or phrase for emphasis</a:t>
            </a:r>
          </a:p>
          <a:p>
            <a:pPr>
              <a:lnSpc>
                <a:spcPct val="90000"/>
              </a:lnSpc>
              <a:buNone/>
            </a:pPr>
            <a:endParaRPr lang="en-US" b="1" dirty="0" smtClean="0"/>
          </a:p>
          <a:p>
            <a:pPr>
              <a:lnSpc>
                <a:spcPct val="90000"/>
              </a:lnSpc>
              <a:buNone/>
            </a:pPr>
            <a:endParaRPr lang="en-US" b="1" dirty="0"/>
          </a:p>
          <a:p>
            <a:pPr>
              <a:lnSpc>
                <a:spcPct val="90000"/>
              </a:lnSpc>
              <a:buNone/>
            </a:pPr>
            <a:endParaRPr lang="en-US" b="1" dirty="0" smtClean="0"/>
          </a:p>
          <a:p>
            <a:pPr>
              <a:lnSpc>
                <a:spcPct val="90000"/>
              </a:lnSpc>
              <a:buNone/>
            </a:pPr>
            <a:endParaRPr lang="en-US" b="1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Parallelism: </a:t>
            </a:r>
            <a:r>
              <a:rPr lang="en-US" dirty="0" smtClean="0"/>
              <a:t> A Pattern from line to line</a:t>
            </a:r>
            <a:endParaRPr lang="en-US" dirty="0"/>
          </a:p>
        </p:txBody>
      </p:sp>
      <p:pic>
        <p:nvPicPr>
          <p:cNvPr id="20482" name="Picture 2" descr="http://t1.gstatic.com/images?q=tbn:ANd9GcSXz7TgBrvU7Z5AGS3cdvIiLPHsAjZWNcSJV6gNd2Xf4bNP8wN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362200"/>
            <a:ext cx="2428875" cy="188595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282006"/>
            <a:ext cx="4352168" cy="1575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How to Make a Good Argument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752601"/>
            <a:ext cx="8534400" cy="5105400"/>
          </a:xfrm>
        </p:spPr>
        <p:txBody>
          <a:bodyPr>
            <a:normAutofit fontScale="92500"/>
          </a:bodyPr>
          <a:lstStyle/>
          <a:p>
            <a:pPr eaLnBrk="1" hangingPunct="1">
              <a:lnSpc>
                <a:spcPct val="90000"/>
              </a:lnSpc>
            </a:pPr>
            <a:r>
              <a:rPr lang="en-US" b="1" u="sng" dirty="0" smtClean="0"/>
              <a:t>A Claim- </a:t>
            </a:r>
            <a:r>
              <a:rPr lang="en-US" dirty="0" smtClean="0"/>
              <a:t>a clear statement of a position on an issue</a:t>
            </a:r>
          </a:p>
          <a:p>
            <a:pPr lvl="1">
              <a:lnSpc>
                <a:spcPct val="90000"/>
              </a:lnSpc>
            </a:pPr>
            <a:r>
              <a:rPr lang="en-US" sz="2600" b="1" dirty="0" smtClean="0"/>
              <a:t>Example:</a:t>
            </a:r>
            <a:r>
              <a:rPr lang="en-US" sz="2600" dirty="0" smtClean="0"/>
              <a:t> McDonalds is to blame for America’s obesity issue and the government should ban fast food.</a:t>
            </a:r>
          </a:p>
          <a:p>
            <a:pPr eaLnBrk="1" hangingPunct="1">
              <a:lnSpc>
                <a:spcPct val="90000"/>
              </a:lnSpc>
            </a:pPr>
            <a:r>
              <a:rPr lang="en-US" b="1" u="sng" dirty="0" smtClean="0"/>
              <a:t>Support</a:t>
            </a:r>
            <a:r>
              <a:rPr lang="en-US" dirty="0" smtClean="0"/>
              <a:t>- for the claim in the form of reasons and evidence includes these three elements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400" b="1" dirty="0" smtClean="0"/>
              <a:t>1.Grounds (Evidence)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Example: Obese children 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400" b="1" dirty="0" smtClean="0"/>
              <a:t>2.Warrant ( Connection to evidence and your argument)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Example: Obese children cost the government money in healthcare.</a:t>
            </a:r>
          </a:p>
          <a:p>
            <a:pPr lvl="1">
              <a:lnSpc>
                <a:spcPct val="90000"/>
              </a:lnSpc>
              <a:buNone/>
            </a:pPr>
            <a:r>
              <a:rPr lang="en-US" sz="2400" b="1" dirty="0" smtClean="0"/>
              <a:t>3. Backing (Facts to back up your grounds and warrants)</a:t>
            </a:r>
          </a:p>
          <a:p>
            <a:pPr lvl="2">
              <a:lnSpc>
                <a:spcPct val="90000"/>
              </a:lnSpc>
            </a:pPr>
            <a:r>
              <a:rPr lang="en-US" dirty="0" smtClean="0"/>
              <a:t>Example: Because 58% of American children are obese it has caused health care cost to skyrocket</a:t>
            </a:r>
          </a:p>
          <a:p>
            <a:pPr lvl="2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pic>
        <p:nvPicPr>
          <p:cNvPr id="24578" name="Picture 2" descr="http://www.lynnegolodner.com/wp-content/uploads/argument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762000"/>
            <a:ext cx="1461177" cy="1165289"/>
          </a:xfrm>
          <a:prstGeom prst="rect">
            <a:avLst/>
          </a:prstGeom>
          <a:noFill/>
        </p:spPr>
      </p:pic>
      <p:sp>
        <p:nvSpPr>
          <p:cNvPr id="24580" name="AutoShape 4" descr="data:image/jpeg;base64,/9j/4AAQSkZJRgABAQAAAQABAAD/2wCEAAkGBw8SEBUQEA4QEBQUEREXEBAVEBUQFxASFxYWGBcVFBQYHCghGBolGxgUITEhJSorLi4uFyEzODMsNygtLisBCgoKDg0OGhAQGiwkHyQsLCwsLCwsLCwsLCwsLCwsLCwsLCwsLCwsLCwsLCwsLCwsLCwsLCwsLCwsLCwsLCwsLP/AABEIAOEA4QMBEQACEQEDEQH/xAAbAAEAAgMBAQAAAAAAAAAAAAAAAgcBBAYDBf/EAEMQAAICAQEEBgcDCAkFAAAAAAABAgMRBAUGEiEHEyIxQVFSYXGBkaGyMrHBFGJjcnOCkqIWIyQmMzVTdNFChNLw8f/EABsBAQACAwEBAAAAAAAAAAAAAAABBgIDBQQH/8QAMREBAAICAQMCBQMDAwUAAAAAAAECAxEEBRIhMXETMkFRYSIzgSM0oTWx0RQkkcHw/9oADAMBAAIRAxEAPwDhkcd9HhkAAAAAAAAAAAAAAAAAAAAAAAAAAAAAAAgBJAhkAAAAAAAAAAAAAAAAAAAAAAAAAAAAAAAgBJAhkAAAAAAAAAAAAAAAAAAAAAAAAAAAAAAAgBJAhkAAAAAAAAAAAAAAAAAAAAAAAAAAAAAAAgBJAhkAAAAAAAAAAAAAAAAAAAAAAAAAAAAAAAgBJAhkAAAAAAAAAA3tn7H1V6zTROxelyjH+KTSNGXk4sXz2003z46fNLO0NiaqhZu084L0uUo++UW0hi5OHL8lokpyMd51WWgb24AAAT4b+g2Nqr1mmic16XKK/ik0jRk5OLH89tNN+Rjp80m0Ni6qhZuonBelykv4otpDFycWX5LbKcjFfxWzQN7cAAAAAAAAAAEAJIEMgAAAAAAAAOn3M3b/ACmfW2p9TB4x/qS9H2Lx9pzeo87/AKeuq/NLn8zlfDjsr6u+2ttfT6KuPH2V3V1wjzePBLuS+CK7g4+bl2md/wAy5ePFfNPg2LtvT6yEureccp1zjzSfmuaafvJ5HEy8SYmf/MGbBfDP6v8ADiN9t2FR/aKI4qb7cP8ATk/Ffmv5Hc6b1D436Mnq6XE5U3/ReXInX1p0gDrdyt2FqH190f6qLajH/Vku/P5q+Zyupc/4MfDp8zn83lTT9FZ8u42xtjT6OtdZyT5Qrgll48Eu5L1vkcHj8XLy7TMf5cvDgvmt4Nj7Z0+srlwc8crKpxWVnzXNNPn5kZ+Lm4lt/wCYMuG+GfLgt9N2vyaXW1L+pk8Nd/Vy8v1X4f8AwsPTudHIr22+aP8ALqcLld8dtvVy503QAAAAAAAAMNg2hxrzCNpoJhkAAAAAAAD30GkndZGqH2pySXq9b9S7/ca75Ix0m0teXJ8OkzK6dnaOFFUaoLEYRSXr82/WylZsts+Xut9Vcvab23Kpd6NqvU6mc85gm41Lw4IvCa9vf7y38LjxhwxX6/V3uLhjHj19ZeOwdpy02ohanyTSsXnW32l+PtRnycEZsc0llyMUZMcx9VyXVwtrcZJShOOGvBxaKXW18OTf1iVeiZpbx9FM7b2bLT3zpll8L7L9KD+y/h9xdeNmjNii0fVYuPl+JSJY2Ps+WovhTHPblzePsxXOT+HzwTnzRixzefonPljHSbLm09EKq1CCUYQikl5JIpF73zZNz5mZVy1pvO5+qnt4dqPU6idueznFa8oLu+PN+8unFwxhxRWPVYeLijHSI+rO7e1HptTC3PZzw2rzg+/4d/uI5fHjNimn1+nux5OKMmOY+q3tdpYXVSqmsxnFp+/xX3lOw5bYMsWj6OBW00tEx9FL7R0c6bZ0z74Saz5rwfvWH7y64ssZaRePSVlxZIyVizWNrMAAAAEXJBG0XNk6Y7RJRMoBG2wjFthkAAAAAAADtujPZvFZZqJLlBcEP1nzk/hw/wATOJ1rkdlIxx6z5cvqWX0pDrt6ta6dHbNPEuHhj+tLsr7zj9OxfF5FYn0eDj078kVU2kXNYwJ15W3uPrut0VeXl15rl+73fyuJUOq4vh8iZj0nyrvLx9mSY+74/SXs3irhqYrnB8E/XGX2fg+X7x7uicmYmcU/w9HTsvbbslDoz2alGzUyXNvgrfqXOXzwv3R1rkT4xR7ynqOWZtFH3d9Nd1Oisa+1NKEf3nh/y5PB0vB8TkRP0h5eLj78kQqIuPssXgINLg3P1ru0VUm8tR4JP1w7PP4Z95Tep4vh8i2v/tq5yMfZlmHL9JuzsSr1KX2v6uftWXF/BSXuR1uiZ+6k4p+nl7unZfWk+7hzuOqAYbQNouZOmO0WydI2wEAAEokMXuiG6GQAAAAAAALh3P0PU6OqLWHKPHL9aXP7sL3FN6nm+Jnn8eFc5N+/JMvh9J+qxVVV6Vjk/ZBf8yR7+h492td6um03eZV0WN2QDu+i/U87qf1Jr5xf3ROD1zH+mt/4cnqdfls7LbOiV1FlL/64SS9TxyfxwcTiZfhZq3c7HfstFkdhaHqNNVT4xguL1yfOT+OSeZm+Nmm8fVOW/febOS6UdTypq83Kb9y4V9TOz0PH4tf+Hv6bTzNnAnfdcAsLow1Wa7qvRnGS9kk0/nErvXKea3+/hx+o01eLOh3r0PXaO2C71Hij+tHtL7jm9OzfC5Fbfw8fGv2ZYsppzXgXTSx7Rc2SxmUSUAAAAAAlEhi90Q3QyAAAAAADZ2bpXbdXVjPHZCL9jkk38MmrNf4eOb/aJa81uzHMrwjHCSXgsFFvbutMqz6zMq06S786qEPQpT98pP8A8UWfotNYN/eXZ6bXVJs5E7DogHS9Ht/DrkvCdc4+/lJfc/ic3q1O7jT+PLxdQrvF/K1SnuGCBVvSLfxa3hz/AIdUF73mX4ot/SKdvGj8u106usW/u5c6b3sOSGkbdV0aarGslDwnTL3uLi18nI5XWMfdx9/aXO6jG6bWg1yKpWdTEuQovbGk6rUW1YxwWTS/VzmPyaL7hv3462+8LDhv3UiWobWwAAAAAACUSGL3RDdDIAAAAAAOj3A0/HroPwhGcvfjC+853VcnZxp/Ph4efbWJa5TtuIqLfe7i1935rhH4RX/JdOm07ONV3+DXWGHwj3PUAfT3Zu4NZRL9LFfxdn8TzcyvdgtH4eflRvFK5yjSrsAglTG9up4tde+/Fjj/AApR/AvPCp24KR+Fg4vjDV8dyZ6m/csEofb3Ku4NfQ/OUov96LX34PHz693GtH4ebmRvFK5SjOEqbpG0vBrpSx/iVwl70uB/Si5dJyd/GiPt4dng23j19nMHTe0AAAAAACUSGL3RDdDIAAAAAAO46LqO3fZ5Rrive239yOH1y39OtXL6nPy1WEVmI25Sk9u2cWqul53WfU0Xzj17cNY/ELHxo1irDRNzcAemkuUbISz9myD+EkzDJG6TH3iWvL5pK9UUG8atMK0yK+oofaVnFfbL0rrX8Ztn0DHGsdY+0R/ssWKP6dfZrmbMA3Ni28Gppl5XVfUkas9e7HaPvEtWeN45j8L0KBPqr6velWjnRZ6rIP5NfiWXoV/0Wq6XT7eZhwJ33UkCAAAAAASiQxe6IboZAAAAAABZHRjVjTWS9K5r3RjH8Wyt9dt/UrH4cXqNt5I9nZHCpG7RDwKHvt4pSn6UpS+LyX+kajSzU8REPJz8jPSe5FyYRMoT7n7CWM+i/dNPihGXnGL+KPn+eNZLe6uT6ylbLEW/JN/IYY3krH5I8zEKC4s8/Pn8S/xGo0sdfSICUgEq5Ykn5ST+DyRaPEsb/LPsv2MspPzR8+yRq8x+Vdlx/SfTnSQn6F0fnGS/E7XQ76yzX7w9fAnWXX3VgWd2QkAAAAABKJDF7ohuhkAAAAAAgWr0fV40MH5zsf8AM1+BUusW3yNfiHA5tt5ZdBqZYhJ+UW/kc/BXeSI+8vLX1UHHuXsL+skejISAYYifIvXZEs6ep+dVf0ooXLjWa0fmVcvGrTCe05YosflVY/hFkcaN5qx+YK/NCh49xfljj0ZAAYl3BFvRfWhlmqD864P4xRQeTGs1o/Mq7aNWmHwukKvOz7PzZVP+eKfybPf0adcmP5b+JOssKjLe7gAAAAAAEokMXuiG6GQAADDYRMouZKNothG1xbkQxs+j1xk/jOT/ABKb1W2+TZX+T+7L6W1ZYosflVP6Wefh/vU92ukbtCiY9xe1jZAAYYF4buSzo9O/0FX0oo3PjXIv7q7l+eXptuWNNc/0Nn0sw4cf16e8GPzeFFovixshAAIRPmF47BlnSUPz09L+MIlF5sa5F4/Mq/l8Xt7y1N8oZ0Go/ZN/Bpm7pc65NGXHnWWvupkurvgAAAAAASiQxbCIboAIuaJRMoubJY7RCAAErp3SWNDp/wBjD7ik9R/ub+6vZ/3Le7Y288aW9/oLfpZr4cf16e8McX7ke6jUXpYmQAAg+i09396dDXpKK7NRGMoU1xlHEuUlFJruKxzenZ8me16RuJlxMnGyzeZiE9sb1aGenthDUxlKVU1FYlzbTwu4w4vTeRTLW1q6iJMfGyxeNwqhFrmdy7bIAAQhd27L/sWm/wBtR9ESj87+5v7z/ur+b9y3vKG9KzotR+ws+lk9O/uae6cH7tfdTul0FticoQyl45Uefksvn3r4ou02iPV3LZYr4lryTTw0002mnyafk0SzidsEpAAAACUSGL04xpn3IthGwkAAAABYexd+dLTp6qZQtbhXGLaisZSxy5nA5XSMmXLa8T6uTk4V7XmYT2rv3pLaLaowuTnVOMcxWMuLSzzMOP0fJiyRaZjxMFOFki0TtXJYnWAAAAAAAAAACw9j786WrT1VShc5QqhGTUVjMYpPHMrvJ6Rky5bXi0eZmXKy8LJa8zCW19+tJbp7aowtTnVOKbjHGXFpZ5k8bpGTFkreZjxKMfCvW8TLkdm7ThCvglxJ8LjlRUuy+N9nL7M05vn6l5c+3fHMzt7cmGZnb5urv6yyU8Y4pN478e82VjUab6RqNPIyZAAAABKJDFlEphkJAAAAAAAAAAAAAAAAAAAAAAAAAAAAAAJRIYsolMMhIAAAShCUniMXJ+STb+CERv0Y2tFY3aUlp7MtdXNtd64JZXtWORPbPppjOXHEbmY17vNrHJrHmnywR7s9x6wBIACd/ROVM0uJwml6Ti0vVzwT2z9mv4lJntifKBDMAACBONM2sqE2vSUW1y7+ZOpYTkpE9sz5QDOACfUzxxcE+Hv4uF4x7e4ntlh8Svd27jfuxCuUuUYyk/JJv7iPX0ZTaKxu06YlFp4aafimsNe5jR3RMd0ejA0llweE3FpPueGk/Y/Ealj313rbAZ6AgAAlEhiyiUwyEgAAB1XRpZqo67Okrqss6mzs2TdceHMcviSfPuN2Hfd4c3qsY5w/1JmI39Hebp7S1K2zq6tRpcWWqh3Trm51UKFPZ4pNLPF2V7W/Jnopae+dw4nIw4541LY7en39Z8uJe6er2hdqtVpVVKtavULLnhyxLi7KSecqSx7TROK15mYdanPxcbHTHk3vUPWvov2o6us4KU8Z6l29vu7ny4c+/wB4/wCnvpM9Z4/drzpDQdGe07a+N11057oWWYk/aknj3iOPaY2X6zx621uZcrtLQ20Wzoug67IPE4vDx601yaa8TTas1ny6WHNXLWL19JW7vYv7s1/sNB9dR7b/ALSscT/UJj8yr7dvcfXa2HWVQjCrOFbZLhU/PgSTcvb3es8tMNreXb5XU8OGdTPn8Pfb3R7tDS1u2UIXVx5zlVLicF5uLSePWs+syvgtWGGDquDLbt3qWr/Q3WfkX5elVKnq+s5WZlwePZx3rx9jMfhW7e5sjqOH43wZ3tHdzdDV66udun6rhhLhlKdnB2uFS5cn4NCmKbxuGXJ6hi49orbe5+zrt1bdox2PdGijSzo4dWpWyukp4xLjcYpYfjjnzN9O+Mc+Pu5PJ+Bbl1tMz3fp8ac7pOjzaNtFeorrrnGyEJQStSlwzxhtNcsJ5fM1RgtMbdC3VsFLTSd7j8J7Y6Odo6amV841WRgs2KublKCXe8NLKXq5i3HtEbRi6vgyW7I3Euqq2pxbs2RnVOpQqhTXKWP6+Tce1BeKy/kzfE/0nMnDrqEane537OW6MLdXHWTejqqts6iWY2zdcVHijzyk+ecGjBvu8Ol1auP4UfEmYjf0fc2bu1qNbtm+3WUUcFdkFq6o2SazKhcHA8Jy7ovw8TZXHNrzt48nLpg4la4pnc+kvHpI3J/J5PVaaiuvSwrr6yKsfE5uck8J+acFnJGXD2+Y9GXT+oTkj4V53afR8na+1tPKiUYyi1KMlFLhbm258C4Fzr4Mxb4vQSj68bWrMPRiw5YyfqhyBodcAAASiQxZRKYZCQAAA7joc/zP/t7vvgejj/M4/Wv2I94Q6RtqainamsrqunXG1adWqLxxpUQ5N9/i+4nPeYt4Y9LwY8nHrN43rbsOhybWzNRJd61FrXtVNZt4/wAjn9Yj/uax+Ia/Q3tzVamepWovnclGmceJ54ZSc0+HyTwuXqI495tM7ZdX42PFWnZGkN2Nu6qzeC+id85VcWpiqm+zFVvs4j4NY7/WRW8zlmE8njY6cGl4jz4cv0vLG1LP2NP0mrk/O6XRv7aPeXbb0Q4t26o5xmnQLPlmdSyb7/tw5HHnXOtPu9Ok/XW6LZ1Nekk6VKcK+KHZcK1CTxFruzhcxntNaeEdMxVz8mZyeWn0ObZ1F8dRTfbO6NfVSg5tzaU+sUouUubXZWM+sjj3m0TEtvWOPTFas0jUzv0/hubjdXZTtDZfLhp1Gprrj5U2Sml8JKRlj8xNWjl91bY8/wB4j/DQ0Dls7ducpdm6zrEl+fbN1p+6GH7jGP6eKW62uVzoiPT/AIhsbhr+7137PXfTIYv2mPP/ANQj3r/6bGu1ttG7VVtM3Ca0mmSmuTjxcCeH4PDZlaZjFthjxVyc+a29Nyz0ea67UbIulfZK2UXqIKUnxPhUE0m/HvYxWmcflHPx1x8uIpGvRTd+09RZVXVZdOddUUqq28Rhy8EvH1vmeKbTMaWnFgx0mb1jzPq7XoV/zCf+2n9cDdxvmcvrn7Me76+l11sd57Ko2yjXZYusrTxGeNNFriXjg2RM/GmHkvjrPTotMeY/5fP6ZdpXrWLTRumqZaaqUqlLsylx2c2vPsr4Gvk3mJ19G/ouCk4++Y/Vv1Vyed39gQAAAJRIYsolMMhIAAAdR0cbao0eu6/UTcIdTZHKjKfak445RWfBm3DeK23Lm9UwXzYe2kedtXfvadWq2hdqKZOVc+q4G4uOeGqEXyfNc0yM14tbcM+nYL4cEVvHl1PR3vbotJobqNRbKNk7bJQSrnJNSrhFZaWFzizdiyVrXUuf1PhZsvIi1Y8eHz+irePS6Gd8tVOUFOupQxCU8uLm39lPHejHBetZnbd1Xi5c1aRSEN3d4NNTtq3W2TaplZqXGXBJvE2+HspZIreIyTZPJ42S/DriiP1eP8Pn9Im16NXrpX6eTlB11pNxceaWHyfMxzWi1tw9PTMF8OGKXjU7l0u8G9uht2JHQwsk7lVpIuPVzSzCVbl2msdyZtvkr2ac7Bws1eZ32jxuW5snfjZ+r0a0e1YuLSinY1Jxs4e6alHnCX/uTKualo1ZpzdP5GDLOTA9/wCmGx9naeVezIu6yfNfbw54wpWWT5tLyXyJ+JSkfpY14PL5WSJzeIcb0f7yLSa936icuC2Fkb5Yb5yampuK73xL+ZmjDk7bbl1eo8T4uCKUjzGn1ek/e/TayFNOkk5VwlKdmYSr7eOGKSkl4OZlny1t4h5+lcLJhva+SPPpDZ3U3u0VGx7dHbbKN0o6pRiq5yTdiaj2kseKMseWsY+1q5fCzX5kXiPG4/wbV3u0U9hQ0MbZO+NGng4dXNLig4cS4sY8GTbJWcejBws1eZOWY8bk3D3u0Wl2bbpr7JRsnO5xiq5yTUoJLmljwIxZKxTUnO4ObLyIvWPHhW0e5ew8qwR6Ou6M9uafRaud2pm4QdEopqEp9pyi+6Kb8GbsF61tuXL6rx8mfFFccb8vTU7z0x249o1qVlPWxfc4ylDqY1ywpeK58n5E/Fr8TuY14d54XwZ9X1+kTb+x9ZQ7aG56rFUa5OuyLVanlp5WO5y+JnlvS0beTp3G5WHJqY/Src8kLFISgAAASiQxZRKYZCQAAAABsnz6hAA/IAB7giDW/UCdg0jyEnoA9wJ3IQgJ/IAAA2A8HkAAAAAEokMWUSmGQkAAAAAAAAAAAAAAAAAAAAAAAAAAAAAAlEhikSmAJAAAAAAAAAAAAAAAAAAAAAAAAAAAAAAJYwGLIZAAAAAAAA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82" name="AutoShape 6" descr="data:image/jpeg;base64,/9j/4AAQSkZJRgABAQAAAQABAAD/2wCEAAkGBw8SEBUQEA4QEBQUEREXEBAVEBUQFxASFxYWGBcVFBQYHCghGBolGxgUITEhJSorLi4uFyEzODMsNygtLisBCgoKDg0OGhAQGiwkHyQsLCwsLCwsLCwsLCwsLCwsLCwsLCwsLCwsLCwsLCwsLCwsLCwsLCwsLCwsLCwsLCwsLP/AABEIAOEA4QMBEQACEQEDEQH/xAAbAAEAAgMBAQAAAAAAAAAAAAAAAgcBBAYDBf/EAEMQAAICAQEEBgcDCAkFAAAAAAABAgMRBAUGEiEHEyIxQVFSYXGBkaGyMrHBFGJjcnOCkqIWIyQmMzVTdNFChNLw8f/EABsBAQACAwEBAAAAAAAAAAAAAAABBgIDBQQH/8QAMREBAAICAQMCBQMDAwUAAAAAAAECAxEEBRIhMXETMkFRYSIzgSM0oTWx0RQkkcHw/9oADAMBAAIRAxEAPwDhkcd9HhkAAAAAAAAAAAAAAAAAAAAAAAAAAAAAAAgBJAhkAAAAAAAAAAAAAAAAAAAAAAAAAAAAAAAgBJAhkAAAAAAAAAAAAAAAAAAAAAAAAAAAAAAAgBJAhkAAAAAAAAAAAAAAAAAAAAAAAAAAAAAAAgBJAhkAAAAAAAAAAAAAAAAAAAAAAAAAAAAAAAgBJAhkAAAAAAAAAA3tn7H1V6zTROxelyjH+KTSNGXk4sXz2003z46fNLO0NiaqhZu084L0uUo++UW0hi5OHL8lokpyMd51WWgb24AAAT4b+g2Nqr1mmic16XKK/ik0jRk5OLH89tNN+Rjp80m0Ni6qhZuonBelykv4otpDFycWX5LbKcjFfxWzQN7cAAAAAAAAAAEAJIEMgAAAAAAAAOn3M3b/ACmfW2p9TB4x/qS9H2Lx9pzeo87/AKeuq/NLn8zlfDjsr6u+2ttfT6KuPH2V3V1wjzePBLuS+CK7g4+bl2md/wAy5ePFfNPg2LtvT6yEureccp1zjzSfmuaafvJ5HEy8SYmf/MGbBfDP6v8ADiN9t2FR/aKI4qb7cP8ATk/Ffmv5Hc6b1D436Mnq6XE5U3/ReXInX1p0gDrdyt2FqH190f6qLajH/Vku/P5q+Zyupc/4MfDp8zn83lTT9FZ8u42xtjT6OtdZyT5Qrgll48Eu5L1vkcHj8XLy7TMf5cvDgvmt4Nj7Z0+srlwc8crKpxWVnzXNNPn5kZ+Lm4lt/wCYMuG+GfLgt9N2vyaXW1L+pk8Nd/Vy8v1X4f8AwsPTudHIr22+aP8ALqcLld8dtvVy503QAAAAAAAAMNg2hxrzCNpoJhkAAAAAAAD30GkndZGqH2pySXq9b9S7/ca75Ix0m0teXJ8OkzK6dnaOFFUaoLEYRSXr82/WylZsts+Xut9Vcvab23Kpd6NqvU6mc85gm41Lw4IvCa9vf7y38LjxhwxX6/V3uLhjHj19ZeOwdpy02ohanyTSsXnW32l+PtRnycEZsc0llyMUZMcx9VyXVwtrcZJShOOGvBxaKXW18OTf1iVeiZpbx9FM7b2bLT3zpll8L7L9KD+y/h9xdeNmjNii0fVYuPl+JSJY2Ps+WovhTHPblzePsxXOT+HzwTnzRixzefonPljHSbLm09EKq1CCUYQikl5JIpF73zZNz5mZVy1pvO5+qnt4dqPU6idueznFa8oLu+PN+8unFwxhxRWPVYeLijHSI+rO7e1HptTC3PZzw2rzg+/4d/uI5fHjNimn1+nux5OKMmOY+q3tdpYXVSqmsxnFp+/xX3lOw5bYMsWj6OBW00tEx9FL7R0c6bZ0z74Saz5rwfvWH7y64ssZaRePSVlxZIyVizWNrMAAAAEXJBG0XNk6Y7RJRMoBG2wjFthkAAAAAAADtujPZvFZZqJLlBcEP1nzk/hw/wATOJ1rkdlIxx6z5cvqWX0pDrt6ta6dHbNPEuHhj+tLsr7zj9OxfF5FYn0eDj078kVU2kXNYwJ15W3uPrut0VeXl15rl+73fyuJUOq4vh8iZj0nyrvLx9mSY+74/SXs3irhqYrnB8E/XGX2fg+X7x7uicmYmcU/w9HTsvbbslDoz2alGzUyXNvgrfqXOXzwv3R1rkT4xR7ynqOWZtFH3d9Nd1Oisa+1NKEf3nh/y5PB0vB8TkRP0h5eLj78kQqIuPssXgINLg3P1ru0VUm8tR4JP1w7PP4Z95Tep4vh8i2v/tq5yMfZlmHL9JuzsSr1KX2v6uftWXF/BSXuR1uiZ+6k4p+nl7unZfWk+7hzuOqAYbQNouZOmO0WydI2wEAAEokMXuiG6GQAAAAAAALh3P0PU6OqLWHKPHL9aXP7sL3FN6nm+Jnn8eFc5N+/JMvh9J+qxVVV6Vjk/ZBf8yR7+h492td6um03eZV0WN2QDu+i/U87qf1Jr5xf3ROD1zH+mt/4cnqdfls7LbOiV1FlL/64SS9TxyfxwcTiZfhZq3c7HfstFkdhaHqNNVT4xguL1yfOT+OSeZm+Nmm8fVOW/febOS6UdTypq83Kb9y4V9TOz0PH4tf+Hv6bTzNnAnfdcAsLow1Wa7qvRnGS9kk0/nErvXKea3+/hx+o01eLOh3r0PXaO2C71Hij+tHtL7jm9OzfC5Fbfw8fGv2ZYsppzXgXTSx7Rc2SxmUSUAAAAAAlEhi90Q3QyAAAAAADZ2bpXbdXVjPHZCL9jkk38MmrNf4eOb/aJa81uzHMrwjHCSXgsFFvbutMqz6zMq06S786qEPQpT98pP8A8UWfotNYN/eXZ6bXVJs5E7DogHS9Ht/DrkvCdc4+/lJfc/ic3q1O7jT+PLxdQrvF/K1SnuGCBVvSLfxa3hz/AIdUF73mX4ot/SKdvGj8u106usW/u5c6b3sOSGkbdV0aarGslDwnTL3uLi18nI5XWMfdx9/aXO6jG6bWg1yKpWdTEuQovbGk6rUW1YxwWTS/VzmPyaL7hv3462+8LDhv3UiWobWwAAAAAACUSGL3RDdDIAAAAAAOj3A0/HroPwhGcvfjC+853VcnZxp/Ph4efbWJa5TtuIqLfe7i1935rhH4RX/JdOm07ONV3+DXWGHwj3PUAfT3Zu4NZRL9LFfxdn8TzcyvdgtH4eflRvFK5yjSrsAglTG9up4tde+/Fjj/AApR/AvPCp24KR+Fg4vjDV8dyZ6m/csEofb3Ku4NfQ/OUov96LX34PHz693GtH4ebmRvFK5SjOEqbpG0vBrpSx/iVwl70uB/Si5dJyd/GiPt4dng23j19nMHTe0AAAAAACUSGL3RDdDIAAAAAAO46LqO3fZ5Rrive239yOH1y39OtXL6nPy1WEVmI25Sk9u2cWqul53WfU0Xzj17cNY/ELHxo1irDRNzcAemkuUbISz9myD+EkzDJG6TH3iWvL5pK9UUG8atMK0yK+oofaVnFfbL0rrX8Ztn0DHGsdY+0R/ssWKP6dfZrmbMA3Ni28Gppl5XVfUkas9e7HaPvEtWeN45j8L0KBPqr6velWjnRZ6rIP5NfiWXoV/0Wq6XT7eZhwJ33UkCAAAAAASiQxe6IboZAAAAAABZHRjVjTWS9K5r3RjH8Wyt9dt/UrH4cXqNt5I9nZHCpG7RDwKHvt4pSn6UpS+LyX+kajSzU8REPJz8jPSe5FyYRMoT7n7CWM+i/dNPihGXnGL+KPn+eNZLe6uT6ylbLEW/JN/IYY3krH5I8zEKC4s8/Pn8S/xGo0sdfSICUgEq5Ykn5ST+DyRaPEsb/LPsv2MspPzR8+yRq8x+Vdlx/SfTnSQn6F0fnGS/E7XQ76yzX7w9fAnWXX3VgWd2QkAAAAABKJDF7ohuhkAAAAAAgWr0fV40MH5zsf8AM1+BUusW3yNfiHA5tt5ZdBqZYhJ+UW/kc/BXeSI+8vLX1UHHuXsL+skejISAYYifIvXZEs6ep+dVf0ooXLjWa0fmVcvGrTCe05YosflVY/hFkcaN5qx+YK/NCh49xfljj0ZAAYl3BFvRfWhlmqD864P4xRQeTGs1o/Mq7aNWmHwukKvOz7PzZVP+eKfybPf0adcmP5b+JOssKjLe7gAAAAAAEokMXuiG6GQAADDYRMouZKNothG1xbkQxs+j1xk/jOT/ABKb1W2+TZX+T+7L6W1ZYosflVP6Wefh/vU92ukbtCiY9xe1jZAAYYF4buSzo9O/0FX0oo3PjXIv7q7l+eXptuWNNc/0Nn0sw4cf16e8GPzeFFovixshAAIRPmF47BlnSUPz09L+MIlF5sa5F4/Mq/l8Xt7y1N8oZ0Go/ZN/Bpm7pc65NGXHnWWvupkurvgAAAAAASiQxbCIboAIuaJRMoubJY7RCAAErp3SWNDp/wBjD7ik9R/ub+6vZ/3Le7Y288aW9/oLfpZr4cf16e8McX7ke6jUXpYmQAAg+i09396dDXpKK7NRGMoU1xlHEuUlFJruKxzenZ8me16RuJlxMnGyzeZiE9sb1aGenthDUxlKVU1FYlzbTwu4w4vTeRTLW1q6iJMfGyxeNwqhFrmdy7bIAAQhd27L/sWm/wBtR9ESj87+5v7z/ur+b9y3vKG9KzotR+ws+lk9O/uae6cH7tfdTul0FticoQyl45Uefksvn3r4ou02iPV3LZYr4lryTTw0002mnyafk0SzidsEpAAAACUSGL04xpn3IthGwkAAAABYexd+dLTp6qZQtbhXGLaisZSxy5nA5XSMmXLa8T6uTk4V7XmYT2rv3pLaLaowuTnVOMcxWMuLSzzMOP0fJiyRaZjxMFOFki0TtXJYnWAAAAAAAAAACw9j786WrT1VShc5QqhGTUVjMYpPHMrvJ6Rky5bXi0eZmXKy8LJa8zCW19+tJbp7aowtTnVOKbjHGXFpZ5k8bpGTFkreZjxKMfCvW8TLkdm7ThCvglxJ8LjlRUuy+N9nL7M05vn6l5c+3fHMzt7cmGZnb5urv6yyU8Y4pN478e82VjUab6RqNPIyZAAAABKJDFlEphkJAAAAAAAAAAAAAAAAAAAAAAAAAAAAAAJRIYsolMMhIAAAShCUniMXJ+STb+CERv0Y2tFY3aUlp7MtdXNtd64JZXtWORPbPppjOXHEbmY17vNrHJrHmnywR7s9x6wBIACd/ROVM0uJwml6Ti0vVzwT2z9mv4lJntifKBDMAACBONM2sqE2vSUW1y7+ZOpYTkpE9sz5QDOACfUzxxcE+Hv4uF4x7e4ntlh8Svd27jfuxCuUuUYyk/JJv7iPX0ZTaKxu06YlFp4aafimsNe5jR3RMd0ejA0llweE3FpPueGk/Y/Ealj313rbAZ6AgAAlEhiyiUwyEgAAB1XRpZqo67Okrqss6mzs2TdceHMcviSfPuN2Hfd4c3qsY5w/1JmI39Hebp7S1K2zq6tRpcWWqh3Trm51UKFPZ4pNLPF2V7W/Jnopae+dw4nIw4541LY7en39Z8uJe6er2hdqtVpVVKtavULLnhyxLi7KSecqSx7TROK15mYdanPxcbHTHk3vUPWvov2o6us4KU8Z6l29vu7ny4c+/wB4/wCnvpM9Z4/drzpDQdGe07a+N11057oWWYk/aknj3iOPaY2X6zx621uZcrtLQ20Wzoug67IPE4vDx601yaa8TTas1ny6WHNXLWL19JW7vYv7s1/sNB9dR7b/ALSscT/UJj8yr7dvcfXa2HWVQjCrOFbZLhU/PgSTcvb3es8tMNreXb5XU8OGdTPn8Pfb3R7tDS1u2UIXVx5zlVLicF5uLSePWs+syvgtWGGDquDLbt3qWr/Q3WfkX5elVKnq+s5WZlwePZx3rx9jMfhW7e5sjqOH43wZ3tHdzdDV66udun6rhhLhlKdnB2uFS5cn4NCmKbxuGXJ6hi49orbe5+zrt1bdox2PdGijSzo4dWpWyukp4xLjcYpYfjjnzN9O+Mc+Pu5PJ+Bbl1tMz3fp8ac7pOjzaNtFeorrrnGyEJQStSlwzxhtNcsJ5fM1RgtMbdC3VsFLTSd7j8J7Y6Odo6amV841WRgs2KublKCXe8NLKXq5i3HtEbRi6vgyW7I3Euqq2pxbs2RnVOpQqhTXKWP6+Tce1BeKy/kzfE/0nMnDrqEane537OW6MLdXHWTejqqts6iWY2zdcVHijzyk+ecGjBvu8Ol1auP4UfEmYjf0fc2bu1qNbtm+3WUUcFdkFq6o2SazKhcHA8Jy7ovw8TZXHNrzt48nLpg4la4pnc+kvHpI3J/J5PVaaiuvSwrr6yKsfE5uck8J+acFnJGXD2+Y9GXT+oTkj4V53afR8na+1tPKiUYyi1KMlFLhbm258C4Fzr4Mxb4vQSj68bWrMPRiw5YyfqhyBodcAAASiQxZRKYZCQAAA7joc/zP/t7vvgejj/M4/Wv2I94Q6RtqainamsrqunXG1adWqLxxpUQ5N9/i+4nPeYt4Y9LwY8nHrN43rbsOhybWzNRJd61FrXtVNZt4/wAjn9Yj/uax+Ia/Q3tzVamepWovnclGmceJ54ZSc0+HyTwuXqI495tM7ZdX42PFWnZGkN2Nu6qzeC+id85VcWpiqm+zFVvs4j4NY7/WRW8zlmE8njY6cGl4jz4cv0vLG1LP2NP0mrk/O6XRv7aPeXbb0Q4t26o5xmnQLPlmdSyb7/tw5HHnXOtPu9Ok/XW6LZ1Nekk6VKcK+KHZcK1CTxFruzhcxntNaeEdMxVz8mZyeWn0ObZ1F8dRTfbO6NfVSg5tzaU+sUouUubXZWM+sjj3m0TEtvWOPTFas0jUzv0/hubjdXZTtDZfLhp1Gprrj5U2Sml8JKRlj8xNWjl91bY8/wB4j/DQ0Dls7ducpdm6zrEl+fbN1p+6GH7jGP6eKW62uVzoiPT/AIhsbhr+7137PXfTIYv2mPP/ANQj3r/6bGu1ttG7VVtM3Ca0mmSmuTjxcCeH4PDZlaZjFthjxVyc+a29Nyz0ea67UbIulfZK2UXqIKUnxPhUE0m/HvYxWmcflHPx1x8uIpGvRTd+09RZVXVZdOddUUqq28Rhy8EvH1vmeKbTMaWnFgx0mb1jzPq7XoV/zCf+2n9cDdxvmcvrn7Me76+l11sd57Ko2yjXZYusrTxGeNNFriXjg2RM/GmHkvjrPTotMeY/5fP6ZdpXrWLTRumqZaaqUqlLsylx2c2vPsr4Gvk3mJ19G/ouCk4++Y/Vv1Vyed39gQAAAJRIYsolMMhIAAAdR0cbao0eu6/UTcIdTZHKjKfak445RWfBm3DeK23Lm9UwXzYe2kedtXfvadWq2hdqKZOVc+q4G4uOeGqEXyfNc0yM14tbcM+nYL4cEVvHl1PR3vbotJobqNRbKNk7bJQSrnJNSrhFZaWFzizdiyVrXUuf1PhZsvIi1Y8eHz+irePS6Gd8tVOUFOupQxCU8uLm39lPHejHBetZnbd1Xi5c1aRSEN3d4NNTtq3W2TaplZqXGXBJvE2+HspZIreIyTZPJ42S/DriiP1eP8Pn9Im16NXrpX6eTlB11pNxceaWHyfMxzWi1tw9PTMF8OGKXjU7l0u8G9uht2JHQwsk7lVpIuPVzSzCVbl2msdyZtvkr2ac7Bws1eZ32jxuW5snfjZ+r0a0e1YuLSinY1Jxs4e6alHnCX/uTKualo1ZpzdP5GDLOTA9/wCmGx9naeVezIu6yfNfbw54wpWWT5tLyXyJ+JSkfpY14PL5WSJzeIcb0f7yLSa936icuC2Fkb5Yb5yampuK73xL+ZmjDk7bbl1eo8T4uCKUjzGn1ek/e/TayFNOkk5VwlKdmYSr7eOGKSkl4OZlny1t4h5+lcLJhva+SPPpDZ3U3u0VGx7dHbbKN0o6pRiq5yTdiaj2kseKMseWsY+1q5fCzX5kXiPG4/wbV3u0U9hQ0MbZO+NGng4dXNLig4cS4sY8GTbJWcejBws1eZOWY8bk3D3u0Wl2bbpr7JRsnO5xiq5yTUoJLmljwIxZKxTUnO4ObLyIvWPHhW0e5ew8qwR6Ou6M9uafRaud2pm4QdEopqEp9pyi+6Kb8GbsF61tuXL6rx8mfFFccb8vTU7z0x249o1qVlPWxfc4ylDqY1ywpeK58n5E/Fr8TuY14d54XwZ9X1+kTb+x9ZQ7aG56rFUa5OuyLVanlp5WO5y+JnlvS0beTp3G5WHJqY/Src8kLFISgAAASiQxZRKYZCQAAAABsnz6hAA/IAB7giDW/UCdg0jyEnoA9wJ3IQgJ/IAAA2A8HkAAAAAEokMWUSmGQkAAAAAAAAAAAAAAAAAAAAAAAAAAAAAAlEhikSmAJAAAAAAAAAAAAAAAAAAAAAAAAAAAAAAJYwGLIZAAAAAAAAAAAAAAAAAAAAAAAAAAAAAAAAAAAAAAAAAAAAAAAAAAAAAAAAAAAAAAAAAAAAAAAAAAAAAAAAAAAAAAAAAAAAAAAAAAA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4" name="Picture 8" descr="https://pbs.twimg.com/profile_images/453545705622106112/6ERHbJBN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2209800"/>
            <a:ext cx="914400" cy="1066800"/>
          </a:xfrm>
          <a:prstGeom prst="rect">
            <a:avLst/>
          </a:prstGeom>
          <a:noFill/>
        </p:spPr>
      </p:pic>
      <p:pic>
        <p:nvPicPr>
          <p:cNvPr id="24586" name="Picture 10" descr="http://workers-compensation.usattorneys.com/wp-content/uploads/2014/05/obesit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1" y="4495800"/>
            <a:ext cx="1524000" cy="1447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8229600" cy="662940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 smtClean="0"/>
              <a:t>Counter Arguments- </a:t>
            </a:r>
            <a:r>
              <a:rPr lang="en-US" dirty="0" smtClean="0"/>
              <a:t>present the other opinion on your topic and then refute (why it is wrong)  its claims.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Example: My peers may think HW helps with grades but I have found in not doing my HW I have increased my GPA.</a:t>
            </a:r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b="1" dirty="0" smtClean="0"/>
              <a:t>Conclusion- </a:t>
            </a:r>
            <a:r>
              <a:rPr lang="en-US" dirty="0" smtClean="0"/>
              <a:t>that sums up the reason and call for action</a:t>
            </a:r>
          </a:p>
          <a:p>
            <a:pPr lvl="1">
              <a:lnSpc>
                <a:spcPct val="90000"/>
              </a:lnSpc>
            </a:pPr>
            <a:r>
              <a:rPr lang="en-US" b="1" dirty="0" smtClean="0"/>
              <a:t>Example: As stated HW is only a piece of the puzzle we must ensure the doing away of HW policies by signing this petition to present at the faculty meeting.</a:t>
            </a:r>
          </a:p>
          <a:p>
            <a:endParaRPr lang="en-US" dirty="0"/>
          </a:p>
        </p:txBody>
      </p:sp>
      <p:sp>
        <p:nvSpPr>
          <p:cNvPr id="23554" name="AutoShape 2" descr="data:image/jpeg;base64,/9j/4AAQSkZJRgABAQAAAQABAAD/2wCEAAkGBxQSEhUUEBQUFRUVFhYVFxUYFBUYFBUcGBQXFxcYFhQYHCggGBolHBUXITEhJSkrLi4uFx8zODMsNygtLisBCgoKDg0OGxAQGzAmICUvLCwsLCwsLC0yLzcsLCw0LCwsLDQwLCwsLC0sLSwsLCwsLCwsLCwsLCwsLCwsNCwsLP/AABEIAOEA4QMBIgACEQEDEQH/xAAcAAEAAQUBAQAAAAAAAAAAAAAABwECBAUGAwj/xABPEAABAwICBgcDCAYFCgcAAAABAAIDBBEFIQYSMUFRYQcTInGBkaEyQrEUI1JicoLB0TNDU5Kis3N0wuHwCCQlNDVEVJOj0hUWY2SEsrT/xAAbAQEAAgMBAQAAAAAAAAAAAAAABQYCAwQHAf/EAC8RAAIBAgQEBAUFAQAAAAAAAAABAgMEBREhMQYSQVETImFxFCMygaFCscHR4ZH/2gAMAwEAAhEDEQA/AJxREQBERAEREAREQBERAEREAREQBERAEREAREQBERAEREAREQBERAEREAREQBERAEREARFaSgLkWFU4ixmRN3HY0C7j4BeDpJXZuLYW87Of8bBAbJzgNqxHYnHmGu1yNzAXW79VctimlFBASJJDO8bs5MxyHYHouer+lR2yngAG4vOQ+6381pnXhHdkhb4Vd1/og/2JI+WuPswyHmdVo/iKq2aY/qmjvl/JpUMVPSHXP99jPssy/iJWDLpfWu21Dx3WH4LS72miThwxdy3aRO3Wzfs2f80/ixU+VSD2oXfdcx3xIKgZuldb/wATL5j8lmQ6dVzf11/tNaV8+Oh2MpcL3S2aZN3/AIg0e0Hs+0x1h4i49V7wTteLsc1w5EH4KIKHpRqm/pWRSDkHMPnchdBRdIlHMR8ojdE76VibffZmFtjc05dSPr4JeUdXDP21JEuqrS0FU2Qa1LO2Vv0XEOHg8Zjxus1leAbSNMZ2C9i0/ZeMvA2K3p5kXKLi8mjNRW6yrdfT4VREQBERAEREAREQBERAEREARFgYpiTYW3OZOQaNpO4AIDIqqlrGkvIA5rWGeSYXb81H9MjtOH1Qdg+sVh1T2xtNRXuDQ3Nsd+y3hce87lsHqoz0t03lqyWRl0UOfZGTn/aO7uHHNaataNNakjYYZWvJZQWnVnX41pzTUl2UjRNLezna1xf60mZcRwF/BR3jWktTVH52Q6v0GktYPAHPxWnRRlW5nMvNlgttarPLN92AiyKCjkmfqQxvkdwY0ki+y52NHeQuwwvoxqpM5nRwt4XL3+Qs0eZWEaM57I6LjE7W20nJeyOHRS9R9FdM39LJLJ4hg/hF/VbSHo7w9v6gn7Usp+L1vVjPq0RU+KbZfTFsg1FPDtAaA/7u0dzng+YcsGp6NKF3sskYeIlefR5I9F9djPuYx4qoPeD/AAQqik/EOijfTzkHg9tx5ixXIYxobWU2b4tZo96Ml48rAjyWmdtUj0JG3xuzr6KWT9TS0tU+JwdE9zHDe1xHnY5rusA6SnsAjrGCRmwvFtbh2m2s4KPgb7FVYwrTpvQ3XWHW13Hzr7o+gcLrmSsD6ORr2fsy7IcgdsZ5EW7tq2lNVh+WYcNrSLOHeOHPYV874VistM/XgeWu82u5OGwqW9F9K4q8BrvmqluzMZ8Sw+83bcH+9SdG5jPR7lJxLBKtpnOOsTtrqqwaapN9STJ9iR9F4HvM/Ebu6xWaF0kGVREQBERAEREAREQBEXhV1AjaXONgAgMbF8SbCwl23cN5WkkmbTMNXWmzrdlv0L7ABvefRW0BEznVc5AijuYwfZy2vN9w3KLtMtJXVs1wfmmG0bf7R5n0BWivWVOJKYXhsr2rl+lbsx9JtI5a2XXkyaPYj3NHPi7iVpkRQ85OTzZ6Tb29OhBQgski5jC4gNBJJsANpJ2ABSTox0Z31ZK8kb+pY4f9R429zfMhRrdSboBpzctp6t2eyOUnb9V3Pnvuui18Pm8xC498WqWdB6dctyRcPw+OBgZCxrGjY1oAHpvWWArGOurwpdHnrbbzYsllVEPhSyWVUQFCFQtVyIDmNItCqarBLmlkm6Rlg7xFrO8R65qJ9JtEp6MkvGvFulaMvvDa34c1PpXlUQteC14DmkWIIuDfkVz1beMyWsMYr2jSzzj2f8HzOr45C0hzSQ4G4INiCN4O5d7pzoGYbz0jSY9rogCSzm36vLco/UXUpypvUvtne0b2lzR+6Jc0J0sbWN+T1B1Zm2LHjIutftN4OG/cb8F21JUG5Y+2u3Pk4bnN/Ebj4L5whlc1wcwlrmkEEbQRsI9FM+h+kHy+EXIbUw7ee4Hjqu3jce4KQtrjnXLLcp+OYR8PLxaX0vf0O0BVVj0lRrtBtbcWna0jaCshdhXAiIgCIiAIiIAuRx+c1M7KWM5HtSHg0Znz2eK6DF6wRROedwXKYJUCnpJq6b2pAXD7IyaPE/gvjaRlCLlJRW7NF0oY6GBtFBk0AdZbgPZZ+J8OKjcr1rKl0r3yPN3PcXHvJv5Z+i8lC1qjqSzPT8Mso2luo9d37l0cRcQ1oLnG9gBcmwJPoCfBWKW+ivRzq4vlMrfnJRZl/dj3eLtvdZYfSBoLfWqKRuebpIwNu8uYOPLf8drtJcnMtyOp8QUndOi9I7J+pGCBVIVFybFizUkSToDp1q6tPVuJFwI5Tu3Brz8D5qUmvXzIpC0B05MWrBVu7Gxkh2t4NeeHPlmpG2uv0yKZjWBcudegvdf0S2CqqxjwdmxXaykCoFyKgVUAREQBUVUQHm9t1D/SRol8ncaiAWice20e44naPqk+SmMhY9ZSNlY5jwC1wII4grVVpKpHJndh99OzrKpHbqu581WWfgOLvpJmzR7Wmzh9Jp9pvj8QF7aTYM6kqHxO9kG7DxadnjuPctUobWnL2PSl4d3Q7xkj6GpKxrgyeM/NzBuseZsGO5bdU944LbNKi3onxYObJRyHIgvZ3HJ7R3Gx8SpJw6Qltne0w6ruZG/xFj4qapz54qR5le2rtq8qT6GWiIthyBERAFQqqo4oDi9PKgvMdOz2pHtb57f8clpOlmuEcMNJHkDZxH1WZN9fgtnRHr8WJ2iFjneOTR8VwXSLW9bXynczVjH3cz6krmu58tMm+H7dVrxN7R1/o5pbbRbB/llVHCb6pJdJ9hti7zyb94LUqUOhzDbNmqDtJETTybZzvMkeQUdbQ56iLljV18PaSa3ei+5JcbAAAAAALADYFUhVCEqaPMiN9PtBdfWqKRvb2vjHv82jc7lv71FZHG6+m1Hmnug4mvPSgCTa9m6TmODviuG5tubzR3LTguOOk1Rrvy9H2ImS6q4WyORvYjgd4KoozLIvHMpLM73QPTcwEQVTiYzk2Qm/V8A76vw+EtwPDhcEEEXB4r5nXcaCaaupiIagl0JIDXHbFf4t+HdskLa5y8sioY1giedahv1X9EzAqq8IZA5oc03BzB43XtdSJTdtCqKl0BQFUVLpdAVVpCrdCUBwfSvgolpxO0duG5OWeqfa8BkfBQ6V9K19OJI3scLhzS0jvFivnKvpTFK+M7WPc3yKjL2GTUi78L3TlCVF9NUe+A4iaaoimHuPBP2Tk7+ElT/FJaQEezKy/i3MebXfwL5xU36H1vWYfTSE3dEWMcfsu6tx/dN1nYz3iaOKbZJwrL2OvCqqNVVIFPCIiALxrH2Y48j8F7LCxl1oX/ZPwQHH6A9qaslPFrR3Zk/gomxKo6yWR596R7vAuNvSylbo+d/m1W7/ANV3owKHmbB3BR989Ei38KQTlUl7FymfRiAwYJdps408stxtDnh8gPhceShaQ2BPJT7NEGYU5o2CkcP+iVjYrVs28Vz8tOHq2Rt0UaQ1VRQYk+eeSR8cd2Oc65Z8289ngbr36FNKJ5KbEJq2aSVtO1knbdfVaI5XPt4N9Fw3RxpdT0VHXQz6+vUM1Y9Vtxfq3NzO7NwW26Jh/onHP6sf/wA86kilmmOPYxiTp6mCScRwDXc2OXq2RtzIaG3GubAnYTkpD0I01nrMGrnSvPyimjktKMnOBiLmOP1gQRfkFqeg8f6LxPud/IK1XRN/srGP6A/ypEBy+i9TUV1VqPkMkr2OcNY5vLW31b8bA+SwtIquSOYx3LS3JwORB22IWb0fXp6/DZ90tR1fddwid6Seq9eklhnxHEZwezFKxnfsjb6MPktTox5uYkI4lXjQ8HPTPPPP8GFilU9sMZaSCdp8FZh0dQXMc4nVJB2jZlzVmM/oIr8vgs7DsVjIYwX1rNb6ALlacaeiJyDhVusqlRpZLLXc6noy01kpax0VTK91PqOYGkktiOu1wcG8Law8V79HumtVPjjY5Kh74JZKgBhcSwDUkdHYctVq4XW1Kp/2Sf4bq3QquFNiFLO/JjZgSeXsu9CuqnJkHeUYxby3zeZMGD47UTaS1EBmk+TxB56q/YGpGxpy+0SVw+J6R4ri9bMygfLqx672RRSCINjY4NDibjWJJGRJzOQXTdExE+MYrUNN2kzFrtuUlQ4tseGqFhf5Ow/z2s/oh/NW0jze9C2ms9ZFUQVUhkfCzXZIfbLSCCCd9iAQdue9Rth2kOM1HXOpqipkEAMklnjsNBOeqcyMjkAV0HQV/r1b/V5P5gWs6LtJqegdXuqXEGSEsjaASXu1ndkW2bRtQHd9HWnFRW4bXCeS89NE5zZQLPLXRvLSbZawLTmFpNCdOKhmEYjUVE75JGGOOEuNy10gLW27idb7q8OhzD3jD8VmIIY+Dq2mxAJZHIXWO/2goyZijhSOph7LpWzOz26rC1ot94lAT/0FzVU9NNU1c0soe8MiD3XADAdZzRzcbfcXL9I9J1eIS/XDJPNoB9WnzUvaG4SKSip4G2PVxMBI2OcRd7h3uJUadLzLVjDxiHo7+9cl4s6ZP8Nzcb3LumcMpV6KJdejqYvovdb78d/jdRUpJ6F39qrbu1YD59d+S47N/MLLxJHOyb7NEoUcuuxrvpNB8xdeyw8I/Qx/YHwWYpc87CIiALAxz9A/7J+Cz1i4oy8TxyPwQHD9HWdNVt39a71YFEDNg7gpc6NX2lrIjtuHW9PxCi7Eqfq5pWHLVkePAONlH3y0TLfwpNKdSPsYrxke5T7USB2FvcN9I7+SVAamnRyYz4LZgLnfJ5YrDaXND2WA5kLGxerRt4rp+WnP7EOdGWi9LWUWIS1Meu+Bl4jrvbqnq3nY1wBzA2rY9EtzhON/1Y5f/HnW56J9H6qCgxJk8Esb5I7Ma5hBf828dkb81ldCGjU0VPXxVkMkQnEbLPaW6zSyVrrfveqkilmv6Dz/AKLxPud/IK1PRN/srGf6A/ypFp24Ji+GOqaaGGYsnHVucyPXbI3OzmOF9UkE8xexUiaDaHVFJgtc2aMioqY5SIhm8DqtWNpA94kuy5hARfYx4ZQVI/U10455iGRv8o+avl+dw3Eav9tXQjPaP00lv4x5LqY9Eap2jzoXU8onZViRseodcggNJA4WJ8lT/wAo1TdHeqFPL1760SGLUOuGta5oJbw/NAeHShQRtwzC5g0CR8bGucN4EdwDxz38yucw/DI2tY7UIdqtdfPe0OBt3G67/pH0fqpsKwyKGnlfJG0a7GsJcz5oDtDdmuSpcHxeZ9PFLTShjBHA1xi1Q1gLWjXcBsaBtOzNaK8JSj5SWwu7pUa2daOa/Y5jSB2pNrDe38LLwmbqwwvG5zj6j8lttLcIlbIGOY4PZk4bxvXnX0RNOxrR2hbL4rVGaUYpndXtZVK1acVmss0dB0TaS/Inzvc3Wjm1Wv8ApDV17Fv7+xbv/J3P+e1n9EPH51cZgVMWRWcLEk/ALxw6vq8Pnklozql7XRlwaHAtcQbWO8Foz3WWdOsnNxbOe8wyUbanVjF5vc63oJ/12tP/ALeT/wC60PR5ofHiTq1sj3MdDEXxltra13W1hvGQUgdBOjEkFPUVMrbGdmpG24JLWgkusNlybWOeWzZfH6FdH6qmlrjUQSxh8NmF7SNY6zshxK6SEaaeTNd0PYpI/DsTp3G8cUBewH3S9kmsByJbfxUcQYNr4fJVDbFUMid9mSMkfxN9VJ/RXozV01PibainljMtMBGC32yGy5N4ntBWaCaGVDsIxOmqIJI5JNR8Qc0gudGNdtr/AFmgeJQ+Em9FeKfKcLpXkklsYicTtvF2M+OTQuH6Xng1jBwiHq7+5Z3QNSVVPDUQVcEsQD2yxl7SAdYFrwCeGo0/eXOdIlV1mITcGasY8Ggn1cVyXjypk/w3TcrzPsmc2pI6F29urO7VgHrOfxCjdSn0SxalHVS8Xmx46kYHxuuOzXzCycST5bNru0SBhB+Zj+wPgsxeFFFqRsb9FoHkF7qXPPAiIgCsmbcEcQVeqFARho+/5PjDmHITMc3vIsR+PkuX6R6Lqq+Xg8NkHjkfUFdN0iRGnqIqlnuPDvLb6XXp0r0Ylghq48wLAn6r9nrYeK5rqHNTJrALhUbyKe0tCLlKfQ5iN45YCc2O6xvc7I28R681Fllu9DsY+SVccp9n2H/ZcRfyIafBR1tPkmi5Y1bfEWkkt1qvsfQNlXVVGuurlNHmYDVTVVyICmqllVEBSytIV6ogOU000RjrWXbZkzR2X22/VdxHwUK19E+F7o5Wlr25EH0I4jmvpQrmNMNFGVrNzZW+w/8Asu4grkuLfn1W5P4PjDtZeHU1g/x/hBKLLxOgkgkdFM3Ve3aOPMHeFiKKaaepf6coVYqUXmmdDohpTJQyZXfE49tl/DWbwd8VN+FYjHUxtkicHNcN27keB5L5vC32imk0lFJdpJjcRrx7nDiODh6rrt7lx8stivY1girrxaK837/6T+AllgYNisVTEJYXXa7zB3gjcQs5SieexQ5RcW090Y+I1IiifI42DWucT3AlfONdUmWR8jtr3Od5m6ljpXxsRwCBp7U17j6g2+dwPNRCVG3tTN8pd+F7RwpyrProgps0Mourw2nZaxnLXkb7Pd1h/hUP4Rh5qJ4oB+teGnu2uP7ocvoGKIdY1rfZhYPNws3yaD+8FnYw3kc/FNym4UV7s2IVVRqqpAp4REQBERAc1pzhQnp3ZZj8lzug0wrKKWin9qO7eeqc2nwP4KQ5ow4EHeFE+LNdhle2oaD1ZNnjcWm4PltXxrNZGUZOLUlujhK+kdDI+N4s5ji0+GQPcQL+KxypL6TsDErGV1PZzS0dZYbWn2X3HDMH+5RqVC1qbpzPTsLvY3dupddmTF0X6RdfD1Eh+diyHFzPdPeNh7r713QK+bMLxF9PKyWI2cw8TYjeDyP+NinrRjHo6yESMOdgHsJzY7eCpC1r88eV7lOx3C3bVfEgvLL8G6VVQFVXWQAREQBERAUIVpar0QHN6XaLx1sdndmRt9R+8HnxHJQji+GSU0pimbquHk4cWneF9IOC0WlGjcVbHqvsHjNslu00/iOS5bi3VRZrcnMIxmdpLknrB/g+f0Cz8awiWlkMU7bOGw56rxuLTvCwFEyi4vJnoVKrCrFTg80zc6MaQy0UuvHm0+3Gdjhx5O5qa6LSSCWm+UNeNQNJdfItttBB2FfPl1e2dwaWhxDXWLmgkNdbZcb100bl01kyGxPA6d3NTWj6+qM/STF3VdQ+Z2wkho+i0Hsjv481rEWZhGGvqZmQxe282va4aN7iOA/Ib1o1qS9yT+XaUO0Yo7volwoDrKyQWawGNhPnI4ejfNSZhsZDS52TnkvPK+weAsPBa6jw5kbY6WIWjiDS/nbNoPNzhrHu5reAKapQ5IqJ5lfXLua8qr6gKqIthyBERAEREAWg0uwRtTCRbMDJb9UIQEX6DYx1TnYfV+y67Yy7YQciw39Fyum2jLqKbsj5l5+bPDK+oTxFjbiAu9090V60dbFk9vauNoIzv6Lw0axqOviNFXAdaBbPLXtsc0n3hktFeiqi9STwvEZ2VXmWsXuiJlscBxqWklEkJ4azfdeOB/PcsrSnRmShk1XgujPsSbncjwctGolqVOXqehxlRvaPRxZ9AaMaTRVsetGbOHtMNtZu7McOa3gK+aaOrfE8PicWPbscD/jLkpO0Y6S2mzK0ap/aNB1DzcMy34KRo3cZaS3KZiWAVaDc6Ose3VElBVWNSVjJWh0bg5p2EG69w5diK6008mXIqXS6HwqioiAqrShKtc621AabSbR+OtiLJRYjNrxtYeI/JQdj2DS0kpimGeeq4ey4bLj8tymTSPTampQWl2vJujZmfHc0d6iXSbSaWteDJZrGkljBsF+J3m3hyUfd+G16lv4djeRlll8v1/g0iIqhvjcgADaSdgA3lRyWZc5SUVm9irWm4ABJJAAGZJJsABvJJsph0J0d+QQ9bK0OqZuzqg+yCbiMHltceXILX6DaItpmirrR86bdXFtMd9mW+Q7LbvVd1Q07nHrZcnEWa3cxvDvNsypW2ocnme5QMbxf4l+FS+lb+p70NPqNzN3E6zncSbX8MvILLVFVdhXAiIgCIiAIiIAiIgLXsBFjsUe6Z6HEnrqe7Xg3BbkR3EKRFa5t8igI6wLSaOrYaPE2tDz2Q51g19thz9l9wuW0u0GlpSXw3lh23A7cY+sBtH1vNd9pVoYyoBcwWdtyXOYbpJU0B6mta6WEZB1u20d/vDvWqrRjUWp32GJVrOWcHp1RGqXUsV+iVHiLeuopBG85m3sk/Xj3HmPVR/jmjNTSX6+Psj32nWj/AHrXHiAoupbThqXqxxq2uVk3k+z/AIMPDcUmp3a0Er2cg46p727D4hdlhnSjUMsJ42SjiCWO8rEFcCEWEK04bM6bjDbW51nFe5MlH0n0rvbbJGebb+rbrZx6e0J/XtHeHD8FBCLer2a3IqfC1tL6ZNE9O05oR/vEfndYdT0j0Tdjy7uafyUIovrvpdjGPCtut5Mk/EelcbKenJ+s91vJrQb+YXIYzplV1OT5Sxv0Y7s8yDcjxXPotMripLdklb4NZ0NYwzfrqLoroYy9wYxpc87GtBLj3AbV3Gj/AEbTy2fVEQR7dUEGUjn7rB5nkvkKM6mxtusRtrSPnf2OOw+hkneI4GOkedw3c3HY1vMqVNF9EYqACapIlqD7AAuGEjZE07Ttu/mdgW2wuOCmb1OHRBx95+Zbfi6Q3Lz/AI5LcUGGap15T1kh2uPwA2AcgpGhbRp6vcpOJ43Vu/LHSPYto6Zz3dZNt91m5gPxdxK2gCqAqrqIMIiIAiIgCIiAIiIAiIgCIiAosHEsKjmBD2grPRARpieg0kL+tonuY4Z9k28+KrS6ZVMHYr4OsGzXYLO8W7CpJssWqw+OQWe0HwQHCPocIr82kRSHh808E8iNV3kVra3ordtpqhrhwe3+03L0XVYloJBJmAAe5akaGVMP+rVMrBwDzbyutUqMJbo76GJ3VD6Js4yq6Pa9myFsnNkjP7ZasB+idaNtLN4NDvVpIUjxjFY8usa8D6TB8dq924jim9kJ+47/ALlodlTZJw4mvIrXJ/Yi4aMVn/Cz/wDLI+KyIdC692yleObnRN9HPv6KTBieJ/s4f3X/APcrmS4m/K8TO5hv6lPgqZk+KLtrZf8AP9OJoejGsf8ApHRRD7RefIAD1K3tP0c0cHarKhzre7rCNvkLvPmt83A6uT9NUyW3hvYHk1ZtFonCzNw13cXZnzK3RtqcehH18ZvK2jnl7aGBQVsEI1MOpr394N1Gnvce0VmswqafOqf2f2bcmdx4+K3sNM1vstA8F7LalkRkpOTzZ4U1K2MWYAAvdEX0+BERAEREAREQBERAEREAREQBERAEREAREQBERAUSyqiApZFVEAREQBERAEREAREQBERAEREAREQBERAEREAREQBERAEREAREQBERAEREAREQBERAEREAREQBERAEREARE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6" name="Picture 4" descr="http://3.bp.blogspot.com/_XcckGyWs-xI/Shan7XRlbSI/AAAAAAAAABQ/2kTKCL-wxOI/s400/untitled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1600200" cy="1393952"/>
          </a:xfrm>
          <a:prstGeom prst="rect">
            <a:avLst/>
          </a:prstGeom>
          <a:noFill/>
        </p:spPr>
      </p:pic>
      <p:pic>
        <p:nvPicPr>
          <p:cNvPr id="23558" name="Picture 6" descr="http://speciesandclassdotcom.files.wordpress.com/2014/12/peti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86200"/>
            <a:ext cx="1295400" cy="14430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85857" y="1825625"/>
            <a:ext cx="1929493" cy="4351338"/>
          </a:xfrm>
        </p:spPr>
        <p:txBody>
          <a:bodyPr/>
          <a:lstStyle/>
          <a:p>
            <a:r>
              <a:rPr lang="en-US" dirty="0" smtClean="0"/>
              <a:t>What is the claim?</a:t>
            </a:r>
          </a:p>
          <a:p>
            <a:r>
              <a:rPr lang="en-US" dirty="0" smtClean="0"/>
              <a:t>Grounds?</a:t>
            </a:r>
          </a:p>
          <a:p>
            <a:r>
              <a:rPr lang="en-US" dirty="0" smtClean="0"/>
              <a:t>Warrant?</a:t>
            </a:r>
          </a:p>
          <a:p>
            <a:r>
              <a:rPr lang="en-US" dirty="0" smtClean="0"/>
              <a:t>Backing?</a:t>
            </a:r>
            <a:endParaRPr lang="en-US" dirty="0"/>
          </a:p>
        </p:txBody>
      </p:sp>
      <p:pic>
        <p:nvPicPr>
          <p:cNvPr id="1028" name="Picture 4" descr="http://designmodo.com/wp-content/uploads/2011/08/Vintage-Retro-Advertisements-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-152400"/>
            <a:ext cx="4658546" cy="7836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58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Practice help me fill in the blank…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Claim:  </a:t>
            </a:r>
            <a:r>
              <a:rPr lang="en-US" dirty="0" err="1" smtClean="0"/>
              <a:t>RoyLee</a:t>
            </a:r>
            <a:r>
              <a:rPr lang="en-US" dirty="0" smtClean="0"/>
              <a:t> should be suspended.</a:t>
            </a:r>
          </a:p>
          <a:p>
            <a:r>
              <a:rPr lang="en-US" dirty="0" smtClean="0"/>
              <a:t>Evidence:  </a:t>
            </a:r>
            <a:r>
              <a:rPr lang="en-US" dirty="0" err="1" smtClean="0"/>
              <a:t>RoyLee</a:t>
            </a:r>
            <a:r>
              <a:rPr lang="en-US" dirty="0" smtClean="0"/>
              <a:t> cheated on his test.</a:t>
            </a:r>
          </a:p>
          <a:p>
            <a:r>
              <a:rPr lang="en-US" dirty="0" smtClean="0"/>
              <a:t>Warrant: ???</a:t>
            </a:r>
          </a:p>
          <a:p>
            <a:endParaRPr lang="en-US" dirty="0" smtClean="0"/>
          </a:p>
          <a:p>
            <a:r>
              <a:rPr lang="en-US" dirty="0" smtClean="0"/>
              <a:t>Claim:  ???</a:t>
            </a:r>
          </a:p>
          <a:p>
            <a:r>
              <a:rPr lang="en-US" dirty="0" smtClean="0"/>
              <a:t>Evidence:  </a:t>
            </a:r>
            <a:r>
              <a:rPr lang="en-US" dirty="0" err="1" smtClean="0"/>
              <a:t>ElRoy</a:t>
            </a:r>
            <a:r>
              <a:rPr lang="en-US" dirty="0" smtClean="0"/>
              <a:t> is very good at his job.</a:t>
            </a:r>
          </a:p>
          <a:p>
            <a:r>
              <a:rPr lang="en-US" dirty="0" smtClean="0"/>
              <a:t>Warrant:  People who are good at their jobs get raises.  </a:t>
            </a:r>
          </a:p>
          <a:p>
            <a:endParaRPr lang="en-US" dirty="0" smtClean="0"/>
          </a:p>
          <a:p>
            <a:r>
              <a:rPr lang="en-US" dirty="0" smtClean="0"/>
              <a:t>Claim:  </a:t>
            </a:r>
            <a:r>
              <a:rPr lang="en-US" dirty="0" err="1" smtClean="0"/>
              <a:t>LeRoy</a:t>
            </a:r>
            <a:r>
              <a:rPr lang="en-US" dirty="0" smtClean="0"/>
              <a:t> should do well on his test.</a:t>
            </a:r>
          </a:p>
          <a:p>
            <a:r>
              <a:rPr lang="en-US" dirty="0" smtClean="0"/>
              <a:t>Evidence:  ???</a:t>
            </a:r>
          </a:p>
          <a:p>
            <a:r>
              <a:rPr lang="en-US" dirty="0" smtClean="0"/>
              <a:t>Warrant:  People who study do well on their tests.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b="1" dirty="0" smtClean="0"/>
              <a:t>Things to Avoid 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 Fallacies &amp;Errors in Logical Thinking…</a:t>
            </a:r>
            <a:endParaRPr lang="en-US" dirty="0" smtClean="0"/>
          </a:p>
          <a:p>
            <a:pPr eaLnBrk="1" hangingPunct="1"/>
            <a:r>
              <a:rPr lang="en-US" b="1" dirty="0" smtClean="0"/>
              <a:t>Circular Reasoning- </a:t>
            </a:r>
            <a:r>
              <a:rPr lang="en-US" dirty="0" smtClean="0"/>
              <a:t>Supporting the Statement by Repeating the statement in different words</a:t>
            </a:r>
          </a:p>
          <a:p>
            <a:pPr eaLnBrk="1" hangingPunct="1"/>
            <a:r>
              <a:rPr lang="en-US" b="1" dirty="0" smtClean="0"/>
              <a:t>Hasty Generalization- </a:t>
            </a:r>
            <a:r>
              <a:rPr lang="en-US" dirty="0" smtClean="0"/>
              <a:t>A conclusion drawn from too little evidence or from evidence that is biased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26626" name="Picture 2" descr="http://t3.gstatic.com/images?q=tbn:ANd9GcRZxDhSbug94QUI8vlhkbopVrTa2mlEALgYnxFRvu55FK81p3X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800600"/>
            <a:ext cx="3276600" cy="1895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Fallacies to Avoid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229600" cy="5562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b="1" dirty="0" smtClean="0"/>
              <a:t>Non Sequitur- </a:t>
            </a:r>
            <a:r>
              <a:rPr lang="en-US" dirty="0" smtClean="0"/>
              <a:t>A conclusion that does not follow logically from the “proof” offered to support it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Name Calling- </a:t>
            </a:r>
            <a:r>
              <a:rPr lang="en-US" dirty="0" smtClean="0"/>
              <a:t>Personal Attack</a:t>
            </a:r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/>
          </a:p>
          <a:p>
            <a:pPr eaLnBrk="1" hangingPunct="1">
              <a:buNone/>
            </a:pPr>
            <a:endParaRPr lang="en-US" b="1" dirty="0" smtClean="0"/>
          </a:p>
          <a:p>
            <a:pPr eaLnBrk="1" hangingPunct="1">
              <a:buNone/>
            </a:pPr>
            <a:endParaRPr lang="en-US" b="1" dirty="0" smtClean="0"/>
          </a:p>
          <a:p>
            <a:pPr eaLnBrk="1" hangingPunct="1"/>
            <a:r>
              <a:rPr lang="en-US" b="1" dirty="0" smtClean="0"/>
              <a:t>False Cause- </a:t>
            </a:r>
            <a:r>
              <a:rPr lang="en-US" dirty="0" smtClean="0"/>
              <a:t>Thinking something is the cause of something else-</a:t>
            </a:r>
          </a:p>
          <a:p>
            <a:pPr eaLnBrk="1" hangingPunct="1"/>
            <a:endParaRPr lang="en-US" b="1" dirty="0" smtClean="0"/>
          </a:p>
          <a:p>
            <a:pPr eaLnBrk="1" hangingPunct="1"/>
            <a:r>
              <a:rPr lang="en-US" b="1" dirty="0" smtClean="0"/>
              <a:t>Either/Or- </a:t>
            </a:r>
            <a:r>
              <a:rPr lang="en-US" dirty="0" smtClean="0"/>
              <a:t>Giving only two options- </a:t>
            </a:r>
          </a:p>
          <a:p>
            <a:pPr lvl="1" eaLnBrk="1" hangingPunct="1"/>
            <a:r>
              <a:rPr lang="en-US" dirty="0" smtClean="0"/>
              <a:t>Example: “you’re either with us or against us!”</a:t>
            </a:r>
          </a:p>
          <a:p>
            <a:pPr eaLnBrk="1" hangingPunct="1"/>
            <a:endParaRPr lang="en-US" b="1" dirty="0" smtClean="0"/>
          </a:p>
          <a:p>
            <a:pPr eaLnBrk="1" hangingPunct="1"/>
            <a:endParaRPr lang="en-US" b="1" dirty="0" smtClean="0"/>
          </a:p>
        </p:txBody>
      </p:sp>
      <p:pic>
        <p:nvPicPr>
          <p:cNvPr id="25602" name="Picture 2" descr="http://t3.gstatic.com/images?q=tbn:ANd9GcTIZvtbhVc48U8Wyo3OcCPhELsj8gTEzHAAwh2zHKy5LCBRdUgMN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905000"/>
            <a:ext cx="2171700" cy="2105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Row Argument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4953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1.    Who is Roland Williamson?  Who is Anthony Porter?  Who is William Brennan?  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What claim is the ad making?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What evidence do the ad-writers use to support their claim?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What is the purpose of this ad?  What, in other words, did the ad-writers hope to achieve? 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What are some possible objections or counterclaims that could be raised in responding to this ad?  By whom might these objections and counterclaims be raised? </a:t>
            </a:r>
          </a:p>
          <a:p>
            <a:pPr marL="514350" indent="-514350">
              <a:buAutoNum type="arabicPeriod" startAt="2"/>
            </a:pPr>
            <a:r>
              <a:rPr lang="en-US" dirty="0" smtClean="0"/>
              <a:t>Finally, hypothesize whether or not the claim is effective for the intended audience and why it might be?  </a:t>
            </a:r>
          </a:p>
          <a:p>
            <a:endParaRPr lang="en-US" dirty="0"/>
          </a:p>
        </p:txBody>
      </p:sp>
      <p:pic>
        <p:nvPicPr>
          <p:cNvPr id="30722" name="Picture 2" descr="http://i.huffpost.com/gen/1703279/thumbs/o-DEATH-ROW-facebo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5334000"/>
            <a:ext cx="4499811" cy="129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Parking Ticket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You work at Carolina Place Mall. You’re working very hard saving money for college. On January 11, you went to work, despite a freak snow storm. You pulled into a parking spot, covered in snow. You return, 8 hours later to a melted parking lot only to discover your car has been towed. Upon investigation, you discover that the snow covered a handicapped parking spot with a picture and blue lines painted on the ground, but no sign. You paid $250.00 for the tow and have been given a $500 ticket.</a:t>
            </a:r>
          </a:p>
        </p:txBody>
      </p:sp>
      <p:sp>
        <p:nvSpPr>
          <p:cNvPr id="29698" name="AutoShape 2" descr="data:image/jpeg;base64,/9j/4AAQSkZJRgABAQAAAQABAAD/2wCEAAkGBxQTEhQUExQWFhUWFxgYGBgYGB4XHBwcHxccGhoaHBgcHSggHBolHBgXIjEhJykrLi4uHB8zODMsNygtLiwBCgoKDg0OGxAQGywmICQsLCwsLCwsLCwsLCwsLCwsLCwsLCwsLCwsLCwsLCwsLCwsLCwsLCwsLCwsLCwsLCwsLP/AABEIAKcBLgMBIgACEQEDEQH/xAAcAAABBAMBAAAAAAAAAAAAAAAGAwQFBwABAgj/xABGEAACAQIEAwUFBgQEBAQHAAABAhEAAwQSITEFQVEGEyJhcQcygZGhQlKxwdHwFCNicoKi4fEWM5KyFRdDUyRjZIPC0tP/xAAYAQADAQEAAAAAAAAAAAAAAAAAAQIDBP/EACcRAAICAgICAwACAgMAAAAAAAABAhESIQMxQVETImFxkcHRFDJi/9oADAMBAAIRAxEAPwCYwfFLdwApcXWIDGD9akbKXGMLrFReM4tw3BsbVpMOLluEIYqGEQILNJn401x3H2veE94ij7Vlgy7cypzVv8rMvjQQPaugxC/OK2tpySAhJG+UExyHKqg49dsJcOe7cuMNlT3v8TkwvpGao1ePuD/JXuoG5d3O+85gJ+FGbDBF1XMRkbIyOG6ZG/GI86SucSIE93ppuyj03OnxqrcJ2+4jbIy4okfddQ6/5pP1ol4V7Y7qmMXYRv6reh+KMfwNGTDFBdY4oGkd2QQY0KkfRtd+VLjiKjQq2vQH8hTfgfb3CYvEW7fdlWc+BmWAWjQSQCOg3o2FkaxpPnUuTGooGMPxZZACnykx9DUrZ4is7jzG9SwtDeknsjXn5EVNlUNxjEPOduXSuxj7Z00P0/Gujhwfsj8fyrLuDnTKCI3/AHtRSDYr39s9RTi2UOzCohsEAIyEeev40mLQ2lh6mjELJ82B0FNzhzOwg6RzqNtlhs/rpTxcU8bg+tKmh2hdrUaQQeXOstTzNIjGXOimDyNdvjJHu/H/AEoAXB6a0qinypol23z/AE/CnKXl5NSA0XO0a1gu/ClJ8xWrhblBoGcC8OtdZx1rFtf0j4VsoPu0Acz51hrVtVO1dLaB2JoEck1qfKujh/OtvZIBO8UAJs1ZPlSi2ia33JoAQNsHcCtd0OSj5U4y+VbCUDG5B61wVaRqDTzJWZaAObN07HSubl89PlShWtZajEdkPxO+GWGthhvDJmFCr4FMxcW7aHbw2wNOm1WCyjYnfakbjIPeK/E04qgbPJuES5i79u0DL3XAzHUyd2J58yfSrr4tgLPC8Gf4W0nfEBJIlmY+EMzb6Ez09Kh8Vxnh+CuTYs4bv9ot+8OozBSBpykUMcd7aFhez57j3reVcrlFtqQdhr4tdTAmt1HyzK/QMWuD4i45AtXHeZYgTqdZZtpOp1NTmF7IMhRsVdt2bfizZnGaCABHL60M8N4pcw6OLTd2zxmYEzA5RrzJpDE43PEglhuxYsT096Y5/TpQpRSE4uywTxbheGkWrffOvOJBP9zafEVEdqO09x2yqllJUTlTMwG4BdljUGfDp50IG4fIV1h7bXWyggdWOw1A+pIEUPlb6BcaRL9nuJG3dQ6eF7ZzHXKAwLQNtQInpNeo8Fi7N1Q9u4jIwlWVgQQdiK8kYiy1lozBlI0I/wBdQf186u7steNrCWEcQy21zA8idSPrThBzCc1AtNbY5H61hs0F8P4g5Yd0CW8hTrjfax8Gk3Va40aJbSf+p9FH1PlSnxOPkI8ikFIs0oqVSPFfa7i3B7tbdkTEDxvz1k6RpvA3FCXEu1uNxBGa/dIn3Q5E+UA/hU4MrI9OrW4HQV5YwXGb6OR3r7yQGZ3GusQwj4ketGNj2oPYULaQnlnv33uknrkSVX0zUYDyL3yL90fKkPAxIVQY0Y8h5TzPly5xVOcK9pOPxNwWbdoXS32baFTHPxi4Sg5ZuXlVnYvF3bWEzGzDqBNm2wOn3QxAAHWAdJjWplGvI4uyRw+BWCdRLMd/MgfSKbYq9ZQ5WuS33VBZvkJiqg437VMbquRbG+gkEfFhPyj4UO/8b34gXriDYZGCfGV26wQ9C/S/jZfQvO3u29OrmP8AKJP1FJX7Rgl7oQc8oCD5tJHzFUpb7bYlDm/ibhzffOaRtIU6gH7yhaFuMcQa+2a6924TPvMSo8gGJP1+VVZGD9l48X7ZYDDoQuNGcck/nnzkD9RQbiPaxiEb+XbVkB3ur3RPwDnL9arAXo2gen670qjAgnn++dJlxinpFycE9siM4XE2TaBMd4jZ0A6kEBo9Jq1LF0soZWV1YAqVMgg6ggjcV4+e90EGrV9iPbMpdGAvN/LuE9yT9i5vk/tfWOjf3UmRZd+duYrasOYiuypBGojWZ+kUmLhJKlSPPkfjyqRnYA610B5ikGtg6CJEE6axXXdjzHx/WgBxlNaE01Ccwfp+ldd4QYnWPM0gHQNaBFIrcbn9a7W7y50wO63ArjOPrWd4tAGLajma08DUmkxZQRptP+9YcOpaZIMcvpPWgBlxXvDl7vY/ToZPOoHFG4rnQqOQI013iQfKiqzYOXUgnzAj6VxiUbcZZ85/L4VpGeJEo2ePe8JBFu2TGrECY+Q0FINiCQASYEwOk6mPjRT2bxx/l2cPaYuXk5JYHbxFdSQBO+kHen//AJd4i47lsllCzmWMmC0iFX46SKeLfQN12AZcch8z+QrSkkwN+gH6VbvDvZ/g7f8Azne8dJiLa6eS6/WibAYLCWR/Jw6L5gCfmdapcL8kPlXgpPAdlsXd92ywB5v4B9daKeCez+8pJuXEWRELLHf4Cj7iPEDbErh2uD+llB+RNa4Rxi3eJBt3LUGPGp/StY8fGjN8k2ReA7I2kZWYs7KCBOwmJgctvxogt4VFUsxCIPedzCj1JqUwlhMwlliZ1MAj1oU7d4RMSFe4r21tzlBtsOWpJAK89PjrVT5VDSCHDLk32Ou03bIWLK28CVYusm8sHTyO0/h8aAMB2hxAcl3dpMmWpjjsAECsjsQQTsRGsCTsZ8qi79111mRyO/41g2mXiyd4j2uuMcptow28ahh66ikuE4dLpfFYgLbw9kkBbQyG8/JBG45H1qO4ZxK1r/EW2uDkq5VB65miem1OeM8UOKa0iWhbVBkt2kJbfooG/pSVLbHvob44ZngILanxZF0UE+KI8gQPhTvD8DuXQFRSZIEKC09NB50W8J7FY+8Q9028Mp3JRc59FAkH1I9KPuC8JsYOCua5c/8AcuMWb/DOij0pO2VpEr2G7Npw7CqkDvmAa8/Mt92fursPnzrrjOMDAqdqSbiZPIfWoviTs4lMqn+oZh8pBowY8gU7RYO1IJOWCskHWJ/DU0H9urmHEBFUtIkqoBjnB66c6MeOYBriMbjZIHvKGcfEAT+PrVdXMLhu+XPiDcQtDFFZSi9TnWCZjbYUNUKNt6IW02XlJrm/cMQT+/2BShALtlDd3Jy5tDHImOfpXF1htp8P1qMvBrg3sbKZ2EmndlTPLXlM/wClL8J4bdxNwW8Pba4/QctYBJOiiSBJI1IHOrZ7G+ylLbLd4gVd4lbAJKg7+NhoxH3RpvvU9miShuyseFcBvYliLFq5dP8AQsgerbD50a8J9luMzI5NvDlWDKS2dgQZBhZEggHeraxeOt2UyrlRVGgAAAA8hQLxnE3lD3bmKXu9zLMiR92B+WtUoeyXzJO4pFjY3tTZtf8AMdQQJInX5DWmCe0HCmNTrzyn9Kqnh123cGdER1YjRWMyfs5ZzZzB0boTtTjjeIXDAEi3aYjwqo7x/Uk6DzIFax40znc6LZs9ssMx0zx94W2YfMA0/wAPxvDXPduofImD8jrXm5+0puauXOgiWzQdJ96dN+lbwnHJMBZPIDf4R+9KWEfYZs9OpcQ7MD8ZrvKKojh/aG+mzusfZfX8aJMB2uvAZrgyKI8ZOVY6wdSPQUfF+j+T8LTKCOcaCtC2N6rXiftUS2BkRDp7zsVn0SC0edQze2Z/spaPqGH4tUfGyskXGVrkj0+dVRhPa5dPvWLbLzKll+pkCnq+1zCNAvW3WDMqQ4/KqfDNeBZxLKK+Xl+/Kue7jnpQ9wntzgcRpbxCSfsscjfJon4VOJiQ3utPloZrNxa7KTTFJI/M1yWaZzfAj9KUzT0+VJBf6T8D+sUhnmztJx17YtNaRbN65mcuihWNsaBSw3DOGJE/ZXrUp2d7U4u+jFPFk3hDcJMbQSI6zPlzqwbmEt3kWy9tDaAH8uPDCxAj5VMthLdqyoVVRQvhVQAB6AaVrK3L+SFWIF8GxV11dr9lQi6lsr2jA3IVlIPPZuVOVu2rqZ7DZgToTJqSxV3OCvIgr89PzoS7EcPv2LD2cQmR0c5dQZUgQRB2ma0WUWk2ZvGStETxTtmtm9ctG25NslSQVAJHQbx8ahz20vOr5VVHADKfeEA+IeLnBmfI6V1244LcOMd0QsLgVtNYOUKZ6CRvTPD9lMROyrod3U6EQdFJPOj7MFiOMJ2lxLiTfIPoAPoPyom4H28v2oW8JTmwG3mV6ea/I0P8E7K4jXOuUfEctfejypbG9lr3O6Y+4iiSOmctE009ENfbRZKY+05IKiSPu5swOh1G4119dYqJu9iME8EIR/a5g/OagexmEv2C63VAt+8pzAmdsoA28I18zRbgsWGDAAqBqM2nyHSqqE1bQ48nJxuoyf8AYFcf7AXQrfwrW2GvhOZH9AxYqemuXam/sdwF1OKOGUo1qzczhhqJKgD5kGedWEMUvJlJ9ageM3MRYvfxeFQm6SlloXOrWzJ8QAnRgPF0ispcUVuKNI80pupv+wm4vxt7R8SBiSQFmNAYBgjnE7mo3/jW2DD2Lg1jSD+J/Om13tgr+HG2cNpppcLN6hUVio9YoexvGOHFyUs3FYEGJOQx0AYHL8qzSm97N24xdNJ/w/8ATDPDdprVxypt37ZGhz2iADAJ12EAj51E3O16XLos2EbxNlW7cBAJ6qpiR8uVRmA7V4VFgm/m1JYgHMx3Jg8yTy0nQUJ9oeNPcCEIvgMgq2bX0gHn0q8pRrz7JjGEm/HoLe2TNbteO6LjnQ5jAHmqbTVaX8YZMDXrTLEvcuEuxZjzYyfhP5UnbfrWfI82XxTwVCz3GO5qS7O9nb+Nu91h0LH7THREHV25D6nkDRp7OvZuMXbXFYpiLLE5LayrOAYlm5JM7anqKuTBYa1h7Yt2baWrY+ygCj1PU+ZojxinzED2M7DW+H2Liq5a/dUB7uwBElci8grGepI+AnGvG9akSG2YbFHG49QfmOoNNcTxghsq22bSZH+un1reCxV05jctrbk6QQxOnPTflWmJjkV32nsrcS49/ObyEqbZbKPCJkAnRSCGkSYPODUVg8CvErqWsMrWLYtHvWdDcVcpEZHZt2nnB8M9at0hQxfKMzAAk8wCSNPLMfnTLi/EhbtsWIAAOm0+VUoMhySA+7hf4CwDbVXZFy2lkA6+/dYblmOpjYADlVeY7D4i5cZnVs7GSW8P0Ow8qn+OcYF26bhJkgDKpIGnnz3qDv8AFDsIUdB+tNyXQKL7EsNwKNblwDyX9T+lPcKllCO7UluR1J6b76zGlI8F4bfxbm3YWSBJJMBR5n8t6sXhnCRhra4bVXNsOzXBGZmHuKY3GgIPp1qE/RTXsgMLcWzJfLmkLqR4Sd4E6svM7DSdTAT4j2hs2mTuLNu48S73GZ2J3JzZoGg5TtyrXFMBdlrNhvAFJuuyquVZ1RCBJWR7snUACIMiT2E73KjkKCZdkJKgaElMs5hqfLQbiabkSkHvC8bbxinvrQAzBZ7xiNYgZXUgEyIEydIqA4/g7Nm69nDRcYwXEArb/p7yAWPUCBtM7UpcuXlypatZCT/ItIkEt7v8U66w5UQoY7knYSYLD22tXGt3JW4DDA6wZk5mn601fZTE8crAEs+ZoOgiB6Db5VuyA+UW1lm0CqpJJ6ACSTTqxw5sTdFmyrXbj7ADKNpJlogACZq3ewPZlMBZz3ApxLSrHfJr7inczuTz05VLy8gkgO4J7LLr5XxLjDj7i+K4fXXKv1PlRSmF4XgYW5dzONQL16W9QgIH0qc4jc7wFTsdDrH4a0GY7shhdSLRnfRm1+u9UnqgJHGe1Oypy2VZwOc5R8J1qOb2l33MW1HWIZz66EaUN8V7MWktvcBe2EEnxSPQAiZJgDzIpzwzs7FpTirrW51W1bbIF6FjuzxzMnz5VrFR9EN/pPYPtQf/AE8PiLo/s7seWtwrpUliu0GMuAZcPZtj/wCbdLEf4bax/mqNOIE7z8acPiUtqXuMABrqYA9TWLdu2UtKkMzbxbQXxSpzizZA/wA1wt+FbhlGZr124yjQuw/BVEj1qJxPbHCs2UXBvvDAaf1REUscRmDDy/EaU7vyKh1i+KW+9FvuyzzGbISoWJkvEb8ppZsdA009NKj3uefM/iTSNy7TEZxNrlxlKXMgBlh4tdR0YD5g0vcxpkVGXL+p15frTLE4qCNaVhRMXMbpvTDifGbgy2rCl71z3VGsRuSKjeHm7ebLZRrhGhyiQPVth8aPezvZXuC15vHiGXLI2QfdSefUmJ8qqKcugdRBpMKMGA2IuPfxZAJTORatnoQpGY+W1QPGuLXrhJe6xHJNkHkFECiriXYvFGSj2mnUliVb4iI+tQl7sFjz9hD6XBVPSpEK27YMNiiNCAfmK0t9W+zPkD+cURXuw96yjXcVlW2n2FOZ3J0VFjYsxAnzqDwdrMTJAckll2jyjlG1Qrbo0tJWci4dNAo8tT8zSwtA7sx56k1J8G4C+Lu9zh4ZxDMfsos7s3L03NWXb7NYLAW89xf4i6OWUvr5W1B08zNXpdk230CGBweFxua3aS5ZbdTBdH0jxRsfKfOmeO9mtywC895yCLbe4Sf8MR6mjA9vLY0W5btAaZTbNuPKGiu8Lxr+IYL/ABIKnmhB+i1WCkTm0TnZjtXbuILAw9zDtaRQEuLlGUADwnSY00gV3xV2vuoVmVUYEnUA9NRuNDUfew9hTlm5eeYgEAT0mDr5CakMNgykSEtnkuYs/wASTlX96VMuNeylyfg7xCOEgNkbTWJj4HrrTTE8UFsGFZiWj56yJ5V2vDXdpJtDzM3G+ei/5TUgcDbGrRA3JhR9NIpJUDdg1je0BVDlUK0Ey529TtAGpO1VlxztZee4yl1ZDGonQf4lXMJjUVcF3iOBChg9kh9iMpza8uo05TTPE46yyAi1IMgAhQdP6GggH0p4uS7DJJ9FJ3sQTzon7C9jGxpNxyUsKYkbu2+RTy03bl60UYizYLzdt2O7y6oUGeROufwwI5Qdt6k+H9rcPYtrZsJ/LUeFUBI1JJ8SjmSedZviaL+VeSYw/CzhFZMLYQJlkDMczOebE6hRzMnyFJ8FOMDRiBaMmZQEBROgkkljty/0fdne0lnEtlVgGiGRpBBHQN4oOu5O1P8AH37VsEl0B821/GptrTRentDTE8JsvCvaQnNMwAc2+kbERM71AmzbticNYRNZzZQmcjfMYJ0Gu0+dZxHtZhbVxWZyz5TlCoTvuZiBVe8e7aXbveJZW9mOiBfsr/aATPnIrRQxVtGbd6ROcd7U2sPnFpJvvPeXNvFETJ1YgbdIAoS4VwXFcSvvctW5LNL3WGW2p9evkJNSfs77C3MXfuNixcFu2FOUgr3jNPhz9BGsa6gVdCYEIi20CoiiFVRAA6ACjNMMaIHsZ2SscPl83e4hhla4dABzVF5DQa7n6U+41ez+FWXx6a6gNyLD7p0E8oX4JY/BZjqxka6Ej89aS/htIn6SaMUwtkYuGxNqe8yvb08StqvWc2pQbySSPTZ6+FeNqXyFeX/V+gpvi7yWwGvXQo5AkID5Ac/TWqUCHIGe1HdLa72+XFq3cXwoAc9yYEg7qupjrPQUK3+L4e9L3MTdGsBRb8X9xgkR8abdu+1LYhjZAy2UI8OniI2JP5edCBumm2lotRtbLSwRCmZnnQl2s4i2IvG2Ce7QgAAjxNzJ8htUda7QXxAWCBA2k6UtZIyBiDMvm0mfGcw05ajlXMt6NHoYXeHplE+EsCQQZHOJ02JHlprrU5wDjCpYC3HAKyuu8A6fjHwpjxC2SpfLGuUdN9gJ5QB8qY/+DXHYlRMknbbWm009IVprYXWeIsygojFT9poRek+IiRvsDSWKx6qNb1sdQoL/AAnQTUZw7sfi7jC3qvSW0E89DtRDhfZW0/zbwJ/pk/iKtKXohuPsF8RxO2SSbr+i5R+R/GrA7J9mcObK3b1rO76xdJYKDqBlbSYj5xyreH9niWhKojsBIzk6nkDpoOtFdvBNct5L1u2wYQyg5l8xqBNaRhW3REp3pDizh4GVFCjoBA+QpO9wm6xkXmT0A/MGo7ivAM4trh71zCm3t3U5SDyKzBgj8etOHXE27ZnEByFEFwBJAE7nQmCdSd+VW5MlRRJWcOyDx3ZjmYH+lCvH/aHhrBK2z39wckPhB832+U0JduuLu9sI2Indikqs6xlYKdSI2P10NA8+HmTEwOQ6n9KylymkeMne03a2/jNLhCWwwZUTkYgEtuTrTTgHAbuKcLbWF+1dfS2vUltif6RJPSkuA9nsVjWy2bRYbFz4UHq23wGtXRwTiQVDh7gRmw57sZYgADKND5qR1Oh51llu2aqDp14N4fhbYXAdzwyLl1j/ADLpIViY1MHY8gOQ6mhCx7NMfcbNcuW7c7sXLt8huf8AFRtb47BgMFA5G0fxBA2507xHaLu0Z2AyqJJ1H7NaZRZGMhpwLsPbw4m5du32P/uOcvwSY+c13xV8hFu0ApI3AjKvM6c+lNcP2q/iFlWCf0t731/EAimt3iCgkl5J3O9aQceyOSM08WqJCw38PauYgLOQd3ZETNxt2jfwj8aErvarFAFjeloAysi6gE+UA6nb8hVipet38IiWisqR42GmaAWEjzP0qMxPZCyqG5ei7Ig/zAgLf0kazpzNc0uXKTZsuPGKRX2C7fXlcd8odOiwh3GsgTI1jUb6zU7wntM2Pt3bZVlAhXBOdWV83h1kjRYOpmo3FdgDcUvlvYdjski8qmJhvCvQ6hjTnsRw97K4hnRrc3FgOpX3Q8kSNR4h9auEvskTNfWwaxXabu2a3h7Nu2qsVBIzEwYmBCjboakb3ELz8MNxnOd7kAiEOXPEDKB0NOOG9hAzM+IvqAzMQqeI6knViI+FE1/gljurdkBjbtsGgxBiTB6gyZroV1sxdeCou6jUtr61IYJSy5VR2ZCJyAkw3uyBrvOvnVtWVsWxlt2bSx0UfPbWkGcAzAzRGbYkdM28TyqVGugcrVFe2MDjCwa3Ydcuod2FvL/1a8toNHPZntG92ye/CllJWV1zQoMx6kj4edbvlDoRodxM6+dJG8BoNvKqS2TqiRuW8OzScMrHr3aa+u8/GpXAcTSBZWyLXPwqFmAdwoHnQ9du3PdtrmaCSWbKq6bsxmB8CaZcD7Qu7RcUKyNurC4sToVYbginKnoatBTxjthbwQt94rFLmaWAnKREfOT8qU4f2gsXrSXRfAzrJDGOZ5GAGHWnWM4fZxClLtsMpIMbaggjbzApjgfZ/hwuRO9CQRGadDMiSJ51jNVs1g7VEY/bHCMWQYhFykhmcgNI3yqRqBB8R09a4xHavAICVxYJ55SXJ+QM1Kp7NOF2hDWQx/quOx/7qRu+z3hbf+gB/a7r+DURaB0Vn2m7YtebLbuMtsayCUZvI67TQpimfE+N2LOWCiSWMEEjcwFEH51e9j2Z8M37iQNy1y4R/wB9ccRw3D8EsWcClw9MgI9Zbf470Tll9RqltHn/AA+GuOQqI1xuiqWO8bL6UWdn/Z1ir5JvkYNIkNeEFjOihJDDSTJ6VYnFO09zu8tlWw8kA/ywMo+HhoVv3b7MZvg+bMFn01pR477YOfpCr9jkA8d0LK7BQOYnnsJFZa7HW1iXc6zIgcufwAqwsVwqyWULmbKuWRoSSBPmNtvKlGwdrRQkcvFr5TM71ajBeDNyl7AbB9nrAMraNxpnxS8cpiiLCcF08RCbaKBt5nap82FTwRA2BgCee01sWRsDvr1/Zq8/ROL8jLDYdLYKoNTz3J15mnKrMeVLW7OhjauwkLr9KVhQiUn40l3RB0NPxtsNvl6+dKWx5Ush4jK1aPOucZw23eXJdRXT7rKGH1qSzeVbDHpRkGIM8Q7F4K7bW22HQKvu5RkI1k+JYMHnrTXC9icDZ2wqH+7M/wD3E0Za1ooTS16Hv2MsO6qsKAoA0AAAHoBQli8arsf5MOCczqoJPk0QYnXfpRq+EB3oX4/2DS+2e3fuWbn3lAYHpI0n51E4p9FwbRE9yhaZIkgnUjblDK3413xHAJeUL37WwDmMKrSeUgnYUzx3ZritkfybyYhQNixRj6BpX/NQxju0eNsGL+GdY3lI+TZYPwJrOkuzRSadxJnjXCLa5AuJuEKAR4FzbRvpoekVHXbyLqWaB1AFMh2mu4j/AJeFvOf6ELfhWYvgGPxCZFwj28xEtcISBM7Ez9KccVeITlKVZFy8E4L3dtrawxVt1UgSVE6Mx/T0rnHcGWEX3cobfmSRrp6UvhcS2XQXEeFzZQxBMQSvhKcvI0pdN8wYnT7dvMfmrAfSsq8GkpuTtsjktlUgsWeTJzE6Tpz6RQv2vxV5TbyKGEGc1w29SQBEOsjRp3+FGT4y4vvWbTc9S1v6FGqN4pfNyWbQCIScyg/ITz1inherofHyrjlk1f4RPBXDr4YgsxEEsANjBJMrIMa86a8d7T4bDtkuOQ/3QpYjzMAx+9KW4lxE4fDPcVQzn3BEyZhRH9xFV3i+GFg3dkO4ue86sXvFkZ2Zs2ipKsBH9PMzXRbikkc0qnJyerD23xJHVWtnQifL1pK5iqCuEY5bWDRzcUSxAE6jxfdEt15cqSPaFM4nOycyoyn4ZvjpFaKca2Rg70F13GjrSC44Z1BZQCZBkfjMTptQjb7RlGM4dblslo72c+vu7HLI8lqR7PDilwqyA5VIZBcQJb2K6ALpoaS5U3oHx12TvEsa4Nu1KZHBuOGJXMAw8IMak/8A4ncUz7J4bu8Y9koQGW23KAQ0MYBgBsswKf4Xszjbt5LuKe2QJzANqAR9ghNDoOfM0TYXs9bS6bqyGYKCNIgTGkb6k/GqUW3ZLkkqJo3oNOl4o+XKD8efzph3VKonICtGk+zNNroUD09wFtTLP7o0Hm3IDqd62mAyAG5MnZBufU8hWi7akgn7oiFQdAB9Tvr6CsJ8i6ibQ432xLFXiTlAIXoNh5k8ztt+U0wxNvofpPzqTuOpBElT6D8JpvhsMQTNzNPUAD4QZ61z7OjRFPw4Tmyjr0k9YFJ38AJ5fKiU4Ux7y0L8Q4kzsUwhD5SC93ZCY9xGiGjQmNBoN5pxi29Ck0ibVYI05H9zS5w+k+U13aslQJYn1A/IUq1udhPxj8qrJk4oRuYbYg5pj4cq0cOdtfhrT1LQBMaA+U8utd20CxGuvx+vL9aM2GAwTDKBoCTSoGu1Pbo8vrTe1bIPL60Z2LCjFfotOJIOsj1rdu0CwJ3p3icILkEzNS5KysWIBq2COldrhSOennWKh/elK0OmaEfdrfwrLZnYVrMKYG58qzJPSsJFIY3HpaQs06cgCxJ5AKASSelACpw89Ka4rCoB4iB+J9BuTQh2g9oBwwzXbZtkmEsiHuk7jvGBNuyCIMEsxHIVWnHu2+IxTEPeyKZ/l2iVEDWGceJvmB5Us2hYouO9irFs/wAy+iDozqp+ppzh+N4Ta3cst6OjH8a87cN4mbNwvZcWmEwQFJM7zmBHKs4Ziit8uIZgCRmUMJLDdTpEHahzfkSiemFxwOo18xr9a02L86oe32iuFiMlhWJ3S2LR/wCpINZhu22Mt3CFxGZZgLcHeD5kZ/8ANQuRWGLL0bE+dR2MuWsrNeyZRuSMoHTxddetR3AsZcxGFt3nRUuOCQBMEBiFPWGAB+NVtxntfiS5U5VAm2y/ZW4pkmDuY2DSNzFbKSohp2FfaXG4d7Bt4dka6WXItwHZXBlWgFZy6MTE1DdmOHXb+HQ7qNlZiCpVjNsKuoCMirroQTppqKWbxZ2cbyWMDQEnXYQBVw9g+IXFs5bywm6GPF1II5jXTnvyiqS1aJb8FW4H2cYswWtKrHVizAAGegBJok4f7NANb10k7xbWP8xn8KuFCCAQZBEj061hSs1KK8GjTfkBeGdm7GH/AOXaAP3iMzf9R1+VSXdeVE2Std2K0XN+Gb4v0GxaPQ12MK3Q1PtZFJNoDR8ofERAwTVL8FwYUMx32B6aa0ysY0ZvFtTLtV2o/hHsgKGt3FbNyiCokHl71TySk9FQjFbJa5aklmPOJ+NMsQ4BgEg/veozCdpbNxtLswCcvdljrGkproSNYPxqH43xTIRlu29TrnYKYPXOo3E/WudZdM31VoI72IQfa+vzpne4yRPc2mdgOmUc9p328vWhx+LW7Vs3Lt+2xY6BGDkaaLoIgTvPTyqHxvatDcMsrWgpkSZOnODl5CtoQtWZylRMcS4rcK58VogAOQsFU/4VJzfEmgrintBvZos5VQaABZ05ST+UUOcb4zcxDkudCfQa7AAdOnlUfi8Gtt2UnNlIUtb6xtB3569QaqfLWoijDyz1etyOUiNtz860biSdGBI/ekbUN4TtVhbhAW+snk3gPyaKmVedZFRgPI218jlP7+tJ3b7fZEnksH5EinAb0rAPT9/WnQrETdI0YQYmJ58/rXQutB0Ijnv+G1Lrc66xt+kmlGcMIiNZA/LQ0q/B3+jYXWMHMDHWl7d9tJO3RiKWQqDpp+nKtWyuug336n8qllIVGPPOtjGjnE0ndZenyiR86wgAAbkeUflU0OxymLXqBSguK2xk+vxpiQp5ClrBABj1/fyqWho6vHmY8j/vTVr45VUHbDj+KxONezauuqKzKiJcNoQpKs9x18TEuGVUB+yT6odnO0uJw922L90XcNcySSzM1nOSEZi/jAJEGSR/boCIA3x/YzDPbt28pZU7wjO5YzccOzFjqzSBqah29nGFmSGJ6hh+lFq3dN/3NaN2rT8EteQTb2bYEEEh5394n6V1hPZlhELEM5J+8Tprygjy36UU95SiXaKAF39m+HmQ0fBv/wClMD7MbYnLfOeZEqY32y5tRR4tymPF+N4fCrnxFxba+epPooBJ+ApUhnPEsUMHh0y2bly3bUKe7glVUAAkEjSOY250D4jHcNxjPnV7T3YlsoBkHQ5lzD5+fWjjhHaXDYoE4e8rxuNVYeZRgGA84qJ4p2Qw91y6g2mJk93ABPXKQQD6RSeadxr+Do4f+M048yaftf5RH4/hOCwlsX2V7iLoCT3ghhAOX3cvwpt/x3Zt38jMO47sFWSXOaRCwo08J59KmLPAUtWWtZndCZi4Qw+AAAjyoMx3ZLDd5BZlLH3UjmdNCDH0FdkP/Wjhko3rYP8A/jd+zjLmIsYi5mJYI247snwrladIA0jlVw+zXtmcbbNu+y/xCSdIXOv3gvUbGPI86p/tNwA4ZwVzGywADmD4tZUkAAGBI0584NQljENbcNbYqymQwMEHyI2NdMocPx1VfvkSbbs9YE1qgvsH20bG2GNxFW7bbK2WcpkSrCSSOcidxRL/AB9cL45IrND4iuGWmn8cK3/FjzoxYZo5v4BW12PlQ32m7JviVhbgBAI8UgEEg6x5gUTfxa+db/jF86f2F9SoeG+zzimGuZ7V2w241ckFehzW63xXsFxO8xYjD7KPfgAAEQAF86t0YxfOuhjV/YqMXdl5KqKSHsv4j/8ATj/7jf8A6VO4P2TOUUXcQqvoWKqX6yFByiNtT51aP8YvX6V0t8HY07kH1KX7Sezq7gkBRhiLLMWc93/MUqpKqFBMyY1HnNDqcNvtmy4a4UlSoS0QxkGWcxMzG/WvRLmdCAR5iaj2tWW1hR/l/CiPWxM8+f8Ai5ykKi6qQ0jODvqEYEK2u4iKPfZPxzNbfDvJNvxKf6SdR8D+NVQt2dM06agaUR9geKtaxaKqqRdItt1iZkeelZ8cvsjo5IrBl8jXb8a7Fs1E4fHZaejHgjQEH1rqcWjhUkx1kNKKrU2s4hRuTTpcav3vpUtP0UmjoK3SthW6V0uNT7x+VKW8QjaAmfj+lQ79FqvYnmbpWi55g6U6it93+/8AeptDpjMPqd9f2KRxZuMv8u5kbrlDD4qeXoRTi9cA0184/Ca4Zgdm5dPpTxTFlRVHaDgF2xe724ouW7wCs62yy23Ds4Y2wSwUszayYMa0O8dxam1dth1JcFDbGU6C4ri67BZQKB7p+0RV8m7EGB+/StAjfw6yNB+XSk+MpcgBcO7Q2v4a24vWm8CjJOQyFEzJOXWd+YqNxPtGsLIC5iOSk/QxlPwJqx7/AAmyy5WsW2UbeBY5cgNNhUZc7JYC4dbSp6CPkalwY1NAXZ9o2HIOZGWBMErr5DxanfSl19o2DBgs/wAFLDruoNTN32eYM5glthrOYMSQOmvhiddqir/suw50UuOrSJ+A2jflzpVIdod4ft3gmj+eF/uBX8QKFeJWBj+IsTcJw9uz3k2oYsogQkTqWbca71J/+UiFtMQ4T+0T89h8qkODezY4Ui6uJ7xirI9tgQjW2GqhgcykEAhhO21KmPQIca4ScJ/8Zhc6NZZM6s3eghnKytwgE7IGU8rgg1ZGB43buYe3iCRbR1BOYwFOxBJ00Mih3tJwbEXcMyW8O4zvluNcNtWFtbouZbaqfErMJBbWF9KjsD2cxF2z3d2+BbUs9q1HuNLZRmiefwk6VUEyZNE/xbtnhE0F0XG08Nvxny1HhHxNCmL4m9xg6KtuYiSHcfD3VO33t62nY274iSXYwCQSxGu5Maz61KYDsRdg6MvXYdK1UX5M214G96yz4W5azeK4hjNrLcpPIzz5QOlAnZvgov3Wt3LndOAcoKzmYTI30j8Jq07XZK7yLiPTpFQvEex9wXe8RiLqkHkdRsTB8h6xWsvD7omL8EH2b4vc4ZiSt5T3VyA+k6A6OvWNZ8ieYFWzguI27yB7TK6HYqdP9/Kh3FcI75Mt5VfQcog9QeXwof4ZwDFYO+WstmtmSwOinpnkgA7QRuflVt+yf+38llgzXReoXCY5nhspA5jRtRpAIkfGnqMXGmmvSkyaH0nma3Nas4VjAgjUST9dKc2sJDa8tevw+hrN8iRSg2c2bBbXYUt/Cef0pTJoDG/l+4rFQg67a6T8BWbnJmqhFHBsCNJPrpWkw50Jnlty+NK3H000/wBN9+VcWm3B+FRlIvGJy98qRofUfnUXj8aqGdDM8p+lSu/lTC5ZjUiP05VcWvJEk/B5wxfD9bZRQuckASToAJJJ883yot7HcLNu6GWGYDUnSJ6VlZWvDCOVk8k3jRYli2TqTT+30rKyt2cwstdg1lZUjFEp/hMO52MD1rKyseR0jbjjZLL4V0k+tctivlt8eelZWVzxV9m8nXQxvvmO0/SkAnX6VlZW61oxe9i+FPSlmHM61lZUvsa6EjdAnr1ptdynasrKtIhs4/iBAHXpStlSwPL971lZTlpBF2xxh8MDmHQSf9+tdYa1m0BEDSAPzrVZWT6bNV4OHsrMHxDaDI1n1pOwiCfAT1JI2+HwrVZQ+gT2L97lJY7CBEeem36VyLZiZPX69PjW6ypsqji82g0Y6bAgelJIvh0WOsn/AHrdZVWTRluN/wAp+R/e1cXrIddQpjaRz+Wm1ZWU6FZwxCiYGm8CsXGrpvJGnoaysorYXoXRwDpuf1rv+JE+nlWVlJJMbbRy12QIMQd4rpnJ569d4rKyk0NM7ZNMoA3nX1n461pQuxktJ/HT8qysqaKbIriGIFsypJP766Vqx37gGMsiSGIJ121DGsrK1dKKMlt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0" name="Picture 4" descr="http://i.usatoday.net/news/gallery/2009/n091220_snow/09sn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799051"/>
            <a:ext cx="3724275" cy="18303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Up: Advertisements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On  a piece of paper reflect:</a:t>
            </a:r>
          </a:p>
          <a:p>
            <a:pPr lvl="1"/>
            <a:r>
              <a:rPr lang="en-US" dirty="0" smtClean="0"/>
              <a:t>What type of advertisements do you see everyday?  Who are they trying to sell to?</a:t>
            </a:r>
          </a:p>
          <a:p>
            <a:pPr lvl="1"/>
            <a:r>
              <a:rPr lang="en-US" dirty="0" smtClean="0"/>
              <a:t>What is your favorite advertisement right now?</a:t>
            </a:r>
          </a:p>
          <a:p>
            <a:pPr lvl="1"/>
            <a:r>
              <a:rPr lang="en-US" dirty="0" smtClean="0"/>
              <a:t>Why is it your favorite and how does it influence you?</a:t>
            </a:r>
            <a:endParaRPr lang="en-US" dirty="0"/>
          </a:p>
        </p:txBody>
      </p:sp>
      <p:sp>
        <p:nvSpPr>
          <p:cNvPr id="31750" name="AutoShape 6" descr="data:image/jpeg;base64,/9j/4AAQSkZJRgABAQAAAQABAAD/2wCEAAkGBxQSEhUUEhQUFBQWFBQWFBQUFBUXFBQUFBUWFhQUFBQYHCggGBolHBQUITEhJSkrLi4uFx8zODMsNygtLisBCgoKDg0OGhAQGywkHiQsLCwsLCwsLCwsLCwsLCwsLCwsLCwsLCwsLCwsLCwsLCwsLCwsLCwsLCwsLCwsLCwsLP/AABEIALkBEAMBIgACEQEDEQH/xAAbAAACAgMBAAAAAAAAAAAAAAAAAQIFAwQGB//EAEQQAAIBAwIDBQUEBwYEBwAAAAECAAMREgQhBRMxBkFRcYEHImGRsRQyQqEjUmKCwdHwFTNDg5KiFjRkciRzhJOy4fH/xAAZAQEBAQEBAQAAAAAAAAAAAAAAAQIDBQT/xAAvEQACAgECAwYFBAMAAAAAAAAAAQIRIQMSBDGRIkFRUnHRBRMUgaEyscHwI2Gy/9oADAMBAAIRAxEAPwDzK0AsC0C0889PAY/WBWGUMpRgMYsI8o7wCOECsYaGUEwFtogsM4ZQMAFhhDKAaUYArBlhnGGggASISSvFlIAxiK9YK0ZaUCC/SNRAtDKALCBWPKIt9YyAxjAkS0eUAQWPGO8WUoArALANAN9YGBYR4wyhlBBYyUQbpErQAwhbrGG+sYMoArAx5QLTmbEF6Qx+t48t4ZSjAnEkRErRgwBAGIJ5QLx5QTAsdoFeseUMoGBBYsZINANAIhPrBxJBoZSkAiIAxkyIaQDx6RFIw0A0uQGPWRO3yki0MoBELDH6yQaAMAiVgVkiYg0AdogIwYspQLGGP1jLR5QTBHCOxhlANADHpFjJBosoAsfrGohlGTADH6wK9fSSvAGYNiI3iCyWULyggRsPGTAiyECYBHE2tHj9Y8oZQQjiYiOsnlAGBQrRBf6vJBhDKARxMkogzWiDSkAjeIL0ksoZCARxiI6ecneINAEVgVkg0RaAIiAEZMCYAiIsfrJZQBlAiN4lXp6xhow0Ajj9YYyV4soILGMr9IF4ZQBBf6vALJxZQCOMbCPKGUoAj+hGojyheczZDH+rxkb3kiYgbyiiPjDGMuB1sJJTe9t7C5tvYeJ+EEIhekRB3krx3gEMevlGV6R3jvAIgHwiCyRaF5QJxtER1k4ryEI2+kGG0leF5QJRFj1krwvICNoW2krxXlBErA98leEAio6eUaiO8CYBHHr5wt9JK8LygiAdoY7SV4i0EBh0it1kgYi0ACNpEHpJZRwCFjDGTJheUDtv6SIHSTvCczdELdPONR1krwlBiqBvw5bd60w//wCTHp9UyVMwTkD+JQL7bgr4TfpAW3I699Zqf5KN/WV2uUBtun/dmP8AV1M+jT5HOR2fBezza5C9JEFiQS7YDK1yqP8Ai698qOKcCq0CVdCrA2IYfRuhnZdgtQRw66btTquHX4E5dPJhLXjetWpRWqp95bJUB3BU/cJB62O3qJ80ptau18joo3DceSFTvsenhAjpO0rcMzqAIV95ch0C3BswI7uol1/wE6plXqU6QPQuyKP95BPynTa26RKxb5HmJHw74EdZ6EnZGi5sus0RPhzqV/rNuv7NCts6mnW4uL1VFx4jfcTT0prmn0ZOz5l1XueZp4xMOvpPTE9l7FS61KJQdWFUFR5tew6iFP2ZlgzCrQZVtkRWUhb9MiG2mdkvB9GMeK6r3PMvTujt0npdD2aZHFKmnZj0C1lJNtzYZRL7OLmwraYkmwHOUkk9B96X5c/B9GOz5l1R5pbujtuZ6XX9mzI2LVdMpHVWrAEehMdf2dGmoepU0yoRcO1VQpHiCTvHy5+D6MvZ8y6r3PMrbREdZ6NS7K6QnH7VpGPgteiPq0tX9nVJQCxprkLqTWpDIeIudxK9Ka5p9GTs+ZdV7nkpH0gPKesjsDp/16P/AL9H+cKvs7oqSGeiCOoatSBHmI+XPwfRjs+ZdV7nkoEk38Z67p/ZmlS/LNN7dcaiNbztMOu9nNOgMqz0qY8Xqqo9PGTZK6p9GOz5l1XueV0dOz3Ci59Bt4knoJs6XhT1HwSxNtyD7q/Et0E7U8A0JOK6rTXP/VKL/Ober7INpaIPMRab3ZSjBw4AvkSDuJZQlDMoteqZqGm5uotN+q9zll7Mov8AeVrnwQfxP8poa/k0/dSncgfeYk/lLV6Wws2V9/ISo4pTFjIqZHFxwyqRT306/jcYlfO2PSHjMD0kG45PpWJPy/hMqvNSRyTMnhtFaSBjvOZoTiIjrJQvBQA3+sVvyk7xzNm6MYHT1iA/q38ZliMWSjNpSQu2fU/dRCP90quKH3h1vve4Cnr3gbTcLLffD98uP/iJX68bi2Nt/ukkfnvPohyOcmdR7Ou0a6aq6VmxpVQAWJ91XXoT4Ai4v5S67ScXoJSr06VVXc1FAA7hkH28QBbcTzilQZiAoLMeiqCSfICTpaV+YKZDKxIBBBBF/EHptvMy04uW5moyl+ld+D2b2WLzf0tUA06KGqRbqelMetifQTmuJ6qrxfiPL5llZ2Ck7olNAS9THvACsR8LCemdh+BkcKfHZ6/vL44LYUwPMKT+9PHeHaqtw3VBigL08lem49yrTYFXU3/Cwvv3HyInr/CoLbKS/V3fwfL8Tl/lWmuUcffv/NkaHBBW1q6SkxbKsKQYgXt/iNb9kBz+7Lf2m8RWrquVTtyqCLTpjuACgC3wxCepM9UqcQ0CcP8A7Q0+no0i1NsStJFqoxDCouSjZhZx8T5zwrUoWTnOffqValx3bBWYj1e3pPS0dR6s7arbj79558ltXqdzoeJfZez4Vdm1Feta3wblg/7Cf3IVB/Z/A0Ue7W1rcxu4hHBWmPIU1Zvg1vGUmh0zax+H6EbLbJ/gtR3qsT5UyW/zZm9qPFxX1mFP+7ogIijpcgWAH/aEHneZ2XPb4tyfouQvFmz7PNOum0+r4g42RDQpd12cZVSPjiFUHxaVXYyslPUPra9jyA1Ubfe1FQkJYeZZreIEuu3jDSaPS8PW2SoHr276jWqPf94qP3DOX4LoX1Vajo1Ip51TckH71iS7jvKqCAP5kzpHtqU28P8A5RHikdL2Q4A/F9XU1Wq/5emcqpP4iPeFBT63Y/HxaafHdTU4pxIUFYKhqcpAPuU0QHN8fBQrW+CjxnqPbCtS4Vwvk6cBbLinizXF3Y95LFSfMzgvZLwhGGo1FWslEBfs9KpUItm9mrWDEXOGI6/4hnzw1tylq9yxE248o9TkjwXma0aSgxfKqtJXIANzbNiB+r7/APpl37TNatTUpp6IvS06JSpKPIKij0Ckf+YZ2fD+yml4cKuvXWfaWRKii3L92pUHvPkpPv452HxnlWj4saepXUsquy1ebg98C18gDbewNreQnfTmtWSksqK9Mv8Av5MtbVXiel8M9kv2V6ep1Fem6UitVqQpEZMu6pmW/WxHTecQukbiuvqWYAHmVC5FwtKkPvW/aOIt4vPRu3Xaqr/ZNI1QtOvqVDFEyAVXvgNyTfG7eaTy/gfHjpaOoVE9+uqoKt7YKpJIUW396x6/hE56D1pqU5ZlyRZbVSRZ+zcNS4rT5THFGrGqy7B6FNXyJF9wbLYeJEnxnV1eLcSFLOytVKKeqoiXNSpbvACtb4AfEzuPZp2GqUNPVrVsVq16QWioYHCncP7zDYFiF6dAB5TzEc/hmrBtapSY2Dj3Kim6sGHerAkEd15qM46mtLa1aVL1I01FWY24OKmtGkoMXyqrSVja9zYOSBtscvlPVO0lGnW1VLQq2FGkgogDa4prdlXuubBfQzqOz/FtJW0Q11KhSpkK5IFNA6VEurIGA8dr94InjnE9W9SuzBjkrfeB3zY5MQfP6TxPifES1dulVVz9T1vh2mtNT1v9UvV+ys7yp2H02JWm1RD3HLL5hhv+U8+7Ydnq2lHvjKm2y1F+6fgf1T8D+c7Th/aXmjcgP0dfG34l8/ym9xDU0tRpq1J2ADU3tlb3WUEqRfwIE8eGpKLqZ2lpyS3LKPFq9GrbcVSLX3SifzBvNBJOsKd/8G//AGahTf4d15GmZ9rPnRsd0ljv6RJJzkdSA7oKOnrMkIAu+RvsPOZYgZg6UQt1gsyRGLJRHA9QwHw5qofkfrNKhonr6haSbvUcKLsD17yw6gDe83rN3BvSitQfnvMHBeLnSaoVsbkZi2IUjIEXC9Ad+k7xvbg5Sqz13h/CNPw+ny6RBqkWera9Rz32P4V+A/OcXqVGq4hZTcoBTZv2mJy3/ZW8qOLdt2cEUlKs3V2tkL/qgdD8Yux/Ekohizqrm9ietztc/L85xhpSvdLvPr0dXThKo5az91yXU7ntb2+1FCstHRuEREC44I3SyqBkPgfQiUHtA4kaj0hUIeslP9M4AGTkLfYbdVYeg8ZR6zSqzFvtFI3N98h8AO/utJ6KjQVw1Wur2IOIvY26XJ7vhPa09fSgk01g8uXDazbuLL3j+vanodLolvkRm6/tVGzx+ZQehml2xQUjQoL/AIVIA/FmCFz6sGmFtVRbUCu9dWs2QXE9RuN/PeYeL1aNeoXOoUX7sWPeT1v8ZqPGRTWfF/dmHw0/Bl32H1I09PUat+oTk0/HcA1CP3Qqjzlf2QXna0Vau60y2oqeBKm6r6uR8jNetqKJoJRXUKqruxxb3mJyJt52+Ueg1NGlSqIuoTKoRd8Tsqg2FvM3lfGLtO8vH2/uR9NPGDLr9Q3ENecjs7kE+CLdnI/3n1Ez9ntZjxam/wD1Ln55j+M0uC16Gncvz1Y4lR7pFr9TMWkNFKy1ftKEh87YnxJte/xl+sjTiniqJ9PPwOk9qXaE16y0wbrTF/M7gety/wCU0O0+qFHS6fRqfuDmVbd9Rvea/wC8bf5YlXxfk1qhda6AnqGvIaLT0AwarXR7Ee6L2NugJPd8JmHEwjGKvl+5Xw823hl7xrVfZuH0NIuzP+lrW/WezWPkOWvznS+y2tS0+nZmZObWfoWXIImyC177nI+onB8U5deoXbUoL9BYmw+cjw2nRo1M/tFNiA2O1rEi1+vgTMy4mMtNx3ZeWFw8072suPaDxltZqwiG4WyIO7J7Aflif3jNPtdXU1KWnpAEUUWktvxMcRc/EkA/vTU0fKSrzTqUZgWYbW94g2PXuvJaJaS1hVOoRiGLWA798e/u2+U3HioRSSfL9yPh5vuZ03aTtlqNLytNpa7ItGkiMQqNkVAX8Sne4b0tKzt1xVqgoJWfmVkpg1qllBLkbj3QBYXx/wAsSk12mpsxY6lLnxU/zkdOmmpkNUrCpa1kVTvboD8PhJHiNONPv9Mh6E+VHdfbTpeE0qF7M5aq48zmF/OmPSUPZLhtXVVkpLe29StU7kDX3+J7gO8/AEjmu0XaRtQbC4X+A6D+M7L2c9tNLQotTrnlOamZcgkMuKqBt3ix2+M8niZTk5alZZ6KlCGnHSXdl+r9kl+Tu04FQq06tKjRpqUWy1nBLZ26l/vX79p4pxjWkkguWsSAcjY2PUXno/artpSNP7NoWLK6satYXFw34VJ379z6TyCuTlOXDwklcuZmck5dnkb9XU5A3Ln/ANSjD5dSJgp/xmV0PeH9dOg/3L085GnO0jkjKv5zJb6RJMk5NnVEU6SI/OZIrwUQ7oePnMkJizVGO/WO2/pJ2hFijRqsLj3bnx5mErKjXN/ie+/598ua9EHrNNtGo8Z9EJqjhOL7itmelQJ+E2xTA6CPGaczmtOmYFpCTxEzBJIJMuR0ow2jmcU4+XJuLtZrxETZNOHLjeTaapX4D5QCfATa5cWEbxtNbAeA+UAnwHymzy4+XG8bTUwjwHgJs8qHLl3sbTWw+AhgPATZwhy43jaawX4QwXwmzy5EpG8UzAaa79fLxmlUMs8JBqV+olUjMk2jd4Dqb0yv4kI9abkX+TAf6pqcTpWYn4yGnBptlTJVvmPUGbb63MEOo3H3h4+NjDebRqGFTNVKa2/wv3ajA+gPXymSjIhja3uH/LAPoR0mSmJJMJGRe+ZR19JFFmScmzojGD/X/wBQt1mSAiwIn6QMnAiYN0IdJHuk7TqxQ0x0y67BAUX7O+mxOFTV4/oqtunLKXqML/eS34pUrDdHHt3zEyzq9N2bRuVRNVxqa2nFdF5a8kBqbVUpu+WWZRb3C2BYDfrMFHs6GekvMtzdC2rvj0KpWbl9d/7nr+10mkmYbRzGEAk6rT6ajqkerUJoJpdNpUcUqau1ZsxSLAXUBmJBuT5zZXsf/wCG5xdgW07alLimKfLBbGmxzz5jKt9ltuBczWe4jpczjwkkFt8pdcC4Wlc1eZU5SUqD1mYJmSEZAVC3Fyc/n85Y1OztIMXFV/s40iassaa87F6nKWlgGxzL997W3mcsuEcsFjC9J1+i7Pab36jvWNFtDW1NEqiioppVOW61FzsSpBtY2a/dKbg3DBqKppKxVilU0br/AHlRFLpTO/ulgpF997dYaYtFQV2kmXadFp+z6cvm1ajKq6dNRVVEDOFrVeXpkS7AFnBDkmwAYdYans+oV3SoTT+xrqqRZAGYGulA03AJCsGZtwSDYeOymLRzhWLHp5yy4toOTyrHLmaelW6WsagJx9LdZdVuyBw1Do+QpLSfTjDfUrUppVYqL7FUqKT132imHRyePWFvpO4/sTTLR5VWqwK8RehzKdFWd25NBWG7ACmrlz137hvtg4X2KNTLNyB9pq6ZWRaeIaiQrVqubqRTuw2W56+G92sm5HHFYWnV8J7NUqi6YVa7JU1VWrRpolIOqvTcIHdyw9y5HTfeU/AOHjU1ko5YGoGCG1wamJNNDuLBmAW/xElMuCsC7xld50Wk7PAor1XZB9nq6mqgQF0orUFKkFBIBeo+XWwAAPfJP2eUrzKdRjSbR19TTLoBUvp3wei4BI6/iB6EbRTFo5kiIp1l/WRdLSDFRVOq0RYXUDksa5F1JvvaiRfY+/LN+yVM6ltNTq1KjUqZq1zykUBOXTdUpZP7zk1ALmyi/XaWmS0cYUkcJe9ouEDTVQgJYNTSoMsc1D3BSoEYqGBU9D4Hvl3xbg1B1BVytZOGUNTy1pAUiqUkNTN7g8xsidgR4nfYr5EdHCskiUnTt2eGRXPpoBrL49/LD8vr8bX/ACmduzVHl/37mudCNaE5Q5YQJm1NqmV8iL2IFthfrYaVkdHIBZkUTqv+GaQvTarUGoXSNqmUU1NIAUDXWjnnlljjdrW3tJafs1RZtNS57CvqqKVEHLApI1VHNKm7lrktUVVBA2yv8IyMHNU4/GWGs4dyqVBmJFSqruaRFjTphylMt8WK1Da3QDxmlaYZsgIgeknaFpLAwd4NJWgRMHQjebC8QfkcjblmsKx297NUNMb+FidphxhaWyUWlHtHWRVAWlmlM0adcoeelIhlwVssdlZlBKkgGwMnp+09amioFoErQfTiqaV63IcOOVnewA5jWIAPS5I2lRaAWa3sm1GbTa10p1aYtjWFMPcb2pOKi4nu94CbA4qWpLTenRqYIUp1HRubTQknFWVgCAWJGQa19pohYASbhRm0WuelzAtv0tJqT3F/cYqxx8DdBvNuhx6qCp/Rsq6f7MabKSj0Mi+NQAgk5G9wQQQLSuCwxjcKLQdo6uYbGlgKLacUMG5HIe5anbLLcnLLLK/fNXhepCainUJZFSsjk0xdlCuGOAJ3Nhtc+c1cYFY3Ci3r9oqjajUVsUK6i4ei6k0zTuDTpkKQRgEQAggjESKdo6vMzKUWU0Ps/JKHkCiGDBAoYNsyhr5Xve5MqsYYy7mTabXFeKVNQ6vUCArTSmopoEUIl8QFGwteWGn7Vamm2mZWW+lR6dIFbjBxZg4v7+1gPAKPCUuMCJNzsu1UbVPitQIqXBC6g6gEi7c0hQSxvuPcG3nM5465FQVKdCsr1mr4VUYqlWp99qeDqy32uLkHEbbSutFjLuZKLDT8cq0zpyuA+zVHqUfduAzurtkL7i6jbaaWjfGohyZAroclALLiwOSg9SLXHxEgVgVkstF3xLtNUqayvqFC41gyGlUW6NQNlWk6gjuRDsRYi4Mwr2kqhwwWjgtF6AoYHkcmpcuhXLLcksWyyv3yrtFjLuZNqNzjPFH1OHMCKEp8pFpoEVaYZmChR4Zn8uvWZW4/W+0PqDgXqLhUUpem6GmtMoyE7qVUd/XfaVxEMY3MUZNXqA5uKdOkLAY0gwXqdzmzEnfrfuE2zxurkScbtpPsh93/AAQip4/eso3/ACmhjC0WKLde09bl8vChvp/szVeV+lahawQvl3C24A6C97TWHG6twfd/5X7J93bkYYeP3rd/5TRxixl3MlHU6btGqaZg1TmVTpX0yj7LTWoquhphX1WRZ6aKdgACbLfYSgq8QZ3ol2x5S0aSsg95KdI3VgCd3Fye7cCauMdocmyKNFj2l4udXq61cggO/uKbe7TX3aa2Gw90C9u8mVbGSAgVkbtlSpURJheSKxFYA8o7x4iMrMmyB3tEe+ZMYYxYoQ6wbqJK0CIBC/1jBjC7x4wCF4A9JLGO0AiDGTACMiARJ6wJksYFYBHeRHT1mS0WMEEvf5xXk7QtAIEwksYFYBGAMkVhjAI3+sCZLGGMoIbyUdoWgELwB6SVoYwCJML9JLGGMEIX7479Y8YYygiSZKGMcALmO8O8+US93lMmgyjvF3esPGAO8SmMdfSJO71gAT9YyYfzjHfAHIgx90D3QAEV9oDoPOB6esEC/WBMD/ER9/pAAGK8Yi8IKF4XiPQx+MEF/KSWL+Ua9IArxfzh3esD/GUDJjWI9TGOkgI3heHhA9PWUgXgDBu/yjgEQdo8ovDzjaABMYkW/hJwCBaF+sO71h4y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2" name="AutoShape 8" descr="data:image/jpeg;base64,/9j/4AAQSkZJRgABAQAAAQABAAD/2wCEAAkGBxQSEhUUEhQUFBQWFBQWFBQUFBUXFBQUFBUWFhQUFBQYHCggGBolHBQUITEhJSkrLi4uFx8zODMsNygtLisBCgoKDg0OGhAQGywkHiQsLCwsLCwsLCwsLCwsLCwsLCwsLCwsLCwsLCwsLCwsLCwsLCwsLCwsLCwsLCwsLCwsLP/AABEIALkBEAMBIgACEQEDEQH/xAAbAAACAgMBAAAAAAAAAAAAAAAAAQIFAwQGB//EAEQQAAIBAwIDBQUEBwYEBwAAAAECAAMREgQhBRMxBkFRcYEHImGRsRQyQqEjUmKCwdHwFTNDg5KiFjRkciRzhJOy4fH/xAAZAQEBAQEBAQAAAAAAAAAAAAAAAQIDBQT/xAAvEQACAgECAwYFBAMAAAAAAAAAAQIRIQMSBDGRIkFRUnHRBRMUgaEyscHwI2Gy/9oADAMBAAIRAxEAPwDzK0AsC0C0889PAY/WBWGUMpRgMYsI8o7wCOECsYaGUEwFtogsM4ZQMAFhhDKAaUYArBlhnGGggASISSvFlIAxiK9YK0ZaUCC/SNRAtDKALCBWPKIt9YyAxjAkS0eUAQWPGO8WUoArALANAN9YGBYR4wyhlBBYyUQbpErQAwhbrGG+sYMoArAx5QLTmbEF6Qx+t48t4ZSjAnEkRErRgwBAGIJ5QLx5QTAsdoFeseUMoGBBYsZINANAIhPrBxJBoZSkAiIAxkyIaQDx6RFIw0A0uQGPWRO3yki0MoBELDH6yQaAMAiVgVkiYg0AdogIwYspQLGGP1jLR5QTBHCOxhlANADHpFjJBosoAsfrGohlGTADH6wK9fSSvAGYNiI3iCyWULyggRsPGTAiyECYBHE2tHj9Y8oZQQjiYiOsnlAGBQrRBf6vJBhDKARxMkogzWiDSkAjeIL0ksoZCARxiI6ecneINAEVgVkg0RaAIiAEZMCYAiIsfrJZQBlAiN4lXp6xhow0Ajj9YYyV4soILGMr9IF4ZQBBf6vALJxZQCOMbCPKGUoAj+hGojyheczZDH+rxkb3kiYgbyiiPjDGMuB1sJJTe9t7C5tvYeJ+EEIhekRB3krx3gEMevlGV6R3jvAIgHwiCyRaF5QJxtER1k4ryEI2+kGG0leF5QJRFj1krwvICNoW2krxXlBErA98leEAio6eUaiO8CYBHHr5wt9JK8LygiAdoY7SV4i0EBh0it1kgYi0ACNpEHpJZRwCFjDGTJheUDtv6SIHSTvCczdELdPONR1krwlBiqBvw5bd60w//wCTHp9UyVMwTkD+JQL7bgr4TfpAW3I699Zqf5KN/WV2uUBtun/dmP8AV1M+jT5HOR2fBezza5C9JEFiQS7YDK1yqP8Ai698qOKcCq0CVdCrA2IYfRuhnZdgtQRw66btTquHX4E5dPJhLXjetWpRWqp95bJUB3BU/cJB62O3qJ80ptau18joo3DceSFTvsenhAjpO0rcMzqAIV95ch0C3BswI7uol1/wE6plXqU6QPQuyKP95BPynTa26RKxb5HmJHw74EdZ6EnZGi5sus0RPhzqV/rNuv7NCts6mnW4uL1VFx4jfcTT0prmn0ZOz5l1XueZp4xMOvpPTE9l7FS61KJQdWFUFR5tew6iFP2ZlgzCrQZVtkRWUhb9MiG2mdkvB9GMeK6r3PMvTujt0npdD2aZHFKmnZj0C1lJNtzYZRL7OLmwraYkmwHOUkk9B96X5c/B9GOz5l1R5pbujtuZ6XX9mzI2LVdMpHVWrAEehMdf2dGmoepU0yoRcO1VQpHiCTvHy5+D6MvZ8y6r3PMrbREdZ6NS7K6QnH7VpGPgteiPq0tX9nVJQCxprkLqTWpDIeIudxK9Ka5p9GTs+ZdV7nkpH0gPKesjsDp/16P/AL9H+cKvs7oqSGeiCOoatSBHmI+XPwfRjs+ZdV7nkoEk38Z67p/ZmlS/LNN7dcaiNbztMOu9nNOgMqz0qY8Xqqo9PGTZK6p9GOz5l1XueV0dOz3Ci59Bt4knoJs6XhT1HwSxNtyD7q/Et0E7U8A0JOK6rTXP/VKL/Ober7INpaIPMRab3ZSjBw4AvkSDuJZQlDMoteqZqGm5uotN+q9zll7Mov8AeVrnwQfxP8poa/k0/dSncgfeYk/lLV6Wws2V9/ISo4pTFjIqZHFxwyqRT306/jcYlfO2PSHjMD0kG45PpWJPy/hMqvNSRyTMnhtFaSBjvOZoTiIjrJQvBQA3+sVvyk7xzNm6MYHT1iA/q38ZliMWSjNpSQu2fU/dRCP90quKH3h1vve4Cnr3gbTcLLffD98uP/iJX68bi2Nt/ukkfnvPohyOcmdR7Ou0a6aq6VmxpVQAWJ91XXoT4Ai4v5S67ScXoJSr06VVXc1FAA7hkH28QBbcTzilQZiAoLMeiqCSfICTpaV+YKZDKxIBBBBF/EHptvMy04uW5moyl+ld+D2b2WLzf0tUA06KGqRbqelMetifQTmuJ6qrxfiPL5llZ2Ck7olNAS9THvACsR8LCemdh+BkcKfHZ6/vL44LYUwPMKT+9PHeHaqtw3VBigL08lem49yrTYFXU3/Cwvv3HyInr/CoLbKS/V3fwfL8Tl/lWmuUcffv/NkaHBBW1q6SkxbKsKQYgXt/iNb9kBz+7Lf2m8RWrquVTtyqCLTpjuACgC3wxCepM9UqcQ0CcP8A7Q0+no0i1NsStJFqoxDCouSjZhZx8T5zwrUoWTnOffqValx3bBWYj1e3pPS0dR6s7arbj79558ltXqdzoeJfZez4Vdm1Feta3wblg/7Cf3IVB/Z/A0Ue7W1rcxu4hHBWmPIU1Zvg1vGUmh0zax+H6EbLbJ/gtR3qsT5UyW/zZm9qPFxX1mFP+7ogIijpcgWAH/aEHneZ2XPb4tyfouQvFmz7PNOum0+r4g42RDQpd12cZVSPjiFUHxaVXYyslPUPra9jyA1Ubfe1FQkJYeZZreIEuu3jDSaPS8PW2SoHr276jWqPf94qP3DOX4LoX1Vajo1Ip51TckH71iS7jvKqCAP5kzpHtqU28P8A5RHikdL2Q4A/F9XU1Wq/5emcqpP4iPeFBT63Y/HxaafHdTU4pxIUFYKhqcpAPuU0QHN8fBQrW+CjxnqPbCtS4Vwvk6cBbLinizXF3Y95LFSfMzgvZLwhGGo1FWslEBfs9KpUItm9mrWDEXOGI6/4hnzw1tylq9yxE248o9TkjwXma0aSgxfKqtJXIANzbNiB+r7/APpl37TNatTUpp6IvS06JSpKPIKij0Ckf+YZ2fD+yml4cKuvXWfaWRKii3L92pUHvPkpPv452HxnlWj4saepXUsquy1ebg98C18gDbewNreQnfTmtWSksqK9Mv8Av5MtbVXiel8M9kv2V6ep1Fem6UitVqQpEZMu6pmW/WxHTecQukbiuvqWYAHmVC5FwtKkPvW/aOIt4vPRu3Xaqr/ZNI1QtOvqVDFEyAVXvgNyTfG7eaTy/gfHjpaOoVE9+uqoKt7YKpJIUW396x6/hE56D1pqU5ZlyRZbVSRZ+zcNS4rT5THFGrGqy7B6FNXyJF9wbLYeJEnxnV1eLcSFLOytVKKeqoiXNSpbvACtb4AfEzuPZp2GqUNPVrVsVq16QWioYHCncP7zDYFiF6dAB5TzEc/hmrBtapSY2Dj3Kim6sGHerAkEd15qM46mtLa1aVL1I01FWY24OKmtGkoMXyqrSVja9zYOSBtscvlPVO0lGnW1VLQq2FGkgogDa4prdlXuubBfQzqOz/FtJW0Q11KhSpkK5IFNA6VEurIGA8dr94InjnE9W9SuzBjkrfeB3zY5MQfP6TxPifES1dulVVz9T1vh2mtNT1v9UvV+ys7yp2H02JWm1RD3HLL5hhv+U8+7Ydnq2lHvjKm2y1F+6fgf1T8D+c7Th/aXmjcgP0dfG34l8/ym9xDU0tRpq1J2ADU3tlb3WUEqRfwIE8eGpKLqZ2lpyS3LKPFq9GrbcVSLX3SifzBvNBJOsKd/8G//AGahTf4d15GmZ9rPnRsd0ljv6RJJzkdSA7oKOnrMkIAu+RvsPOZYgZg6UQt1gsyRGLJRHA9QwHw5qofkfrNKhonr6haSbvUcKLsD17yw6gDe83rN3BvSitQfnvMHBeLnSaoVsbkZi2IUjIEXC9Ad+k7xvbg5Sqz13h/CNPw+ny6RBqkWera9Rz32P4V+A/OcXqVGq4hZTcoBTZv2mJy3/ZW8qOLdt2cEUlKs3V2tkL/qgdD8Yux/Ekohizqrm9ietztc/L85xhpSvdLvPr0dXThKo5az91yXU7ntb2+1FCstHRuEREC44I3SyqBkPgfQiUHtA4kaj0hUIeslP9M4AGTkLfYbdVYeg8ZR6zSqzFvtFI3N98h8AO/utJ6KjQVw1Wur2IOIvY26XJ7vhPa09fSgk01g8uXDazbuLL3j+vanodLolvkRm6/tVGzx+ZQehml2xQUjQoL/AIVIA/FmCFz6sGmFtVRbUCu9dWs2QXE9RuN/PeYeL1aNeoXOoUX7sWPeT1v8ZqPGRTWfF/dmHw0/Bl32H1I09PUat+oTk0/HcA1CP3Qqjzlf2QXna0Vau60y2oqeBKm6r6uR8jNetqKJoJRXUKqruxxb3mJyJt52+Ueg1NGlSqIuoTKoRd8Tsqg2FvM3lfGLtO8vH2/uR9NPGDLr9Q3ENecjs7kE+CLdnI/3n1Ez9ntZjxam/wD1Ln55j+M0uC16Gncvz1Y4lR7pFr9TMWkNFKy1ftKEh87YnxJte/xl+sjTiniqJ9PPwOk9qXaE16y0wbrTF/M7gety/wCU0O0+qFHS6fRqfuDmVbd9Rvea/wC8bf5YlXxfk1qhda6AnqGvIaLT0AwarXR7Ee6L2NugJPd8JmHEwjGKvl+5Xw823hl7xrVfZuH0NIuzP+lrW/WezWPkOWvznS+y2tS0+nZmZObWfoWXIImyC177nI+onB8U5deoXbUoL9BYmw+cjw2nRo1M/tFNiA2O1rEi1+vgTMy4mMtNx3ZeWFw8072suPaDxltZqwiG4WyIO7J7Aflif3jNPtdXU1KWnpAEUUWktvxMcRc/EkA/vTU0fKSrzTqUZgWYbW94g2PXuvJaJaS1hVOoRiGLWA798e/u2+U3HioRSSfL9yPh5vuZ03aTtlqNLytNpa7ItGkiMQqNkVAX8Sne4b0tKzt1xVqgoJWfmVkpg1qllBLkbj3QBYXx/wAsSk12mpsxY6lLnxU/zkdOmmpkNUrCpa1kVTvboD8PhJHiNONPv9Mh6E+VHdfbTpeE0qF7M5aq48zmF/OmPSUPZLhtXVVkpLe29StU7kDX3+J7gO8/AEjmu0XaRtQbC4X+A6D+M7L2c9tNLQotTrnlOamZcgkMuKqBt3ix2+M8niZTk5alZZ6KlCGnHSXdl+r9kl+Tu04FQq06tKjRpqUWy1nBLZ26l/vX79p4pxjWkkguWsSAcjY2PUXno/artpSNP7NoWLK6satYXFw34VJ379z6TyCuTlOXDwklcuZmck5dnkb9XU5A3Ln/ANSjD5dSJgp/xmV0PeH9dOg/3L085GnO0jkjKv5zJb6RJMk5NnVEU6SI/OZIrwUQ7oePnMkJizVGO/WO2/pJ2hFijRqsLj3bnx5mErKjXN/ie+/598ua9EHrNNtGo8Z9EJqjhOL7itmelQJ+E2xTA6CPGaczmtOmYFpCTxEzBJIJMuR0ow2jmcU4+XJuLtZrxETZNOHLjeTaapX4D5QCfATa5cWEbxtNbAeA+UAnwHymzy4+XG8bTUwjwHgJs8qHLl3sbTWw+AhgPATZwhy43jaawX4QwXwmzy5EpG8UzAaa79fLxmlUMs8JBqV+olUjMk2jd4Dqb0yv4kI9abkX+TAf6pqcTpWYn4yGnBptlTJVvmPUGbb63MEOo3H3h4+NjDebRqGFTNVKa2/wv3ajA+gPXymSjIhja3uH/LAPoR0mSmJJMJGRe+ZR19JFFmScmzojGD/X/wBQt1mSAiwIn6QMnAiYN0IdJHuk7TqxQ0x0y67BAUX7O+mxOFTV4/oqtunLKXqML/eS34pUrDdHHt3zEyzq9N2bRuVRNVxqa2nFdF5a8kBqbVUpu+WWZRb3C2BYDfrMFHs6GekvMtzdC2rvj0KpWbl9d/7nr+10mkmYbRzGEAk6rT6ajqkerUJoJpdNpUcUqau1ZsxSLAXUBmJBuT5zZXsf/wCG5xdgW07alLimKfLBbGmxzz5jKt9ltuBczWe4jpczjwkkFt8pdcC4Wlc1eZU5SUqD1mYJmSEZAVC3Fyc/n85Y1OztIMXFV/s40iassaa87F6nKWlgGxzL997W3mcsuEcsFjC9J1+i7Pab36jvWNFtDW1NEqiioppVOW61FzsSpBtY2a/dKbg3DBqKppKxVilU0br/AHlRFLpTO/ulgpF997dYaYtFQV2kmXadFp+z6cvm1ajKq6dNRVVEDOFrVeXpkS7AFnBDkmwAYdYans+oV3SoTT+xrqqRZAGYGulA03AJCsGZtwSDYeOymLRzhWLHp5yy4toOTyrHLmaelW6WsagJx9LdZdVuyBw1Do+QpLSfTjDfUrUppVYqL7FUqKT132imHRyePWFvpO4/sTTLR5VWqwK8RehzKdFWd25NBWG7ACmrlz137hvtg4X2KNTLNyB9pq6ZWRaeIaiQrVqubqRTuw2W56+G92sm5HHFYWnV8J7NUqi6YVa7JU1VWrRpolIOqvTcIHdyw9y5HTfeU/AOHjU1ko5YGoGCG1wamJNNDuLBmAW/xElMuCsC7xld50Wk7PAor1XZB9nq6mqgQF0orUFKkFBIBeo+XWwAAPfJP2eUrzKdRjSbR19TTLoBUvp3wei4BI6/iB6EbRTFo5kiIp1l/WRdLSDFRVOq0RYXUDksa5F1JvvaiRfY+/LN+yVM6ltNTq1KjUqZq1zykUBOXTdUpZP7zk1ALmyi/XaWmS0cYUkcJe9ouEDTVQgJYNTSoMsc1D3BSoEYqGBU9D4Hvl3xbg1B1BVytZOGUNTy1pAUiqUkNTN7g8xsidgR4nfYr5EdHCskiUnTt2eGRXPpoBrL49/LD8vr8bX/ACmduzVHl/37mudCNaE5Q5YQJm1NqmV8iL2IFthfrYaVkdHIBZkUTqv+GaQvTarUGoXSNqmUU1NIAUDXWjnnlljjdrW3tJafs1RZtNS57CvqqKVEHLApI1VHNKm7lrktUVVBA2yv8IyMHNU4/GWGs4dyqVBmJFSqruaRFjTphylMt8WK1Da3QDxmlaYZsgIgeknaFpLAwd4NJWgRMHQjebC8QfkcjblmsKx297NUNMb+FidphxhaWyUWlHtHWRVAWlmlM0adcoeelIhlwVssdlZlBKkgGwMnp+09amioFoErQfTiqaV63IcOOVnewA5jWIAPS5I2lRaAWa3sm1GbTa10p1aYtjWFMPcb2pOKi4nu94CbA4qWpLTenRqYIUp1HRubTQknFWVgCAWJGQa19pohYASbhRm0WuelzAtv0tJqT3F/cYqxx8DdBvNuhx6qCp/Rsq6f7MabKSj0Mi+NQAgk5G9wQQQLSuCwxjcKLQdo6uYbGlgKLacUMG5HIe5anbLLcnLLLK/fNXhepCainUJZFSsjk0xdlCuGOAJ3Nhtc+c1cYFY3Ci3r9oqjajUVsUK6i4ei6k0zTuDTpkKQRgEQAggjESKdo6vMzKUWU0Ps/JKHkCiGDBAoYNsyhr5Xve5MqsYYy7mTabXFeKVNQ6vUCArTSmopoEUIl8QFGwteWGn7Vamm2mZWW+lR6dIFbjBxZg4v7+1gPAKPCUuMCJNzsu1UbVPitQIqXBC6g6gEi7c0hQSxvuPcG3nM5465FQVKdCsr1mr4VUYqlWp99qeDqy32uLkHEbbSutFjLuZKLDT8cq0zpyuA+zVHqUfduAzurtkL7i6jbaaWjfGohyZAroclALLiwOSg9SLXHxEgVgVkstF3xLtNUqayvqFC41gyGlUW6NQNlWk6gjuRDsRYi4Mwr2kqhwwWjgtF6AoYHkcmpcuhXLLcksWyyv3yrtFjLuZNqNzjPFH1OHMCKEp8pFpoEVaYZmChR4Zn8uvWZW4/W+0PqDgXqLhUUpem6GmtMoyE7qVUd/XfaVxEMY3MUZNXqA5uKdOkLAY0gwXqdzmzEnfrfuE2zxurkScbtpPsh93/AAQip4/eso3/ACmhjC0WKLde09bl8vChvp/szVeV+lahawQvl3C24A6C97TWHG6twfd/5X7J93bkYYeP3rd/5TRxixl3MlHU6btGqaZg1TmVTpX0yj7LTWoquhphX1WRZ6aKdgACbLfYSgq8QZ3ol2x5S0aSsg95KdI3VgCd3Fye7cCauMdocmyKNFj2l4udXq61cggO/uKbe7TX3aa2Gw90C9u8mVbGSAgVkbtlSpURJheSKxFYA8o7x4iMrMmyB3tEe+ZMYYxYoQ6wbqJK0CIBC/1jBjC7x4wCF4A9JLGO0AiDGTACMiARJ6wJksYFYBHeRHT1mS0WMEEvf5xXk7QtAIEwksYFYBGAMkVhjAI3+sCZLGGMoIbyUdoWgELwB6SVoYwCJML9JLGGMEIX7479Y8YYygiSZKGMcALmO8O8+US93lMmgyjvF3esPGAO8SmMdfSJO71gAT9YyYfzjHfAHIgx90D3QAEV9oDoPOB6esEC/WBMD/ER9/pAAGK8Yi8IKF4XiPQx+MEF/KSWL+Ua9IArxfzh3esD/GUDJjWI9TGOkgI3heHhA9PWUgXgDBu/yjgEQdo8ovDzjaABMYkW/hJwCBaF+sO71h4y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4" name="AutoShape 10" descr="data:image/jpeg;base64,/9j/4AAQSkZJRgABAQAAAQABAAD/2wCEAAkGBxQSEhUUEhQUFBQWFBQWFBQUFBUXFBQUFBUWFhQUFBQYHCggGBolHBQUITEhJSkrLi4uFx8zODMsNygtLisBCgoKDg0OGhAQGywkHiQsLCwsLCwsLCwsLCwsLCwsLCwsLCwsLCwsLCwsLCwsLCwsLCwsLCwsLCwsLCwsLCwsLP/AABEIALkBEAMBIgACEQEDEQH/xAAbAAACAgMBAAAAAAAAAAAAAAAAAQIFAwQGB//EAEQQAAIBAwIDBQUEBwYEBwAAAAECAAMREgQhBRMxBkFRcYEHImGRsRQyQqEjUmKCwdHwFTNDg5KiFjRkciRzhJOy4fH/xAAZAQEBAQEBAQAAAAAAAAAAAAAAAQIDBQT/xAAvEQACAgECAwYFBAMAAAAAAAAAAQIRIQMSBDGRIkFRUnHRBRMUgaEyscHwI2Gy/9oADAMBAAIRAxEAPwDzK0AsC0C0889PAY/WBWGUMpRgMYsI8o7wCOECsYaGUEwFtogsM4ZQMAFhhDKAaUYArBlhnGGggASISSvFlIAxiK9YK0ZaUCC/SNRAtDKALCBWPKIt9YyAxjAkS0eUAQWPGO8WUoArALANAN9YGBYR4wyhlBBYyUQbpErQAwhbrGG+sYMoArAx5QLTmbEF6Qx+t48t4ZSjAnEkRErRgwBAGIJ5QLx5QTAsdoFeseUMoGBBYsZINANAIhPrBxJBoZSkAiIAxkyIaQDx6RFIw0A0uQGPWRO3yki0MoBELDH6yQaAMAiVgVkiYg0AdogIwYspQLGGP1jLR5QTBHCOxhlANADHpFjJBosoAsfrGohlGTADH6wK9fSSvAGYNiI3iCyWULyggRsPGTAiyECYBHE2tHj9Y8oZQQjiYiOsnlAGBQrRBf6vJBhDKARxMkogzWiDSkAjeIL0ksoZCARxiI6ecneINAEVgVkg0RaAIiAEZMCYAiIsfrJZQBlAiN4lXp6xhow0Ajj9YYyV4soILGMr9IF4ZQBBf6vALJxZQCOMbCPKGUoAj+hGojyheczZDH+rxkb3kiYgbyiiPjDGMuB1sJJTe9t7C5tvYeJ+EEIhekRB3krx3gEMevlGV6R3jvAIgHwiCyRaF5QJxtER1k4ryEI2+kGG0leF5QJRFj1krwvICNoW2krxXlBErA98leEAio6eUaiO8CYBHHr5wt9JK8LygiAdoY7SV4i0EBh0it1kgYi0ACNpEHpJZRwCFjDGTJheUDtv6SIHSTvCczdELdPONR1krwlBiqBvw5bd60w//wCTHp9UyVMwTkD+JQL7bgr4TfpAW3I699Zqf5KN/WV2uUBtun/dmP8AV1M+jT5HOR2fBezza5C9JEFiQS7YDK1yqP8Ai698qOKcCq0CVdCrA2IYfRuhnZdgtQRw66btTquHX4E5dPJhLXjetWpRWqp95bJUB3BU/cJB62O3qJ80ptau18joo3DceSFTvsenhAjpO0rcMzqAIV95ch0C3BswI7uol1/wE6plXqU6QPQuyKP95BPynTa26RKxb5HmJHw74EdZ6EnZGi5sus0RPhzqV/rNuv7NCts6mnW4uL1VFx4jfcTT0prmn0ZOz5l1XueZp4xMOvpPTE9l7FS61KJQdWFUFR5tew6iFP2ZlgzCrQZVtkRWUhb9MiG2mdkvB9GMeK6r3PMvTujt0npdD2aZHFKmnZj0C1lJNtzYZRL7OLmwraYkmwHOUkk9B96X5c/B9GOz5l1R5pbujtuZ6XX9mzI2LVdMpHVWrAEehMdf2dGmoepU0yoRcO1VQpHiCTvHy5+D6MvZ8y6r3PMrbREdZ6NS7K6QnH7VpGPgteiPq0tX9nVJQCxprkLqTWpDIeIudxK9Ka5p9GTs+ZdV7nkpH0gPKesjsDp/16P/AL9H+cKvs7oqSGeiCOoatSBHmI+XPwfRjs+ZdV7nkoEk38Z67p/ZmlS/LNN7dcaiNbztMOu9nNOgMqz0qY8Xqqo9PGTZK6p9GOz5l1XueV0dOz3Ci59Bt4knoJs6XhT1HwSxNtyD7q/Et0E7U8A0JOK6rTXP/VKL/Ober7INpaIPMRab3ZSjBw4AvkSDuJZQlDMoteqZqGm5uotN+q9zll7Mov8AeVrnwQfxP8poa/k0/dSncgfeYk/lLV6Wws2V9/ISo4pTFjIqZHFxwyqRT306/jcYlfO2PSHjMD0kG45PpWJPy/hMqvNSRyTMnhtFaSBjvOZoTiIjrJQvBQA3+sVvyk7xzNm6MYHT1iA/q38ZliMWSjNpSQu2fU/dRCP90quKH3h1vve4Cnr3gbTcLLffD98uP/iJX68bi2Nt/ukkfnvPohyOcmdR7Ou0a6aq6VmxpVQAWJ91XXoT4Ai4v5S67ScXoJSr06VVXc1FAA7hkH28QBbcTzilQZiAoLMeiqCSfICTpaV+YKZDKxIBBBBF/EHptvMy04uW5moyl+ld+D2b2WLzf0tUA06KGqRbqelMetifQTmuJ6qrxfiPL5llZ2Ck7olNAS9THvACsR8LCemdh+BkcKfHZ6/vL44LYUwPMKT+9PHeHaqtw3VBigL08lem49yrTYFXU3/Cwvv3HyInr/CoLbKS/V3fwfL8Tl/lWmuUcffv/NkaHBBW1q6SkxbKsKQYgXt/iNb9kBz+7Lf2m8RWrquVTtyqCLTpjuACgC3wxCepM9UqcQ0CcP8A7Q0+no0i1NsStJFqoxDCouSjZhZx8T5zwrUoWTnOffqValx3bBWYj1e3pPS0dR6s7arbj79558ltXqdzoeJfZez4Vdm1Feta3wblg/7Cf3IVB/Z/A0Ue7W1rcxu4hHBWmPIU1Zvg1vGUmh0zax+H6EbLbJ/gtR3qsT5UyW/zZm9qPFxX1mFP+7ogIijpcgWAH/aEHneZ2XPb4tyfouQvFmz7PNOum0+r4g42RDQpd12cZVSPjiFUHxaVXYyslPUPra9jyA1Ubfe1FQkJYeZZreIEuu3jDSaPS8PW2SoHr276jWqPf94qP3DOX4LoX1Vajo1Ip51TckH71iS7jvKqCAP5kzpHtqU28P8A5RHikdL2Q4A/F9XU1Wq/5emcqpP4iPeFBT63Y/HxaafHdTU4pxIUFYKhqcpAPuU0QHN8fBQrW+CjxnqPbCtS4Vwvk6cBbLinizXF3Y95LFSfMzgvZLwhGGo1FWslEBfs9KpUItm9mrWDEXOGI6/4hnzw1tylq9yxE248o9TkjwXma0aSgxfKqtJXIANzbNiB+r7/APpl37TNatTUpp6IvS06JSpKPIKij0Ckf+YZ2fD+yml4cKuvXWfaWRKii3L92pUHvPkpPv452HxnlWj4saepXUsquy1ebg98C18gDbewNreQnfTmtWSksqK9Mv8Av5MtbVXiel8M9kv2V6ep1Fem6UitVqQpEZMu6pmW/WxHTecQukbiuvqWYAHmVC5FwtKkPvW/aOIt4vPRu3Xaqr/ZNI1QtOvqVDFEyAVXvgNyTfG7eaTy/gfHjpaOoVE9+uqoKt7YKpJIUW396x6/hE56D1pqU5ZlyRZbVSRZ+zcNS4rT5THFGrGqy7B6FNXyJF9wbLYeJEnxnV1eLcSFLOytVKKeqoiXNSpbvACtb4AfEzuPZp2GqUNPVrVsVq16QWioYHCncP7zDYFiF6dAB5TzEc/hmrBtapSY2Dj3Kim6sGHerAkEd15qM46mtLa1aVL1I01FWY24OKmtGkoMXyqrSVja9zYOSBtscvlPVO0lGnW1VLQq2FGkgogDa4prdlXuubBfQzqOz/FtJW0Q11KhSpkK5IFNA6VEurIGA8dr94InjnE9W9SuzBjkrfeB3zY5MQfP6TxPifES1dulVVz9T1vh2mtNT1v9UvV+ys7yp2H02JWm1RD3HLL5hhv+U8+7Ydnq2lHvjKm2y1F+6fgf1T8D+c7Th/aXmjcgP0dfG34l8/ym9xDU0tRpq1J2ADU3tlb3WUEqRfwIE8eGpKLqZ2lpyS3LKPFq9GrbcVSLX3SifzBvNBJOsKd/8G//AGahTf4d15GmZ9rPnRsd0ljv6RJJzkdSA7oKOnrMkIAu+RvsPOZYgZg6UQt1gsyRGLJRHA9QwHw5qofkfrNKhonr6haSbvUcKLsD17yw6gDe83rN3BvSitQfnvMHBeLnSaoVsbkZi2IUjIEXC9Ad+k7xvbg5Sqz13h/CNPw+ny6RBqkWera9Rz32P4V+A/OcXqVGq4hZTcoBTZv2mJy3/ZW8qOLdt2cEUlKs3V2tkL/qgdD8Yux/Ekohizqrm9ietztc/L85xhpSvdLvPr0dXThKo5az91yXU7ntb2+1FCstHRuEREC44I3SyqBkPgfQiUHtA4kaj0hUIeslP9M4AGTkLfYbdVYeg8ZR6zSqzFvtFI3N98h8AO/utJ6KjQVw1Wur2IOIvY26XJ7vhPa09fSgk01g8uXDazbuLL3j+vanodLolvkRm6/tVGzx+ZQehml2xQUjQoL/AIVIA/FmCFz6sGmFtVRbUCu9dWs2QXE9RuN/PeYeL1aNeoXOoUX7sWPeT1v8ZqPGRTWfF/dmHw0/Bl32H1I09PUat+oTk0/HcA1CP3Qqjzlf2QXna0Vau60y2oqeBKm6r6uR8jNetqKJoJRXUKqruxxb3mJyJt52+Ueg1NGlSqIuoTKoRd8Tsqg2FvM3lfGLtO8vH2/uR9NPGDLr9Q3ENecjs7kE+CLdnI/3n1Ez9ntZjxam/wD1Ln55j+M0uC16Gncvz1Y4lR7pFr9TMWkNFKy1ftKEh87YnxJte/xl+sjTiniqJ9PPwOk9qXaE16y0wbrTF/M7gety/wCU0O0+qFHS6fRqfuDmVbd9Rvea/wC8bf5YlXxfk1qhda6AnqGvIaLT0AwarXR7Ee6L2NugJPd8JmHEwjGKvl+5Xw823hl7xrVfZuH0NIuzP+lrW/WezWPkOWvznS+y2tS0+nZmZObWfoWXIImyC177nI+onB8U5deoXbUoL9BYmw+cjw2nRo1M/tFNiA2O1rEi1+vgTMy4mMtNx3ZeWFw8072suPaDxltZqwiG4WyIO7J7Aflif3jNPtdXU1KWnpAEUUWktvxMcRc/EkA/vTU0fKSrzTqUZgWYbW94g2PXuvJaJaS1hVOoRiGLWA798e/u2+U3HioRSSfL9yPh5vuZ03aTtlqNLytNpa7ItGkiMQqNkVAX8Sne4b0tKzt1xVqgoJWfmVkpg1qllBLkbj3QBYXx/wAsSk12mpsxY6lLnxU/zkdOmmpkNUrCpa1kVTvboD8PhJHiNONPv9Mh6E+VHdfbTpeE0qF7M5aq48zmF/OmPSUPZLhtXVVkpLe29StU7kDX3+J7gO8/AEjmu0XaRtQbC4X+A6D+M7L2c9tNLQotTrnlOamZcgkMuKqBt3ix2+M8niZTk5alZZ6KlCGnHSXdl+r9kl+Tu04FQq06tKjRpqUWy1nBLZ26l/vX79p4pxjWkkguWsSAcjY2PUXno/artpSNP7NoWLK6satYXFw34VJ379z6TyCuTlOXDwklcuZmck5dnkb9XU5A3Ln/ANSjD5dSJgp/xmV0PeH9dOg/3L085GnO0jkjKv5zJb6RJMk5NnVEU6SI/OZIrwUQ7oePnMkJizVGO/WO2/pJ2hFijRqsLj3bnx5mErKjXN/ie+/598ua9EHrNNtGo8Z9EJqjhOL7itmelQJ+E2xTA6CPGaczmtOmYFpCTxEzBJIJMuR0ow2jmcU4+XJuLtZrxETZNOHLjeTaapX4D5QCfATa5cWEbxtNbAeA+UAnwHymzy4+XG8bTUwjwHgJs8qHLl3sbTWw+AhgPATZwhy43jaawX4QwXwmzy5EpG8UzAaa79fLxmlUMs8JBqV+olUjMk2jd4Dqb0yv4kI9abkX+TAf6pqcTpWYn4yGnBptlTJVvmPUGbb63MEOo3H3h4+NjDebRqGFTNVKa2/wv3ajA+gPXymSjIhja3uH/LAPoR0mSmJJMJGRe+ZR19JFFmScmzojGD/X/wBQt1mSAiwIn6QMnAiYN0IdJHuk7TqxQ0x0y67BAUX7O+mxOFTV4/oqtunLKXqML/eS34pUrDdHHt3zEyzq9N2bRuVRNVxqa2nFdF5a8kBqbVUpu+WWZRb3C2BYDfrMFHs6GekvMtzdC2rvj0KpWbl9d/7nr+10mkmYbRzGEAk6rT6ajqkerUJoJpdNpUcUqau1ZsxSLAXUBmJBuT5zZXsf/wCG5xdgW07alLimKfLBbGmxzz5jKt9ltuBczWe4jpczjwkkFt8pdcC4Wlc1eZU5SUqD1mYJmSEZAVC3Fyc/n85Y1OztIMXFV/s40iassaa87F6nKWlgGxzL997W3mcsuEcsFjC9J1+i7Pab36jvWNFtDW1NEqiioppVOW61FzsSpBtY2a/dKbg3DBqKppKxVilU0br/AHlRFLpTO/ulgpF997dYaYtFQV2kmXadFp+z6cvm1ajKq6dNRVVEDOFrVeXpkS7AFnBDkmwAYdYans+oV3SoTT+xrqqRZAGYGulA03AJCsGZtwSDYeOymLRzhWLHp5yy4toOTyrHLmaelW6WsagJx9LdZdVuyBw1Do+QpLSfTjDfUrUppVYqL7FUqKT132imHRyePWFvpO4/sTTLR5VWqwK8RehzKdFWd25NBWG7ACmrlz137hvtg4X2KNTLNyB9pq6ZWRaeIaiQrVqubqRTuw2W56+G92sm5HHFYWnV8J7NUqi6YVa7JU1VWrRpolIOqvTcIHdyw9y5HTfeU/AOHjU1ko5YGoGCG1wamJNNDuLBmAW/xElMuCsC7xld50Wk7PAor1XZB9nq6mqgQF0orUFKkFBIBeo+XWwAAPfJP2eUrzKdRjSbR19TTLoBUvp3wei4BI6/iB6EbRTFo5kiIp1l/WRdLSDFRVOq0RYXUDksa5F1JvvaiRfY+/LN+yVM6ltNTq1KjUqZq1zykUBOXTdUpZP7zk1ALmyi/XaWmS0cYUkcJe9ouEDTVQgJYNTSoMsc1D3BSoEYqGBU9D4Hvl3xbg1B1BVytZOGUNTy1pAUiqUkNTN7g8xsidgR4nfYr5EdHCskiUnTt2eGRXPpoBrL49/LD8vr8bX/ACmduzVHl/37mudCNaE5Q5YQJm1NqmV8iL2IFthfrYaVkdHIBZkUTqv+GaQvTarUGoXSNqmUU1NIAUDXWjnnlljjdrW3tJafs1RZtNS57CvqqKVEHLApI1VHNKm7lrktUVVBA2yv8IyMHNU4/GWGs4dyqVBmJFSqruaRFjTphylMt8WK1Da3QDxmlaYZsgIgeknaFpLAwd4NJWgRMHQjebC8QfkcjblmsKx297NUNMb+FidphxhaWyUWlHtHWRVAWlmlM0adcoeelIhlwVssdlZlBKkgGwMnp+09amioFoErQfTiqaV63IcOOVnewA5jWIAPS5I2lRaAWa3sm1GbTa10p1aYtjWFMPcb2pOKi4nu94CbA4qWpLTenRqYIUp1HRubTQknFWVgCAWJGQa19pohYASbhRm0WuelzAtv0tJqT3F/cYqxx8DdBvNuhx6qCp/Rsq6f7MabKSj0Mi+NQAgk5G9wQQQLSuCwxjcKLQdo6uYbGlgKLacUMG5HIe5anbLLcnLLLK/fNXhepCainUJZFSsjk0xdlCuGOAJ3Nhtc+c1cYFY3Ci3r9oqjajUVsUK6i4ei6k0zTuDTpkKQRgEQAggjESKdo6vMzKUWU0Ps/JKHkCiGDBAoYNsyhr5Xve5MqsYYy7mTabXFeKVNQ6vUCArTSmopoEUIl8QFGwteWGn7Vamm2mZWW+lR6dIFbjBxZg4v7+1gPAKPCUuMCJNzsu1UbVPitQIqXBC6g6gEi7c0hQSxvuPcG3nM5465FQVKdCsr1mr4VUYqlWp99qeDqy32uLkHEbbSutFjLuZKLDT8cq0zpyuA+zVHqUfduAzurtkL7i6jbaaWjfGohyZAroclALLiwOSg9SLXHxEgVgVkstF3xLtNUqayvqFC41gyGlUW6NQNlWk6gjuRDsRYi4Mwr2kqhwwWjgtF6AoYHkcmpcuhXLLcksWyyv3yrtFjLuZNqNzjPFH1OHMCKEp8pFpoEVaYZmChR4Zn8uvWZW4/W+0PqDgXqLhUUpem6GmtMoyE7qVUd/XfaVxEMY3MUZNXqA5uKdOkLAY0gwXqdzmzEnfrfuE2zxurkScbtpPsh93/AAQip4/eso3/ACmhjC0WKLde09bl8vChvp/szVeV+lahawQvl3C24A6C97TWHG6twfd/5X7J93bkYYeP3rd/5TRxixl3MlHU6btGqaZg1TmVTpX0yj7LTWoquhphX1WRZ6aKdgACbLfYSgq8QZ3ol2x5S0aSsg95KdI3VgCd3Fye7cCauMdocmyKNFj2l4udXq61cggO/uKbe7TX3aa2Gw90C9u8mVbGSAgVkbtlSpURJheSKxFYA8o7x4iMrMmyB3tEe+ZMYYxYoQ6wbqJK0CIBC/1jBjC7x4wCF4A9JLGO0AiDGTACMiARJ6wJksYFYBHeRHT1mS0WMEEvf5xXk7QtAIEwksYFYBGAMkVhjAI3+sCZLGGMoIbyUdoWgELwB6SVoYwCJML9JLGGMEIX7479Y8YYygiSZKGMcALmO8O8+US93lMmgyjvF3esPGAO8SmMdfSJO71gAT9YyYfzjHfAHIgx90D3QAEV9oDoPOB6esEC/WBMD/ER9/pAAGK8Yi8IKF4XiPQx+MEF/KSWL+Ua9IArxfzh3esD/GUDJjWI9TGOkgI3heHhA9PWUgXgDBu/yjgEQdo8ovDzjaABMYkW/hJwCBaF+sO71h4y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56" name="AutoShape 12" descr="data:image/jpeg;base64,/9j/4AAQSkZJRgABAQAAAQABAAD/2wCEAAkGBxQSEhUUEhQUFBQWFBQWFBQUFBUXFBQUFBUWFhQUFBQYHCggGBolHBQUITEhJSkrLi4uFx8zODMsNygtLisBCgoKDg0OGhAQGywkHiQsLCwsLCwsLCwsLCwsLCwsLCwsLCwsLCwsLCwsLCwsLCwsLCwsLCwsLCwsLCwsLCwsLP/AABEIALkBEAMBIgACEQEDEQH/xAAbAAACAgMBAAAAAAAAAAAAAAAAAQIFAwQGB//EAEQQAAIBAwIDBQUEBwYEBwAAAAECAAMREgQhBRMxBkFRcYEHImGRsRQyQqEjUmKCwdHwFTNDg5KiFjRkciRzhJOy4fH/xAAZAQEBAQEBAQAAAAAAAAAAAAAAAQIDBQT/xAAvEQACAgECAwYFBAMAAAAAAAAAAQIRIQMSBDGRIkFRUnHRBRMUgaEyscHwI2Gy/9oADAMBAAIRAxEAPwDzK0AsC0C0889PAY/WBWGUMpRgMYsI8o7wCOECsYaGUEwFtogsM4ZQMAFhhDKAaUYArBlhnGGggASISSvFlIAxiK9YK0ZaUCC/SNRAtDKALCBWPKIt9YyAxjAkS0eUAQWPGO8WUoArALANAN9YGBYR4wyhlBBYyUQbpErQAwhbrGG+sYMoArAx5QLTmbEF6Qx+t48t4ZSjAnEkRErRgwBAGIJ5QLx5QTAsdoFeseUMoGBBYsZINANAIhPrBxJBoZSkAiIAxkyIaQDx6RFIw0A0uQGPWRO3yki0MoBELDH6yQaAMAiVgVkiYg0AdogIwYspQLGGP1jLR5QTBHCOxhlANADHpFjJBosoAsfrGohlGTADH6wK9fSSvAGYNiI3iCyWULyggRsPGTAiyECYBHE2tHj9Y8oZQQjiYiOsnlAGBQrRBf6vJBhDKARxMkogzWiDSkAjeIL0ksoZCARxiI6ecneINAEVgVkg0RaAIiAEZMCYAiIsfrJZQBlAiN4lXp6xhow0Ajj9YYyV4soILGMr9IF4ZQBBf6vALJxZQCOMbCPKGUoAj+hGojyheczZDH+rxkb3kiYgbyiiPjDGMuB1sJJTe9t7C5tvYeJ+EEIhekRB3krx3gEMevlGV6R3jvAIgHwiCyRaF5QJxtER1k4ryEI2+kGG0leF5QJRFj1krwvICNoW2krxXlBErA98leEAio6eUaiO8CYBHHr5wt9JK8LygiAdoY7SV4i0EBh0it1kgYi0ACNpEHpJZRwCFjDGTJheUDtv6SIHSTvCczdELdPONR1krwlBiqBvw5bd60w//wCTHp9UyVMwTkD+JQL7bgr4TfpAW3I699Zqf5KN/WV2uUBtun/dmP8AV1M+jT5HOR2fBezza5C9JEFiQS7YDK1yqP8Ai698qOKcCq0CVdCrA2IYfRuhnZdgtQRw66btTquHX4E5dPJhLXjetWpRWqp95bJUB3BU/cJB62O3qJ80ptau18joo3DceSFTvsenhAjpO0rcMzqAIV95ch0C3BswI7uol1/wE6plXqU6QPQuyKP95BPynTa26RKxb5HmJHw74EdZ6EnZGi5sus0RPhzqV/rNuv7NCts6mnW4uL1VFx4jfcTT0prmn0ZOz5l1XueZp4xMOvpPTE9l7FS61KJQdWFUFR5tew6iFP2ZlgzCrQZVtkRWUhb9MiG2mdkvB9GMeK6r3PMvTujt0npdD2aZHFKmnZj0C1lJNtzYZRL7OLmwraYkmwHOUkk9B96X5c/B9GOz5l1R5pbujtuZ6XX9mzI2LVdMpHVWrAEehMdf2dGmoepU0yoRcO1VQpHiCTvHy5+D6MvZ8y6r3PMrbREdZ6NS7K6QnH7VpGPgteiPq0tX9nVJQCxprkLqTWpDIeIudxK9Ka5p9GTs+ZdV7nkpH0gPKesjsDp/16P/AL9H+cKvs7oqSGeiCOoatSBHmI+XPwfRjs+ZdV7nkoEk38Z67p/ZmlS/LNN7dcaiNbztMOu9nNOgMqz0qY8Xqqo9PGTZK6p9GOz5l1XueV0dOz3Ci59Bt4knoJs6XhT1HwSxNtyD7q/Et0E7U8A0JOK6rTXP/VKL/Ober7INpaIPMRab3ZSjBw4AvkSDuJZQlDMoteqZqGm5uotN+q9zll7Mov8AeVrnwQfxP8poa/k0/dSncgfeYk/lLV6Wws2V9/ISo4pTFjIqZHFxwyqRT306/jcYlfO2PSHjMD0kG45PpWJPy/hMqvNSRyTMnhtFaSBjvOZoTiIjrJQvBQA3+sVvyk7xzNm6MYHT1iA/q38ZliMWSjNpSQu2fU/dRCP90quKH3h1vve4Cnr3gbTcLLffD98uP/iJX68bi2Nt/ukkfnvPohyOcmdR7Ou0a6aq6VmxpVQAWJ91XXoT4Ai4v5S67ScXoJSr06VVXc1FAA7hkH28QBbcTzilQZiAoLMeiqCSfICTpaV+YKZDKxIBBBBF/EHptvMy04uW5moyl+ld+D2b2WLzf0tUA06KGqRbqelMetifQTmuJ6qrxfiPL5llZ2Ck7olNAS9THvACsR8LCemdh+BkcKfHZ6/vL44LYUwPMKT+9PHeHaqtw3VBigL08lem49yrTYFXU3/Cwvv3HyInr/CoLbKS/V3fwfL8Tl/lWmuUcffv/NkaHBBW1q6SkxbKsKQYgXt/iNb9kBz+7Lf2m8RWrquVTtyqCLTpjuACgC3wxCepM9UqcQ0CcP8A7Q0+no0i1NsStJFqoxDCouSjZhZx8T5zwrUoWTnOffqValx3bBWYj1e3pPS0dR6s7arbj79558ltXqdzoeJfZez4Vdm1Feta3wblg/7Cf3IVB/Z/A0Ue7W1rcxu4hHBWmPIU1Zvg1vGUmh0zax+H6EbLbJ/gtR3qsT5UyW/zZm9qPFxX1mFP+7ogIijpcgWAH/aEHneZ2XPb4tyfouQvFmz7PNOum0+r4g42RDQpd12cZVSPjiFUHxaVXYyslPUPra9jyA1Ubfe1FQkJYeZZreIEuu3jDSaPS8PW2SoHr276jWqPf94qP3DOX4LoX1Vajo1Ip51TckH71iS7jvKqCAP5kzpHtqU28P8A5RHikdL2Q4A/F9XU1Wq/5emcqpP4iPeFBT63Y/HxaafHdTU4pxIUFYKhqcpAPuU0QHN8fBQrW+CjxnqPbCtS4Vwvk6cBbLinizXF3Y95LFSfMzgvZLwhGGo1FWslEBfs9KpUItm9mrWDEXOGI6/4hnzw1tylq9yxE248o9TkjwXma0aSgxfKqtJXIANzbNiB+r7/APpl37TNatTUpp6IvS06JSpKPIKij0Ckf+YZ2fD+yml4cKuvXWfaWRKii3L92pUHvPkpPv452HxnlWj4saepXUsquy1ebg98C18gDbewNreQnfTmtWSksqK9Mv8Av5MtbVXiel8M9kv2V6ep1Fem6UitVqQpEZMu6pmW/WxHTecQukbiuvqWYAHmVC5FwtKkPvW/aOIt4vPRu3Xaqr/ZNI1QtOvqVDFEyAVXvgNyTfG7eaTy/gfHjpaOoVE9+uqoKt7YKpJIUW396x6/hE56D1pqU5ZlyRZbVSRZ+zcNS4rT5THFGrGqy7B6FNXyJF9wbLYeJEnxnV1eLcSFLOytVKKeqoiXNSpbvACtb4AfEzuPZp2GqUNPVrVsVq16QWioYHCncP7zDYFiF6dAB5TzEc/hmrBtapSY2Dj3Kim6sGHerAkEd15qM46mtLa1aVL1I01FWY24OKmtGkoMXyqrSVja9zYOSBtscvlPVO0lGnW1VLQq2FGkgogDa4prdlXuubBfQzqOz/FtJW0Q11KhSpkK5IFNA6VEurIGA8dr94InjnE9W9SuzBjkrfeB3zY5MQfP6TxPifES1dulVVz9T1vh2mtNT1v9UvV+ys7yp2H02JWm1RD3HLL5hhv+U8+7Ydnq2lHvjKm2y1F+6fgf1T8D+c7Th/aXmjcgP0dfG34l8/ym9xDU0tRpq1J2ADU3tlb3WUEqRfwIE8eGpKLqZ2lpyS3LKPFq9GrbcVSLX3SifzBvNBJOsKd/8G//AGahTf4d15GmZ9rPnRsd0ljv6RJJzkdSA7oKOnrMkIAu+RvsPOZYgZg6UQt1gsyRGLJRHA9QwHw5qofkfrNKhonr6haSbvUcKLsD17yw6gDe83rN3BvSitQfnvMHBeLnSaoVsbkZi2IUjIEXC9Ad+k7xvbg5Sqz13h/CNPw+ny6RBqkWera9Rz32P4V+A/OcXqVGq4hZTcoBTZv2mJy3/ZW8qOLdt2cEUlKs3V2tkL/qgdD8Yux/Ekohizqrm9ietztc/L85xhpSvdLvPr0dXThKo5az91yXU7ntb2+1FCstHRuEREC44I3SyqBkPgfQiUHtA4kaj0hUIeslP9M4AGTkLfYbdVYeg8ZR6zSqzFvtFI3N98h8AO/utJ6KjQVw1Wur2IOIvY26XJ7vhPa09fSgk01g8uXDazbuLL3j+vanodLolvkRm6/tVGzx+ZQehml2xQUjQoL/AIVIA/FmCFz6sGmFtVRbUCu9dWs2QXE9RuN/PeYeL1aNeoXOoUX7sWPeT1v8ZqPGRTWfF/dmHw0/Bl32H1I09PUat+oTk0/HcA1CP3Qqjzlf2QXna0Vau60y2oqeBKm6r6uR8jNetqKJoJRXUKqruxxb3mJyJt52+Ueg1NGlSqIuoTKoRd8Tsqg2FvM3lfGLtO8vH2/uR9NPGDLr9Q3ENecjs7kE+CLdnI/3n1Ez9ntZjxam/wD1Ln55j+M0uC16Gncvz1Y4lR7pFr9TMWkNFKy1ftKEh87YnxJte/xl+sjTiniqJ9PPwOk9qXaE16y0wbrTF/M7gety/wCU0O0+qFHS6fRqfuDmVbd9Rvea/wC8bf5YlXxfk1qhda6AnqGvIaLT0AwarXR7Ee6L2NugJPd8JmHEwjGKvl+5Xw823hl7xrVfZuH0NIuzP+lrW/WezWPkOWvznS+y2tS0+nZmZObWfoWXIImyC177nI+onB8U5deoXbUoL9BYmw+cjw2nRo1M/tFNiA2O1rEi1+vgTMy4mMtNx3ZeWFw8072suPaDxltZqwiG4WyIO7J7Aflif3jNPtdXU1KWnpAEUUWktvxMcRc/EkA/vTU0fKSrzTqUZgWYbW94g2PXuvJaJaS1hVOoRiGLWA798e/u2+U3HioRSSfL9yPh5vuZ03aTtlqNLytNpa7ItGkiMQqNkVAX8Sne4b0tKzt1xVqgoJWfmVkpg1qllBLkbj3QBYXx/wAsSk12mpsxY6lLnxU/zkdOmmpkNUrCpa1kVTvboD8PhJHiNONPv9Mh6E+VHdfbTpeE0qF7M5aq48zmF/OmPSUPZLhtXVVkpLe29StU7kDX3+J7gO8/AEjmu0XaRtQbC4X+A6D+M7L2c9tNLQotTrnlOamZcgkMuKqBt3ix2+M8niZTk5alZZ6KlCGnHSXdl+r9kl+Tu04FQq06tKjRpqUWy1nBLZ26l/vX79p4pxjWkkguWsSAcjY2PUXno/artpSNP7NoWLK6satYXFw34VJ379z6TyCuTlOXDwklcuZmck5dnkb9XU5A3Ln/ANSjD5dSJgp/xmV0PeH9dOg/3L085GnO0jkjKv5zJb6RJMk5NnVEU6SI/OZIrwUQ7oePnMkJizVGO/WO2/pJ2hFijRqsLj3bnx5mErKjXN/ie+/598ua9EHrNNtGo8Z9EJqjhOL7itmelQJ+E2xTA6CPGaczmtOmYFpCTxEzBJIJMuR0ow2jmcU4+XJuLtZrxETZNOHLjeTaapX4D5QCfATa5cWEbxtNbAeA+UAnwHymzy4+XG8bTUwjwHgJs8qHLl3sbTWw+AhgPATZwhy43jaawX4QwXwmzy5EpG8UzAaa79fLxmlUMs8JBqV+olUjMk2jd4Dqb0yv4kI9abkX+TAf6pqcTpWYn4yGnBptlTJVvmPUGbb63MEOo3H3h4+NjDebRqGFTNVKa2/wv3ajA+gPXymSjIhja3uH/LAPoR0mSmJJMJGRe+ZR19JFFmScmzojGD/X/wBQt1mSAiwIn6QMnAiYN0IdJHuk7TqxQ0x0y67BAUX7O+mxOFTV4/oqtunLKXqML/eS34pUrDdHHt3zEyzq9N2bRuVRNVxqa2nFdF5a8kBqbVUpu+WWZRb3C2BYDfrMFHs6GekvMtzdC2rvj0KpWbl9d/7nr+10mkmYbRzGEAk6rT6ajqkerUJoJpdNpUcUqau1ZsxSLAXUBmJBuT5zZXsf/wCG5xdgW07alLimKfLBbGmxzz5jKt9ltuBczWe4jpczjwkkFt8pdcC4Wlc1eZU5SUqD1mYJmSEZAVC3Fyc/n85Y1OztIMXFV/s40iassaa87F6nKWlgGxzL997W3mcsuEcsFjC9J1+i7Pab36jvWNFtDW1NEqiioppVOW61FzsSpBtY2a/dKbg3DBqKppKxVilU0br/AHlRFLpTO/ulgpF997dYaYtFQV2kmXadFp+z6cvm1ajKq6dNRVVEDOFrVeXpkS7AFnBDkmwAYdYans+oV3SoTT+xrqqRZAGYGulA03AJCsGZtwSDYeOymLRzhWLHp5yy4toOTyrHLmaelW6WsagJx9LdZdVuyBw1Do+QpLSfTjDfUrUppVYqL7FUqKT132imHRyePWFvpO4/sTTLR5VWqwK8RehzKdFWd25NBWG7ACmrlz137hvtg4X2KNTLNyB9pq6ZWRaeIaiQrVqubqRTuw2W56+G92sm5HHFYWnV8J7NUqi6YVa7JU1VWrRpolIOqvTcIHdyw9y5HTfeU/AOHjU1ko5YGoGCG1wamJNNDuLBmAW/xElMuCsC7xld50Wk7PAor1XZB9nq6mqgQF0orUFKkFBIBeo+XWwAAPfJP2eUrzKdRjSbR19TTLoBUvp3wei4BI6/iB6EbRTFo5kiIp1l/WRdLSDFRVOq0RYXUDksa5F1JvvaiRfY+/LN+yVM6ltNTq1KjUqZq1zykUBOXTdUpZP7zk1ALmyi/XaWmS0cYUkcJe9ouEDTVQgJYNTSoMsc1D3BSoEYqGBU9D4Hvl3xbg1B1BVytZOGUNTy1pAUiqUkNTN7g8xsidgR4nfYr5EdHCskiUnTt2eGRXPpoBrL49/LD8vr8bX/ACmduzVHl/37mudCNaE5Q5YQJm1NqmV8iL2IFthfrYaVkdHIBZkUTqv+GaQvTarUGoXSNqmUU1NIAUDXWjnnlljjdrW3tJafs1RZtNS57CvqqKVEHLApI1VHNKm7lrktUVVBA2yv8IyMHNU4/GWGs4dyqVBmJFSqruaRFjTphylMt8WK1Da3QDxmlaYZsgIgeknaFpLAwd4NJWgRMHQjebC8QfkcjblmsKx297NUNMb+FidphxhaWyUWlHtHWRVAWlmlM0adcoeelIhlwVssdlZlBKkgGwMnp+09amioFoErQfTiqaV63IcOOVnewA5jWIAPS5I2lRaAWa3sm1GbTa10p1aYtjWFMPcb2pOKi4nu94CbA4qWpLTenRqYIUp1HRubTQknFWVgCAWJGQa19pohYASbhRm0WuelzAtv0tJqT3F/cYqxx8DdBvNuhx6qCp/Rsq6f7MabKSj0Mi+NQAgk5G9wQQQLSuCwxjcKLQdo6uYbGlgKLacUMG5HIe5anbLLcnLLLK/fNXhepCainUJZFSsjk0xdlCuGOAJ3Nhtc+c1cYFY3Ci3r9oqjajUVsUK6i4ei6k0zTuDTpkKQRgEQAggjESKdo6vMzKUWU0Ps/JKHkCiGDBAoYNsyhr5Xve5MqsYYy7mTabXFeKVNQ6vUCArTSmopoEUIl8QFGwteWGn7Vamm2mZWW+lR6dIFbjBxZg4v7+1gPAKPCUuMCJNzsu1UbVPitQIqXBC6g6gEi7c0hQSxvuPcG3nM5465FQVKdCsr1mr4VUYqlWp99qeDqy32uLkHEbbSutFjLuZKLDT8cq0zpyuA+zVHqUfduAzurtkL7i6jbaaWjfGohyZAroclALLiwOSg9SLXHxEgVgVkstF3xLtNUqayvqFC41gyGlUW6NQNlWk6gjuRDsRYi4Mwr2kqhwwWjgtF6AoYHkcmpcuhXLLcksWyyv3yrtFjLuZNqNzjPFH1OHMCKEp8pFpoEVaYZmChR4Zn8uvWZW4/W+0PqDgXqLhUUpem6GmtMoyE7qVUd/XfaVxEMY3MUZNXqA5uKdOkLAY0gwXqdzmzEnfrfuE2zxurkScbtpPsh93/AAQip4/eso3/ACmhjC0WKLde09bl8vChvp/szVeV+lahawQvl3C24A6C97TWHG6twfd/5X7J93bkYYeP3rd/5TRxixl3MlHU6btGqaZg1TmVTpX0yj7LTWoquhphX1WRZ6aKdgACbLfYSgq8QZ3ol2x5S0aSsg95KdI3VgCd3Fye7cCauMdocmyKNFj2l4udXq61cggO/uKbe7TX3aa2Gw90C9u8mVbGSAgVkbtlSpURJheSKxFYA8o7x4iMrMmyB3tEe+ZMYYxYoQ6wbqJK0CIBC/1jBjC7x4wCF4A9JLGO0AiDGTACMiARJ6wJksYFYBHeRHT1mS0WMEEvf5xXk7QtAIEwksYFYBGAMkVhjAI3+sCZLGGMoIbyUdoWgELwB6SVoYwCJML9JLGGMEIX7479Y8YYygiSZKGMcALmO8O8+US93lMmgyjvF3esPGAO8SmMdfSJO71gAT9YyYfzjHfAHIgx90D3QAEV9oDoPOB6esEC/WBMD/ER9/pAAGK8Yi8IKF4XiPQx+MEF/KSWL+Ua9IArxfzh3esD/GUDJjWI9TGOkgI3heHhA9PWUgXgDBu/yjgEQdo8ovDzjaABMYkW/hJwCBaF+sO71h4yg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60" name="Picture 16" descr="http://cdn1.bloguin.com/wp-content/uploads/sites/72/2014/09/RobLow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600"/>
            <a:ext cx="3235673" cy="2057400"/>
          </a:xfrm>
          <a:prstGeom prst="rect">
            <a:avLst/>
          </a:prstGeom>
          <a:noFill/>
        </p:spPr>
      </p:pic>
      <p:pic>
        <p:nvPicPr>
          <p:cNvPr id="31762" name="Picture 18" descr="http://blog.briteproductions.net/wp-content/uploads/2014/09/MKU_JOHNNY_JAZZERCIISE_bl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343400"/>
            <a:ext cx="2819400" cy="2514600"/>
          </a:xfrm>
          <a:prstGeom prst="rect">
            <a:avLst/>
          </a:prstGeom>
          <a:noFill/>
        </p:spPr>
      </p:pic>
      <p:sp>
        <p:nvSpPr>
          <p:cNvPr id="31764" name="AutoShape 20" descr="data:image/jpeg;base64,/9j/4AAQSkZJRgABAQAAAQABAAD/2wCEAAkGBxQTEhUUExQVFhQXFRgXFhQXGBgXGBgUFxUXGBcVFxYYHCggGBolGxcVITEhJSkrLi4uFx8zODUsNygtLisBCgoKDg0OGxAQGy8mICQ0NCwsNCwtLCwsLCwsLCwsLCwsLywsLCwsLCwsLCwsLCwsLCwsLCwsLCwsLCwsLCwsLP/AABEIAMABAAMBIgACEQEDEQH/xAAcAAACAwEBAQEAAAAAAAAAAAAFBgMEBwIBAAj/xABNEAACAQIDBAYFBwgJAgYDAAABAgMAEQQSIQUGMUEHEyJRYXEygZGhsSNCUnJzwdEUJDNigrKz8CU0Q1NjkqLC4TWTFkRUg9LxFWSE/8QAGgEAAgMBAQAAAAAAAAAAAAAAAwQAAQIFBv/EADQRAAIBAgQBCAsBAAMAAAAAAAABAgMRBBIhMVEFMkFxgbHB0RMUIiMzNJGh4fDxYUJikv/aAAwDAQACEQMRAD8A2nDwLlXsr6I5DuqTqF+ivsFQwT9ldPmj4VFLtIDgpPrAqELXUL9FfYK96hfor7BQp9qvyCj2moHx8h+dbysKhA31CfRX2CoZJIV45PYD8KAyMTxJPmTXy1CBWTHRDgl/UBVaTG34Ig9QNVK8JqEJC2bjb2AfCl3fHemLAoCQHmcXjiJsLD58hGoQHu1PAUW2ltFMPDJNIewilj3nuUeJOlfnvbO15MTM88hGd9dOCjkovyA+886zKVjUY33GD/xLPNIZJmmduCqh6pFHcqA2A87nxqGfebEq9hKy/qlhrY6cLjMPUDfUUntIeWgPP5zeI/E0a2LsgFc8rZIvEkX8NNW8harpUJTd7mpVElaw/bu7/Sx/Jyxj0r2OU/WUZzcA8hfS9aZsDeGDEi1lVxbQi2a/zlBF7VkmzsTDEp6qGNFUXLyAKAO/KNfab+FS47bOHVO08WcjTIOqYHxyksORo1WnGmtZGI3lsjcTEv0V9gqJ4lt6I9grLMD0kYnDxRnEQxzxEDLMsmWQqBxYZSpPDuvrTVsHfTDYyMOsuQ3sY5CEYG1+zr21/WW/Cgp3I1YYzGL2sup00FKTb+4AEgs4sSP0JPA25UzYCZXKlTcZvhX54le5PmfiafwWGhWcs99LeInisRKik49JtOA3vwU0ixxuS7mygxMtzYniRYcDRJ9oxgXAzejcBbHtaDiNDfSx4X1rHdxzfH4Yf4h/catdgwj2Fgqc7n5V/E3Nhmv4VjF0IUJqMb7G8NWlWjmkWcHOJFLZANSB4iw1Omn/ABWT7646RcbOFkdQHsAHYDgOABsK18cNSSbcTxPjWKb7N+fYn7U/AUbk1J1Hfh4oByg2qatx8wedozf30v8Anb8aeeiyZpGxPWMz2WG2Zi1iWk4XOnCs5Zq0HoeOuL8oPjNT+OSVCVlw70KYJydVXf7Y0bKO4eyvso7h7K+r6vPnaM36TsU6TxhHZR1dyFYr3cbGkw7Sm/vpf87fjTV0pN+cp9mPgtJTGvRYSK9DHToOFipS9NLUsnaU399L/wBx/wAa03okkZ8POXYuROACxLWHVA2Ga9uNZKTWs9Dn9UnP/wCz8IU/Gh49JUXZcA2BbdTVj11Y7h7BXMkYsdBwPId1SVT2njkiQlmQEiyhmC3zEKPHiwGg4kCuCdctl+yB4C/sqpMalj4DyHwqCeoQhJr2oya7vVJ3Ick16pqOdwqlmIVRxY6ADxNQYXaETsFSWNmPBQwJPPQVqzetirovVw1SOllJ7lJt32BNr0kbO34eSWJGgjAd1UkO2gYgXsRrRadCpUTcFtuDqVoU2lJ7gXpo2oQuHwoNg2aWTxCkLGD4XzH1VlckgsWPC5Cjvt9w09dOXTHiQ20Db0RBEBpbiGJNI2KGqj9Uf80uleWoze0dC3gbXzvrzP3Dx8qKRY4yMGa1hcIt9Ljkp7hzf1CgaXNgL8eXG5008eQq9PMIxY6ki1hwC8lHffXX8aYlVyKyBxhmd2S47FM1mvoNUHAAfTC8iTw586BPfW9FUmDavbw7h+P311h4xLMqRxmR2NlXvbut7zSt3uw2+iOtj7UEZLzDrAQPkeCuVPYz6aRrxtzo1sXZ+LxM/XxRFnVhICy6Ag5gI1PLw50/btdHUeHAea0szatfVEPcveR3074KAR8OfG1BlW10DKiragzo53tjxyWCrHNE1pI19E3v8ogIvY2NwdQQRrWLZvifjWhb0quz9qYfaKDLFiGMWItoBJoQ5H6w180JrPZFtcdxPxrvckyupvq8TicoxtlXX4BzcF/6Swo/xD/DetyFYT0ej+k8L9o38KSt2FD5SfvV1eLC4NWpnxrD99G/PsT9s3xrcKwrfBr43E/byfvVrkz4kurxB4/mLrArtWjdDOoxp8cOP4xrNJDWm9Cv6PGH/EgHsST8acx79y+zvAYKPvLmjCvaoba2pHhoXmkvlW2gtdmY2VRfS5PfSqu+7GRF6uyfl35M5LAFQQCjCy6g9sWJ+Zx1rgnVAXSi352PqD4LSWTTf0nn89I7lA/0rScTXpML8GPUcHE61ZHLNWu9DY/MpT34lvdFHWPOa2HofNtnuTw/KJCT3AIlz7qByi/c9ozgV7Y8ySBQWY2VQWY/qqLn3Vj+JwsrtNjZmF558OEQalYxjIyozcAtlAAHcTzrTNolMRh5AxbqHRgxW6s0drkqbX4cLCltcdCCI440EYCZXmbrXOVgFCxscqnVcpBJ4mwtXHp9Oh0J3urPQHYvpCmjZkEURysVv2uAJHf4U2bN2n1sMbspzOisQo0BI5XOorG9pn5aX7R/3zWuboqPyPDmwv1S621586ex1CnThFxQng6s5zkpPYB9IO0JYHh6qRkzI5IU2BIcC576r7ibanllkWSRpAIwQGOg7YBOg7jXHSn6eG+pJ++tVejD+sy/YH99aKoR9SzWV+r/AEG5y9cy3dvwOW8lzgp81r5L6X4Bl76z7dP+uwgc2Yd3zG58q0beYfmeI+yP3VnO6n9ew/2n+1qzgvlqnb3F4v5mn2d5qkUVg1+JU8yfmnvrHdjG2Iw/2sX761tCfcfhWL7LHy2HP+LF/EWq5O5lTs8S8fz6fb4FHpkS20fAxoxubnS68/L3mkWYHMP54U69MMmbako+jEi+4n76SZG4nny9dcmHOOq9ifDOFux4L8f5uPWapSzFjc8Sf5+4VJM1gFph3E3eGKlLP+jS1/1mPzfvNVKW8mahG9ooobvbAmxkhSOwCgF3b0VB4XI5nkBWxbp7v4TZajPIjYiTQytZTb6Mak9le88TVwYL5Pq4z1SC9ytgQPA8vOlHbW1cBhC0SxHEzEHrCWL6cbu5JA8gNPClnOU9ENKEYK7NTw+JRxdCGGuoN+HlXryDjWRbuQxYhzJhpTDIurRgn0e7K1jYG/trQZcT1MJeRtFXMx4aD76FLR2CRV9SLfzAjEbOxC6EqnWL9ePtDXyzD11j8cmZQ3G449/jRaXepZ5s2IxEiw3JSNEIRivzS/PlyoDsy5hUnnc++u3yPeM3F8DkcqZXBSXEZujof0nhvrP/AAnrbMfi1hiklf0I0Z2tqbKL2HieHrrFejgf0lB/7n8J603a20o5hNCoaR4XQtDExDm0gyliFNlzDVRfQa8aJyh8bsBYX4YLwm/LvOqGHq1/KcNE4LXZUxKHKT2RqHUqR4is93oN8Zift5f4hp8mxUOELPi40jlxGVkURmRy8JuZGYkkZWaPKTaxF6Qd4/61iPt5f4jUXk1e3LqA4/mxA0laf0LD5DFn/Hj15aRE8fXWYyVofR1KU2VtFxxDsR6sMPxpnlD4XaYwXPGreaQP1LFoxAhaQ57kvIAMhRFBzBRnPrFBdj7uQsmJJ66TLKk12CoBLEssi5VQsQO3Y5jc6WtrQP8A8UEKq4mJp5FZnU9YI1CSZWCkBSSBawHIaUH3m20+JiZgghhijZDHG7ZWMgJzPYDMTlA18O+uJ0HR0uFekhy2NYnjlUnzKgmlJqZ9/j+dm/Hq47+eRb0stXpMOvdR6jh1372XWQPWs9Hcpj2LO40IOKYHxVBY+0Vk0lbF0Y4ZZNk9W2iyPiUY9wY5SaU5R+EuvzG8FzmI27m+0sbM+OMssE8GRY1C2JiYLdEYgL85WPO9F8H0lQrIkcGBK53VOskmGcZ2CXsqHkeGYDS1AsdsCVlwOCtEuIzyxMCTfOi6sz21WwJ04XX6VT4Xo1x6SwsyRFRKjMVlByqjqxJuByB4X4Vy3lHo3B+0/wBNL9o/75rS9kbQaLZsLRhGk6pcqu2VdWYXa2ttLC3EkUlY/c7GtLIyw3VpHYdpdVLEg8e6mbDbpGWHCGWTEYeWKFonMDZZLZyygONAASSRrfs8LU/jatOdOKTT/glhaM4Tk30+YO38nkdcK0qqsmWW6ocwAzIV15GxFxyNc9G8gXESsxCqIGJJ4AB1uTUu1N0ZFihjgR5CrTNI+ozM5TKxz/OKpc253qXdndeUNOmIiZY5cO8ZbQi7FbDQ+FaVSHqWW6vrpfXcG6c/XM1nb7bBXa+LxDDFBzGuH6t1jSxDkgcmOkhFgxy8A47rlU3Z/ruG+1HwNMC7hiK8iySzuIHULIxOSUqAOoHzYyC4Kk8k7qp7G3exMeJgkaFwqSqzHskAA6nQ1jCVIKhNNpb9xvFQm60Gk3/Q+2NdsTFOuKCYQhAqkfJyl7BQr6AuxLi1zay+NIGBjIlgHMSxj19YopswXR5hY545gWJWbNkYN1YiD3UKLXEi2TtXsSD30Mj2HiA6N1MmkqsSF7pASamAqQippu23iTGwm3BpcfAz7fnEiXaOLkGoM7gHwSy/caWcvPx/n7qYd+oBFj8Wg4CdiP2rN/uoDC1iw+lcffXHR19CBm1rT+jWMLh78y5Ps0rLlGtabuStoVt50LEc0Nh+cadgSCtj3UHxO42EFykYS975ed+Jv/Iqzs+bQUYXELlpaErbMZlC4Gi2LeZcQ5DSKMqkBV7NrWbLa4tb2UQ2jhExMMsDi4I8r2NwPdaqk20xmygj4DwHnofZXuDxeVrllN+YYG3sqZ9TXo9Ba2zsEthJ4wfkkWScKe0euVNDmJvoBas+wo+TT6orZ9pY1TFMgt2onAPiUNJGzej/ABckSMvVWItrJbhofm+FdnkmtFSk5y+px+VKUnGKgukpdG6/0lD5SfwmoxvBsGaTHTR4f9M7yzP8p1fyDGMpmtyu1hfiQ1Etz9xsVhsZHNKYsihwcr5muyFRYZR31oiwi5awzEAFrDMQt8oJ4kC5sPGiY2pGVW8XfQFhoONO0jHNkbnu2J/J8R8lJI0JU3DsI80pcix1J6sjusbnuIXbjZsRO3fNKfbI1b4MMnWJKUBkQEK9hmVWILKD3GwrPMX0ayu7sJ4gGZm1V79pibcPGiYCtCm5Z3YFjKU5xSgrmYyCtO6IYFfBYpH9B8SUb6rYdFPuJqq/RTKf/NRD/wBuQ/7qbNyN2GwEMsbSrL1kokDKpS1kCWsxN+ANGxuJpVKeWLv9SsLRnCV5IXNmbmdf1rYoTRsjCKMhlu6xrlMuoN1YgEcK62Zu/wDkuPihCu8LZJxK4BBaKOQS5raAhjFZf178RetByjx9teW/m9cq47Yx7pAN8bLSw9bDtjciHEytK0sqM3EKFI/1ez1UPboxw5/8ziP8kddqljqMaai3suByqmDqyqOWhk8lbL0Vf9Nj+1n/AIlDm6LMLzxGK9XUj/YaZ93tkjBQCCGRygZmBkVGa7m51AAtfwpbGYqnVgox4jWGoSpu8jpN2oBjGxuQ9eyhb37IIGUuF+mVst+4UXZdD5H4VWaZ/psPIIPiprgyv9Nz/k+5K5o4B23hiBIKyaG3BTw0767XeGE/TH7P4GlzGwdpvrH4mquoFA9IwmVDiu8MH0m/yGpl23Afn/6W/CkMPVuNqtVGRwHZdrQ/3i+u4+6pF2hEeEie2knrKmimrWcrKOq4tDwdf8wqVXB4EHyIP30m5q5JHcKvMZSELps2b1eNSa3ZnjBJ/XjORvcVpCSPtHzHw/EitT6RsEsmEzcGibMvr0YesfAVl0TfEVV7m7FfDjW57vfTtuRjuwFJ4aUkcP8ANR/ZcbKizLqASGHkdDWauqCUnZmuYfUXFc47EMpy51QaAuxtqeAF9L+dDd3NrB18aYImDAghWBFipAII7iDxpFqzH1IiWHDiIpI8JQ8VdlOY9511PjS/jNj4YdrDSRRm9uwygE2JI778Kg2ruhFctEFUH+zOYAH9Vl1HkaDRbv8AVsJJiqxp2mJbN2RqdLfGtJu9kg7p08jlnLW29pvEsEEYZ5Z3AUDiVDC/rY9n/NW0bNw/Vwxx3uUQKx73HpEeBa5rA93dsNidrR4kKAIwTGjahY1FlvY8db6czWuLvNIBrFH6iwpynaCszkVW5u4z18KW13oPOEeqQ/etTJvKOcTepwfuomZAcrD1dUETeOPmkg/yn76mXeKDn1g/Y/A1eZEswkTXjUNG3ID88jzVh91SLtOI8JF9tvjUuirFw1ya4TEIeDof2h+Nd2v4+WtWQ+ryvSK8qEPjXDV6xqMmoQ5Ncsa6NcNUIAMZh9T5n40GxaWvXO2N71gmkieLtI1jZiRwBGtu4iq7bVllQSpg5Wja9nUFgbGx4eIrMqMkszTt1W7zUZXdk19UVy+tX4TpQOTGSf8Ap3HmQD7zRDBYkZBm7JueySCR3cNKCo23a+q8wsk7aJ/RlqVq9w0utD8TiO4ioExRBvp7apvXQii7ajMWqGSW1V2xJtQjauPsL5mXxW336USWiMQV2Dd/9pyCHJ2URzbjmd1GpsLdkd58qz+LSw8vjV7a+MaWTMxJsLC5vahbNUjsW9zqcdo04bg4kMHgcaNqpuNDzFjx4e80ls9zemDcyYCcBtVJsR5+WvHmNRaqqr2TdJ+0NiYRsPISNBfUcqZdn4+9jf1Vc/Ig4sSTYc7E+3n3+uhOKwXVXI4d1J3vuO2tsHnnDD0QT7TSF0j7RVYhALZ5GBcC10jXXtd1zb2GqW0cc7TxRySsisTZQ2ReVr8vbVXfncaXBrHOATh5DYsDfK/EAkcQw4HvBHdR6VNc4XrVXzSvuBNbGL3FHX3Aj4VprSVj2wcT1WIjbucew6HX11qLYpfpD2j8a1PcFHYIxyVYU0LglvwNX0apEqRPXjGuc1Ru1aKR2DUqGqYkqaJ6ojLQFdhRUKtUoNaKOxO44O48mP412u0ph/aN67H4iq7NXF6q7JYILtaXmVPmo+6pRthuaqfWRQu9eitKTKsgsNsjnGfUwPxAr1drRnTtAnTUd/kaEGuE9JfrD4itXZVkIG/f/UMT9oP4aVo3R0z/AP4+AqbDt8rj9K3iDWd7+j+kMT9df4aVpHRp/wBOh85f4rV18X8vDs7jnUPiyF7pgYmXC6/2Uv760A3AwEM+KKTpnTqXa2vpArY6a8zR7pgHymF+zl/fShXRWPz8g/8Ap5filFhJrBXX+95hq+K/eAzbc3QwceHmniB+SQtkuGBI+aSRcUi7OmEk0aRQRiR3CoSbWYmw1tpWu72LbA4r7B/hWU7jbMlnxsPVKW6uRZJG5IgPFjyJsbDnY+NLYeEZ0pyqNu3/AGlw6xirVnCpGMLa/wCLyDmO2Rj09OLT6SuzD2qKVtoQPLIkGZTK97InbcjiQB3kA+OhtX6Hh2UbEPJe4t2RlNiLG5vz8LV1DsTDxwiFIkWIW7AUWuOBPefHjXOcU/1+LHVUf7/D8l7Ww7IFaxyNmCvwDFT2h3ggngdaGMeVbD0s7hTNOJsKkknWEmRBc2ewGfjqSOPPTnQ/dLonxEimSSVYCfRuhZ+rPF1FwAdCNeHHnVJWKbuZdItjaieyVKtnABAIBB4E2Jy3HC6htfCnnePo7jimTDwFpGClpZDobtoi2Gi/OYjkLd9NW6+4MXVFMrOjXLu+jFmUKqqPRUqM5uNRcVT10NRaTuW93ZcyIbk3XXNxBHf3m3PnRTE4JXsLcarrsz8mdYz80WDW0aPkQOVjy5euieFYDXjSTVtGO5r6oU8DsBJNrIWVWjWGTssLjNdBwOnzj7K0abdfDyRPEUyxyLlZF0Ug96cLjiCNRS5umPzmdn0EcYux0A6yRja/7ING8bvphoYmlIlaNBdnVCbLcDNa9yLnupqjzBSvzzDNl7unAbXTD4tlCLc9abBXjN8sgB0815a8ba77DtPCl1jYwlpGypbI2a6lwtxpfKDp4Upb54LB7bwjdS4/KIozLCWBVstrkWPpRta1xcA2rO+hLDzNjonA+SjVrl/RCuOEQ+kxAu36tF2A7m67S3Xw0xuY8jWtnj7B9dtD66WdqboSxDNExmXW4sFcd1heze6nwPbSugajimS7MilupysCrdzAqfYarSy1r2KgjkW0iq68SGAI9VKW2Nx1cFsO2Rv7tzdD4BuKn2jwobg+g3GXESRLViF6pbQwrwMFlXKTwPFW+qw0avoJKGgjWgYR6mDVQjerAeiMGjtmrkPUDy1x1tYN2LYepAaqLJUqtWkZZMxrxPSX6w+IrgtXkTdpfrD4itGbiNvyR+X4gXvZlF/Hq1pi2Nt1YNmYeOQtHHL1468MUCss9smcAlbgnUa6eNP6rFLoBG5GhtbMDz4a13FhVUAKAApJAYBwC2jelrqNPKn6mK9JTjC23ghSFDLJyvuZNvbtBJkw2TEHEdWJkaRhY5rxHLe3aW2obmGFWOiv/qH/APPL8Upj3s3PeYRDDrGix9bdcxFzIyt2QRoBawW+gsBpQnd/dTEwyy9rI7YaZEZQSwchSMoIsTpp6qZVan6rkvr+QHo5qvmtp+B9xE0eL/KMHFKOtKMjdkkIG7JccntqNDxFqZNhbGhwkQigQKvE82Y/SduZ8aCblwzCN5MTEsc7sAcrZroouOXZ7TPdbmxvTIJK5t9LLYeS6WTMa5Ymo2kNcl7g3rJZFK1e5dAe4+4/yK4bu9h/Gp8NwIqEBj4PDwC7BFzMSWY3Z2Op8WPDSu5sUwA6uFmv9JliA879r3VbkiUNnCjPltmt2rX4A8hUZ1qEBOOkLWjxSCLMfkpUbMgbhYsQMr+ehoU+znhvn9EcXGqkf7fI015dCrAMhFrEX07iOdeYfAxquVUC6W05juPf5GhzpqQWFVwB+A2b2Y8w0ylnU85HtY6HiBpr4VO+AjYCLIuQhlItoVZSCp7xaiCoxYCy5MvHgQRoBbmKhkjtlbuOvrraVlYG3d3FjdXdH8gLQ36zCli0Wb0oWb0lvzU6a6EEG976OGDwax+ioHkLDztyrpiCO8EcK8wsluyTe3A945X8asomY21qtJLpUmKJ07qqy6+qoQ7V73qntLHZcqc2uT9QaW9Z08gasRmlTE4rO7PyJ0+qNF92vrodSWVBKUczDZnWRSrgMp4htQfMGlTbG66L2oDlH0Ddl9R4j30VjkHfUrvpa9L5hjKIokKtlbRu4/d31aWare3sErjhfzpYkMkfosSO5tfVrVqt0Mp0elBKWbWo+soQ20Ne0LeWo9nGpo8SDwIPlUvcvLYLJJVqKW4oRFNVmOWixBSCeevom7S/WX4iqYlqSGTtr9df3hWgaPcelnY/rN8TU+B2xMg0ckX4N2h79ffVnaWH1JHefjQh0sKHZou6Yx4XekcJI/2kP+0/jRzCY+OQWRwT9E6H2Gsy6+xo1sWDrpI4zwZu14INW9wPtrUZvYkopI0zDrZVHO2vr1qRr8uNfE6/z7K9owM9STML+0V0OflVOVsjZuR4/jV6JgahCBl9dSQHXxt7h/8AdS9VXiDX1VCHE44euuQnhU2KkCqWJsqgsx7goufdelna++2Cw5YMSzLlJVEuSGANwzWBspBOvMd9U5Jas3TpzqO0Fd/4MaxnuqVVrlGsLjhpp4HwPDjUjCrMEbkhhlFxz/4r5l9le/GuQ1Qh49u8aVUnxEa2Lui25swUeVyfdQFtgJNLL1kkt0ewVXspR7urWt4lf2KqY/dXAlo45cNnQZpA7OxsSUWQkAWsAENyR4DjWYuTnZrTjfX6fkK401C6lrwtp9b+Acxm+OBQWfFwDv7YJ9i1aw2KWRFkjYMjKGRl1DKb6il3Y27uBFx+R4VXADEKM9gWIytmFwwIIPfxFMKRqgARVVdAFUAKPIDQcaLLKtrgUC94toiNGHDMtvWxA09Wal2PFAio+kK3XwgsR8mSo/Wz2v46aes0vw4gilKruxmkrIZxJXfXGgSY+w1ItRjZ+AmlsVQqp+e/ZHqvqfUKC0HuR4pqBYnCs1yqkjv5e3nT/htkRxi7nrG7yLKPJfxJqjtiUHmP58KzKNtTUZX0RmGJwjXN7D3++qbYQg3B17xTTtK1zpQbEGomWyGCdh6RB9xq/hcSG4HXuPH/AJoPI1VXcqQVNmBuD40SM2gcqaY3B6kw79tPrr+8Ko4fEB0DDny7jzFS4Z/lE+un7wpnLcVzJFza23ZI5HR2RCrHskC4BN1J15ixoFitt3/th6lH4VH0ij+kJv2P4a0Z3P3Uw+KwaSMck5klGY9pWCsAAVuOF+RpueBpwpKpKUnfoVvEDDFuU3BRircbipLtO39pf9mtG6JFMwlnIOVLxLfm7WZiPAKB/mpd23u8uDK9csQDXCMNQ2W2YWOoIuOPfRrdzfRcNhhHDHFII2YvFcoxDvfrEaxB1JBFtLDkaWSha8IT06ZbfZWGJZumUepflmpBdK+vQLYe+2ExJChzFIeEUtkYnuU3yt6jTAy94qJ3BNNbkbqCCDzoekpQH9U6+V+NX2QjhVTHRnUjgy2N+TDh7qso5bapB0F/HkPOimGe5BIsSuo7jpQWJUJsCNDr46/8UZwo7Vj3E+8VCHGKxaxozSXyglSACSbm1gBqb3FKcGAgYYYjDNPJCgVZ2UxgmIKqGQa3FmDC9/QNtRTfi4TfMls3NW9FrcL9xHI1EcXJzhe/cGUj21TSe5qMnF3TscYSWYhzKioCAFAIJzEsCCRx+ab+JoixqnCGJzSWBHooNQviTzarOarMnV6jevga8cXqEBO0oZlcSwKjtlyPG7mNWUG6nOFJUqS1tDcMRXghnb9I0C8RlSN5NCLEZnZb6aejrRW9RzDSruQDR7MkufzllXSyxQwxmyiwBYhr2Gg4WqxhsFkLMZJZDY/pHzAD9VQAAeGtqIItA58WHdgD2Qbac+8+VZlKyuajG7K+8uBM8GISPL1skBiRzwGY3sW5C9j6hSrsLo6aPXEY2ST/AA4wAo7wZJMzH1AU7icC2tCdobYAaycPGhSqu1gsaWpfwWysPD+jiUN9I9pva3CpMXtG1Lcu2GPFtKoT7RHfQbvoDKPEM4zaJNA8TOTfWqb7SUm19RyGvt7qnGz8XKmeKFMlvSeTLbnqMptprrWGnuFi47XBWMeheIkFXMXszF31OG9U4P8AtoTidm4gcWhHlJmqkpcDfs8URSSVSxGIA513Js2TnNGPUfxqudkre7TA/wA91EVKo/8Ai/8Ay/Iy5wXSvqvMt4HaTKDkIsbHUX1Fxcfz3VdwO0ZTNFqv6WO/ZHDrFvVBMLEOMl6vbNliEsQBF+tj5HjnWtKniFtGVupmW6D3lG/Wi90kD8/l+rH/AAxTp0XxBtnKD/fTfvLypI6QFZcWQ5XP1cd7cOBtb1Wp16MsQqbMzseyss5NgWJAZfRUasdQLDvFd7E/Kw7O44NH40yr0wL8jhPCSUf6E/CkrdP9M1/oH4im7pQx8U+FwskLh166QXHI9Wt1YcVYcwaTt1T8uR3xt7itRfIy7S183HsHrD7OjYWZFZTyYAj2UxbMaSHSGQ5B/ZSXdB4Kb5k9RI8KC4LhRqCvOxbWx3JxT3DuH2wh/Sjqj+sbpfwktb2gGp9oRsUsL2YgEjXs31sfK49dBVb4UPlQCWOwC6tw0GqnkNKYjV6GKypdKD74BJLk3B7xof8AmiGyVkUsrsHAC5H4Eg3uGHeLD21Rwb9kUTgOlGAl01GVqKScKCxNlUFie4AXNIa9IsrBHXCARu4QZpLljdcyqbAZgGHeLkC9Fp0Z1OaDnUjDc0IrpUZNZdtrf3FKMVNG8KYeGQIhK3dyb2yi/a0AY3towqvt7erGSHFuJuoiwcEPWqosXxUg1jD3uNbjwtwovqstLtftvMpVU07I1sa1y+gudB3nT3msZxG05Zm6vF4ySFMLg4xMUzdrFzKWUSBNTZV159k8NaHbfxS9Yy4gviRhsAidawIXrpFzRtLfUEgmynUkDjWoYTM9/t/CpVbdBt2Kx0UQHWSIl+GZgLjvF+I4UMm3pwnWxRdfGZJLFFUliQb2OnAaE68hesvw2x8S+Jw+ESOKZsJg4+uWRvkg8pZgpsQSBm0A7qZNmQwYbbuLRxGsb4SNlJsFQDKpAJ9HS/urLowS3uy1KV2F4N9IcUsgw3WEDsiYpljJJIbITqxABPDnUULALp/IpU3MVlwccZIKRSYgRsPnq0uj+Ry6eBphCkCufiGvSNLZaD9GNodZb6zsknurPN5d4eqfIFJNr6G3HvPqp/4rWSb2p+dSer4UfA4eNapllta4LF1nSp3RXxO9MgUkIvDmxPwtT6mzkMwSxNvmMbiQcip01JtodNONZXio+yfI1tUEQZyCLi/8kdxprGYeNFxyr90FaFeVRPMy7LEp6qMxJHbPmCKFQ2CkjLYEctTx14V5t1rbOxfjlH+paN4nD2iuTmK2sx9LL9EnnrQDeNvzDE/sfvig0daketd5qpzH1MyiQVA1TPULV6dnnIkbVC1FthbLOKxMcAbKZCRmte1lLXtcX4U7S9GUOvy84I4grHceelJYnG0cO7VH9mzoYbC1KyvEy5hU+yx8vD9tF/EWnnFdHaDhNJ61U/fVGHcrJLGwmJyyI1iluDqfpeFIy5XwslbN9n5D8eTMQne33RpuM2LFJ2yiZiPTyq17d9+7woZjt3ZWSIQPHFLFJKVY5urMcqqGUqtiSSijla5PKhYnnhkcxBwC7EjKWU9o8Vtb10xbJ24JNJI2ibhqGKHyJHZ8j7a5qqN6B3TW5nm9ckpwoE0EcLJjCvybFg7CEhyxOpYWTXmGHdQPdhrYkfUf4XrZdv7GjxaIkuoRiyi5AuRbWx4WpXn3XjhJZIgHANiLsde43NPLExWGlTe7uL+ifplPo0JsEaMwMPdQPCxMPmt7D+FF4VPcffXDsdltFwNVDEWMiAm2jW87cqtrfx99Vur+UFweDW0Nr6eyiQ3BS2YZwEvZFF8O/Lu+6gmCksQOQ19dFIp/H4eo02JgbpI2kIdnykm3WFYvG0jWa37IagT7pTQQHEzSF2jQvFhY42PVyObhb3JazEEgKLlR3Wp3mEb5c6o2Vgy5grZWGgYX4NYnWrUU+huw8NRTFPEOEcq7fIFKkpO7Mz2TuXKsuAfqWGhmxLSEFFbjDEUOuYWF7Dn3iqmzNzMdLGmFnjRIGxX5Ti5We7zNfVAoJuDbQ6cb8tdY6xe8e0Vz1g+kPaK1LFzlv+7+ZI0Yx2M7xfR5iJXnR8REMPiMT187BSZpFDXSNdLJlUleJ4k+FGG6PonixMc0zscViVmlZFEd0Qnq4Bct2FudePlTYJR3j2ivDIO8e0UKVeb6TaikL6blYcYl8UXmMjyiUgsoXMpugsF9FeABNc4Tc3AYdHUQBlcDrOsZpCVU5rXJ4X1t4CmEyjvHtFCN4JT1RC63IBA10J14VUq1S2rf8LjTjfRCxhEv6KhVuSFUWVRyUDkOFXJBbgOHwtVPByv9BvYfwqYZijHKeZ4G9u6ufqzo2SJJcR2LjXxrJ9qyZ5pG72PsGn3VpWCRupvla5FwuUjj4WrOJNnzHXqZddf0b/hXZ5ISUpSfBff+HL5WfsxjHj3f0EYodk+VbZs5Plm86x3F7Nnyn5Cb/tv/APGtqwkZEraG1+NqNyk03G3++Avg01F3GDEC6MPA0n70P+Yz+PVfxBTgrC3EcKS964mOElVVYksgsASdHB4CkaHxY9a7xit8OXU+4zBjUZq4dnTf3Mv/AG3/AArg7Nm/uZf+2/4V6XPHicFU5cA/0XqDtKK/JJSPMIfxNbTNCr8eI4EcR5Hu8OFYz0d4SRMcGdJEHVS9sqy2uoFwSOOpt5VruBxgN1zarpre5AJXMWPpcK4XKCUqnYdnB3jTRUxeDK+lqOTDgfP6J8KFTYLUHxHxpr6wd47iLj2GqOJwi8UI+qSP9J+41w6uF1vA61LFdE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66" name="Picture 22" descr="http://img2.timeinc.net/ew/dynamic/imgs/110204/progressive-flo_3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4343400"/>
            <a:ext cx="3048000" cy="228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sz="4800" b="1" smtClean="0"/>
              <a:t>So What is RHETORIC?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4" name="Content Placeholder 3" descr="obam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524000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itler193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3429000"/>
            <a:ext cx="16573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" descr="http://upload.wikimedia.org/wikipedia/commons/3/3d/Winston_Churchill_cph.3a4975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2766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4" descr="Patrick Henry - Give Me Liberty or Give Me Deat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0" y="1600200"/>
            <a:ext cx="28956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6" descr="Martin Luther King Jr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" y="1447800"/>
            <a:ext cx="184308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219200" y="5562600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Language used to convince or persuade an audience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   3 Basic Persuasive Techniques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b="1" dirty="0" smtClean="0"/>
              <a:t>Logos-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b="1" dirty="0" smtClean="0"/>
              <a:t>Appeal to the </a:t>
            </a:r>
            <a:r>
              <a:rPr lang="en-US" sz="2800" b="1" u="sng" dirty="0" smtClean="0"/>
              <a:t>Logic</a:t>
            </a:r>
            <a:r>
              <a:rPr lang="en-US" sz="2800" b="1" dirty="0" smtClean="0"/>
              <a:t>- Facts and data</a:t>
            </a:r>
          </a:p>
          <a:p>
            <a:pPr eaLnBrk="1" hangingPunct="1">
              <a:lnSpc>
                <a:spcPct val="80000"/>
              </a:lnSpc>
            </a:pPr>
            <a:endParaRPr lang="en-US" sz="2100" b="1" dirty="0" smtClean="0"/>
          </a:p>
          <a:p>
            <a:pPr eaLnBrk="1" hangingPunct="1">
              <a:lnSpc>
                <a:spcPct val="80000"/>
              </a:lnSpc>
            </a:pPr>
            <a:endParaRPr lang="en-US" sz="1700" b="1" dirty="0" smtClean="0"/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endParaRPr lang="en-US" sz="15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700" b="1" dirty="0" smtClean="0"/>
              <a:t>Ethos-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800" b="1" dirty="0" smtClean="0"/>
              <a:t>Appeal through Credibility and moral character or</a:t>
            </a:r>
            <a:r>
              <a:rPr lang="en-US" sz="2800" b="1" u="sng" dirty="0" smtClean="0"/>
              <a:t> ethics</a:t>
            </a:r>
          </a:p>
          <a:p>
            <a:pPr eaLnBrk="1" hangingPunct="1">
              <a:lnSpc>
                <a:spcPct val="80000"/>
              </a:lnSpc>
            </a:pPr>
            <a:endParaRPr lang="en-US" sz="1500" b="1" dirty="0" smtClean="0"/>
          </a:p>
          <a:p>
            <a:pPr eaLnBrk="1" hangingPunct="1">
              <a:lnSpc>
                <a:spcPct val="80000"/>
              </a:lnSpc>
            </a:pPr>
            <a:endParaRPr lang="en-US" sz="1500" b="1" dirty="0" smtClean="0"/>
          </a:p>
          <a:p>
            <a:pPr eaLnBrk="1" hangingPunct="1">
              <a:lnSpc>
                <a:spcPct val="80000"/>
              </a:lnSpc>
            </a:pPr>
            <a:endParaRPr lang="en-US" sz="15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700" b="1" dirty="0" smtClean="0"/>
              <a:t>Pathos-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2600" b="1" dirty="0" smtClean="0"/>
              <a:t>Appeal to the </a:t>
            </a:r>
            <a:r>
              <a:rPr lang="en-US" sz="2600" b="1" u="sng" dirty="0" smtClean="0"/>
              <a:t>Emotions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smtClean="0"/>
              <a:t>Logos</a:t>
            </a:r>
            <a:r>
              <a:rPr lang="en-US" b="1" smtClean="0"/>
              <a:t>- Is it Logical?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appeal to the BRAIN using LOGIC, FACTS, and DATA Information to support the persuasive claim.</a:t>
            </a:r>
          </a:p>
        </p:txBody>
      </p:sp>
      <p:pic>
        <p:nvPicPr>
          <p:cNvPr id="4" name="Picture 7" descr="http://rds.yahoo.com/_ylt=A0S020nQuCdI_UgAixSjzbkF/SIG=12hqe1u50/EXP=1210649168/**http%3A/blogspot.adunagow.net/media/1/20070423-tech_brain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276600"/>
            <a:ext cx="3733800" cy="324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AutoShape 2" descr="data:image/jpeg;base64,/9j/4AAQSkZJRgABAQAAAQABAAD/2wCEAAkGBxQTEhUUExQVFhUXGBgYGBcXGR0XGBcbFxgYFxgYHBwYHCggGBomHBgZITEhJSkrLi4uFx8zODMsNygtLisBCgoKDg0OGxAQGywkHyQvLCwsLCwsLCwsLCwsLCwsLCwsLCwsLCwsLCwsLCwsLCwsLCwsLCwsLCwsLCwsLCwsLP/AABEIAMgA8AMBEQACEQEDEQH/xAAbAAABBQEBAAAAAAAAAAAAAAAEAAECAwUGB//EAEoQAAIBAgMEBQYIDAUEAwAAAAECEQADBBIhBTFBURMiMmFxBkJSgZGyFCM0c5OhsdEVFjNDU2JyksHT4eIHVIKi8BfC4/EkY7P/xAAbAQACAwEBAQAAAAAAAAAAAAAAAQIDBAUGB//EADcRAAIBAgQFAgUDAwMFAQAAAAABAgMRBBIhMRMyQVFhBRUUIiNSoUJxwQZigTOR4VOx0fDxFv/aAAwDAQACEQMRAD8A9H2RsyybFomzaJNtCSUWT1RrurXObucqnCGRaBn4KsfobX0a/dSzMsyQF+CrH6G19Gv3UZpdw4cAPaeHs2lDDDWnEgMAi5gDxAydaN8SKM0u4+HAiEw2Y/E2MmRHVwobNnzxACckJmTvozSDhR7FqWcIYi3ZMmBFtTJjNHZ5a0s7Fw49im0+CZVOSyMyhgGRQcpBIPZ7j7KM7Hw49i1reEALG3ZAEzNsCIgmRlkRI38xRnYcOP2jMuDG9LA8UUbomJXWMy+0U80u4cKPYdreDABKWBOb82vmkK3m6QWHtFLMw4MX0LbOAsMWHwe2IPG2uvhpRmYcKO9iJw2FG+3YEEL2F3nQDs76n8/krvT6jXbGEVwjW7IYxp0a8dBrlgTSWdq+onOgnbqVA4KJ6OzEx+S37zp1NdxqWWpfqRU6N73VhyMFBOSxC5Z6i6Z+z5vGkoz8jz0Vq3sSuW8GuYm3Z6pyt8WDBiYMLyoSn5Hmoq+pHLg5jJZmJ/JgcJ9HQwJjfRaduos1HVE79jCIAWt2QCJHxa6iJJ0XdHGks72uNuhYi6YMEgpYkAk/FrwEnzeRBp2qeROVFNp7jXBghMpZGXf8WOGh83UA8qeWpbqJzoj3UwagFrdkBgSPixuESezoBI386SVR9xzlRW4imD63xdnq7/ixGmm/LB9VPLU8jz0G3YZhggASliDP5scDBnq6a86FGp5FmpDlcHp1LHaZewu9ASw7PCKLT8iz0dNf2It8CEdWxqoYfFqZBMA6LzoUankM9HuiaWsId1uzPV06MA9YwuhXiaVp+SWaj3K1bBESEskafmx50xplnWD7KeWfkjxKPQstW8GzZRbs5uXRgcJjVd8cKTVRajjOg3ZBX4KsfobX0a/dUM0i3JDoCbW2ZZFi8RZtAi25BCKCIU92lThJ50QnTWVhWxvk9n5q37gqMuZonTbyIMpFl2KloGvYqxFstliNGDa91KyC7Rl3dhkOXtlYkFUuLmQflMwEEQCXnug86LIlmZO1shlcFWQKLi3ICRuTIQIMAcqAzFdnYbBMhuD8jbtBgpEG0zMrRPfunh30Bco2jgH6YtlBNxWDyGKQQiZJXUTEkkcRyoHcuGx3KkHohJzA5OupZg7KW4rPKJ09ZZBdixux7jl4uKFcsYKneShGoImMpHLXdpQkhXubdMhl0sZVvYqjN1hLXFeco81pj7de+rXUuZ44eyZZitmlrhYOArBAy5dT0ZLCGzaSTypRnZDnRcpX6A2G2DlCq1yQpkZQyncw39IY7XCN1TdZ3bsUrBWikVt5OTHxnAAwsA5VULpm4FSf9VNV2ugTwbd9S5diaXB0mtxYYlfOzFswE6DUiPDlUXV1WmxP4TRlmK2SXLDpIRmLEZZOYrl35t3GI7ppRqWHPDOTt0G/BlyF+NXMqm3PRmMpy8C/a6u+fVRnXYcqM5b/ALFD7AOTo1uwkEAZSTquUycwB57qaq+Ct4WW1y1tjE9L8YALisICkasZzEZoJG7QDfS4m2hJYZ6l+09mdMQc5WEdRE73ywdCJjLu4zSjOxOrQzv/ABYH/Axlz0g6zZx1TowIYT14I05CpOouxBYZq5K9sp2km6JdSjnJvUknq9bqkSdSTSVRLoEsM5bspHk6JJ6T0oGXcXnMe1yy/u99TdfwQ+C212IN5OcrvhKkwJQgaODEqePnd1P4h9g+C8l7bElgxudYFTopiF3rqxOuh36RUFVsS+Fd00VfgFoWboJQKqnIQIWd8XJkzvBFPjb6C+Fk2m+gRh9lMHBa4CoYPAQg5guXeXOnd9dRlUurE4Ydxlc1aqsjXqB7Z+T3vmrnuGpR5kVVOVhuwUHwaxp+at+4Kom3nZrpQWRD7X2haw9s3LhCqOfE8hVE6jRfGkpM8f2h5S38ReLJcuIOAQlVA4aAj2mszqyNaoxsE4/F33Vct66jKNSLhg+OtLjSGqEOxVgtr3tV+EOx9HOwb1E0caQ3Rp9gM43FSYxF/joXYHw30cWfcfBp9jbwm0bsBjeuQQJljp9dRdWp3Dg0+xLG3b+9b13TeM53c4mmqtTuLhU+x0fkrtRswF05g2knWDThXdyurQXQ7UIOQrcpXRkyofoxyp3YZULoxyouwyoXRjlRdhlQujHKi7DKhdGOVF2GVC6McqLsMqF0Y5UXYZULoxyouwyoXRjlRdhlQujHKi7DKhdGOVF2GVC6McqLsMqF0Y5UXYZULoxyouwyoXRjlRdhlQujHKi7DKhdGOVF2GVC6McqLsMqF0Y5UrsMqANvIPg1/T81c9w1ODeZFVaKyMlsH5NY+at+4KVR/MyVHlR5L/idtFr+L6GepaEADWSd5Nc9yuzo04WVxbC2MzKAnVHGq5SsXqJ1WD2AgAnXnPH76rzNk9hsZ5Lo3WUAN9v3GnZizoysdYywWGo6rfwNQbAyMahRljc3snlTTQBuEBAEmOGu7wJ5UmBtYeyQIjUVJMraudXsPa4uDI2jDTXjWulW6MyVKVtTaFakUWHpgVXL6qQCygtuBIBPgONAErjhRLEADeSYA9dAiGGxKXBmR1cc1IYe0UDI4nGW7cdI6JO7MwWfCd9AFwNAEqAFQAqAFQAqAFQAqAFQAqAFQAqAFQBn7f8Ak1/5q57hqUOZFdXkZHYXyWx81b9wVCu7NhQ5UeTYzYr3MazNue4Sf+equbc68LZUd3g8MEEKIFV2bZJsOtLU0kRbCStW20K7nO+UOF3GNDvrLUWpfT1Mc7PzAA6xqO8feKimMtwyrrauxmOqngw5dxFTRFhtjEhYVuGgP8KFMg4kyvXDjRhxFSTE1danYbKxfSJ3jQ1uozuYqkbMNrQVnJeVfy7Z37d37Ep9BLcbylt/Ccbh8I09EFa7cXdnjRVPdp9dC0QFLYRMFtCwLK5LWJVkdB2cyQVYD10LVBcq8n9mW8e+IxOIUXJuNbtgnRETTTvM0XsFg7yEvMvwjDMS3we5lUnfkaSo+qiQ0dXNICvE3cqkxP8AUwKABExDG4qkARmzANOoyx5u6GoAVzHka5erJAM6kjfIjTcedAFq4ol8gUedJn0cvdr2qAChQA9ACoAVACoAVACoAz9v/Jr/AM1c9w1KHMiuryMq2S0YSyf/AKU9wVXiXZyJYdXjE5PHPlvKeGb7a5aZ1YqyNqzUxMuZwoljAFS0FqwextIvqqdXmzZSfVFSQnEtxNvpF3eqZqFSNxweVmLai22VtxOlZ8ti6SvqhtrbOW6kjzTM7oPD21JFeaxlWkIIz7jpJ49xqtosNRcORunTganErZs+T18C4U9IfZurTSlZ2M1ZX1OmFdAynJ+Vfy7Z37d37Ep9AW5HbtwYfaWHvuYt3Ea0WO5W3iTw3/VR0F1I7SvridpYVLTBxhw9y4VMgZoCgkcdKeyAh5GYu3hvhOGuuqNbuswzELKNqCJ37qTQynyXFxxisVbOVb14lSYAyIGAbXzZMnuBpy3FHRHV4HGBmKnNJkgEQIXKCPEZhPjSYy/GsAhJEjlunWkAI18IdE3FgWLHTszrB1M8dOrvoAqN5SWPRTMgasAesFMysLO/Sd1ABGDYByuQKRm1kknVZOo1mBrJ3cKAItjWJgKAcwEEkSJI1ldBuMiaAJJjyfMECA3W3Etl001Hs30AQG1dCcu4A7+5iw3cCseugCXw5joEGbrHUkCAAZGZQSdRpFABmGaUUneVH2UAW0AKgDP2/wDJr/zVz3DUocyK6vIzNW/kwNnvtWx/sFZcbK1y3BxvGJynlReyW2Y81j7a59NHUHwvlZb6ocFCR5xFW2ZHQ1sTZ6YKwJK8ANx++k7klZHO7RwVx1ebrq4ICW1B1HEk1ZHREJ67HReSWzLtlPjbrXGJnXze6pJXIy2sbuL2Mt5TOhYRzgyNR3/fT4Skrmd1nHRHMbTvlX6IgqqyBJBLRpmaOJ+ysdS8WbKaTjdkLLrczIw1+3kRSWw3oTwF9pNpu0nZPMCpoi0HYIgXrZG6T7Gqcea5VPlOxFdNO6MJkbdv4W0bd3EZQyE9GTqwJicoGpOgqQtgT8O4TEkWbgbrmAl22yZjv0zDU0thhewrWGtm7aw6BDbIFwARqRI1O/SmwBPKdcEGt/CrWd2nJCM7HLEjqCY1FAg3ZG0bN4FLSsFQAQ1trYgzAAYCd3CkMstY+x8IaypXpsoZoGpXcJPHwpiQts7StWUBvZsrnIAqliSQTELrwpIGD7LxuGxGZbfaXtKwZWGb0g2pBjjyoGDX9vYVLjqRcLI0NltuwBnNAIBA110oEi+/tnD2lt3CLnxs5AEcseLdSJU+qgZbsjGYe/JtGSp6wIIZCZI6rdmdaAI7R2nhLDgXriW2OoUk85kgd5O+gAg37E29U+NzdHxzyAzRwM0ANfawjJbYgO8lVklmjQ95H1UB1L7eMtgugYTaALD0QQYn1A+ygRZhMWl1A9tgytqGGoNAxfC06To8wz5c2XjlmJ9ulDAA2li0u4O89tgym1cgjdorA1KHOiuprBmFjnPwbDAcbSe4K53qEvnsa/T4/TTOO8rrxuJkX0vsrPDRm/LdGV5K7CdumVwCGIUlhLLGoynhvrRxE1Yrynpvk7hFs2+jXsqdOO/fRHUjNB2JtqDMAU5aBB9CWGFTpoUx8RjSAQummnd31Bza0Ixop7nKbXYZ8zCM2+OfMd3MevnWScXI1xSirAl0MlxGG7UH1ClDYjIJ2pd6O/ZuDjv8D/7qaI2uGC511jnp7aktyuWx3No6CulT2MEtzmtnWxc2liWuataS2LQPmq8lmHeSAKsexE6ZkB3gHjrz50hnPeTfyrH/ADtv/wDOnLoJA/lXcuLi8EbSC4/x8IWyA9VJ60GPZQBq4TaF4JcfFWVsqgzSt3pJABLT1ViIHOZoGcCm1raquLlvhPTG665W/JtCm3MRogB8aYkdT5ZXyVwb2gLhOItsgnKGlWI60GJ8KI7Ce5DYN172Ou3LyizdS2EFkEscpM5y0AOPDdSZIo2TisQl/GCxh0ug35Ja70cHIukZDOnGmxIt8pb90XcA4tA3c9w9FngTk1GfL9cUDLPJZ2u4rE3roFu7CWzZEkookhiSBmngR31F7ghY7PhMRevm101i9lLsuty1lEbj2k40wB/KLFKrYC5h0FxQbrW0XQN8XIA5eFNITD/I6ylxTimcXb1zR2iOjj80AdVA+uosZRh/le0vmrXuXafVC6MyvJ/NgsPZxCy2GuIpvLvNtt3Sr3cx3UmM3LFwPtLMpBVsKCCNxBubxTYkDbFwpt7KuK28W7//AH1KP+oQnyMqx1s/BcMw/QqP9grm49fVua8A7U7GLg9kl44wJ8e/xrFHU6EpWCrJC3tNMwgj9ZfvFWwYtzYw+NRQwJ15cavTsVuLbLLRa6JylRwkgk+w6eFDVwuolDYlkYIdCd3fSztaE1G+paCeNIRz/lSw6OB2joPGoNFkRsUsYdN2ePqA1qqJFgm372YW45wPYIqdxIJw18go/oxmHdzpwepXNaHpFlgQCNxFdKm7o58lqZO2diC663UuNZvL1VuLBkHzWU6MO6rEyJVh9k4kupvYwsqkHLbtC3mjgxzMSPCKYFT7AvrevXLOKFsXWDFTZDxC5RqXE+yi4Cx2w7zmw5xQF2z0nX6IQ2fKOzn0gDnxoBCxWw79221u/iw6MVkCyEkBpZZzntbqBnQNbBUqQMsQRwjdHspAc/Z8myLVi300jD3ukU5NcomLZ63Ce19VO4B+1Nk9JdtXkfo7lomGjMGRu0hEiQfqoAzzsG+ly9cs4sW1uv0hU2Q8aAby45UAF3Nju7YZ3u5nsMzEhI6TMMu7N1PrpAWY3Y+a/bxCPkdAVbq5hcQ+adREHcaYinG4XG536G5YKPuFxWzW9IMZTDDjrQBRZ8mynwJUYFcMWzEyC2ZY0Gsa99Ay7GbEdb/wjDMqO2l1GnJdHMxuccGigCVrZDi9irhKxfRFUa9Uqrgzp+sN1ABWxdnm1hrdl4YogUxuPDjwpAzL2L5MnDYl7iPNoplRDM25bMQOGWabYIJxNu6uCvC+UNzo7sm2CF1VogGpQ5kV1eRiwWHD4OyP/qtn/YKzYuF2yzDSyxTBrVg2kcCOtu7j91YIxyKzN7lnd0cf5U2WCFgcr5hkjgRx8PvqlXzGiL0MjZG2hfOV4F5fNO545Hh4VeFzqcJjbpiCtpTwAzN7Nwq6OhZw4ONzbsYNO0ZZj5z6n1cB4ClKzMzuinGXhbEk1W9CcVcwcE3TXOkbRBoP4moNkpaA2LvZ7k7gAfZUA2GsKLmhEaiPVuP10rCZo4bDjPB10g+BqUSLeh3Gyli2o5CuhQ2OfU3LMYTAjmNwnnWgrKMKXAbNmPUVtd8kGQNO4aUAQwt1ytzeSBKzJk5eZUTqOVAFV2TBGdonVl5hZ4bt9AEpudXtGdYI0BD6cNND9VAERdbKNbhJyzIKgNBJ3KTExoO7WgC3DM3RudQxAM5TM5FBMeNAFGd5VuvoGHE+fb/VHCd44UALF3GZX7cEXMsA9Y6AA6bon20AG4R2LsCTCSPHMZHsWPbQAbQAqAFQAqAFQAqAFQBn7e+TX/mrnuGpQ5kV1eRjbBH/AMax81b9wUqyu2FHkQPjrJzgd1c+rHU205aHH7f65JO8aDumsqVmbFscBjPJ9wQxkQdeY76tuCOs8ktr23drVwzcSIY+cOPrFTuDk9jrMVtO3aWWYAd9JsSjc5PEY9sY8LIt+9UGy1KxtixlXKOVVsUmC3QqqxMawB4Ci5EjstCzW2IgdZmPIcBTWpFs3Nh4Us73IJDEQOQG6rqcLsoqTsdXh7eURW6nGxkbuW1NERRTAUUAKKAFFACigBRQAooAUUARS2BMcTPtoAnQAqAFQAqAFQAqAFQBn7f+TX/mrnuGpQ5kV1eRi2B8msfNW/cFE+ZoVHkRbjLGYSN4+ustSHU0QlZnGY/CTiMn6yH1GQaxSXz2N0XeBLyq2aNMumYTUqsbbCozvozzh0NhrhUSxGUcxNJS0LnElY2TcOj5iRzJb1a0Mmmjr/JfZb21llInn91RE5G/fwIcQboXuymPbUlTTKHUfYExfk/cMMpW6BwUx9R30PDvoxqsuqLNjWS1wJeXq8AOJHA0U462Yq3LdHbW7QG4AeFdCEEkYHJvcnVi0IlV28Fyg+cYHsJ/hVbmoWT6jjFu7QMdpp392nagwcvPU1S8VFav/Hkt4Eun/wAGG1EmOsOBkRlOuh5HSj4yGbK9H/2DgTsW3MaqoHaQDG8c908qnOvCMVNvRkY05OWVEkxalmQHVQCe6Z4+qhYiEpuCewnTklfuXZ6tzK9iFmIN30KSuOzKsTickaEyYAGvAn+FV1KuS2l7koQzXJWbwYBgZBEjwqUKsZq6E4OLsxLfBYrxAB7tZA+w0Ka7g46Fd3FgNlAZjvIUTE7p5VCdfK7JN/sNQbVy63ckA6689D/7qxSzaoi1YfN30OS6sLCLjnRnXUMrIpeB3HjHrFCqRezG4tdCYapXRGzHoAA2/wDJr/zVz3DU4cyK6vIxbA+TWPmrfuCipzsVHkQcag0WmFjcKrYgEdqJPqrntZqmhrhK1O5m+VeIGig6gfbSxEuiJ4ddTjcVsy+ri5kyluzmiT3xvqKg1uaOInsdRsPZeUZnOZzqSallIORuLZqWWxW5DXMOKTgSjOwIAVMqYNKLaFJKRbiGDgXF0ZSMw+w1Y7PVFaVtGdDh7mZQeYmtVN3RkkrMsqYgfE2ixQjzWk+wj+NU1abm4tdCyErJmednP1R1YtklNe1JB1000EcayTwk5W15di9Voq777kb2y2eSQuac2nOdFmNBA3xvNE8FKd5PmeoKuoqyCxhXKoGIJDSeOmukxr7KvjQk4RUn+5U6kU24lF/ZWoyKuUAdQ7mgsSDoeY57qqngldZFouncnGvo77shb2UZJIWeqVjzIcsQD4GksHJtzlv08EpV09v/AKDjZjJEaMTAcEkmTqxEaaZuJqr4OS237knXT3DcRs3RQgkA9ksQAMpWBA031fUwl0suv7lUK2ruCPse4Y7GgiZjSIy9mTymd3Cs08BUfUujiYK7sEJs5s4fKigR1B2TBaTuGuoI051oeFlnUtNOhU6qUcpffw7gsUgh4kFipBGkggGralKabcOpCM4tK/QF/B12IOU8SxnU5MsRGo76z/C1trre9/4LeLT6ELOx262ZU3HKD1gCSD6IH1UqWCmpPPquhKWJjpa4rex2gyF3HLrMEsGncIOnClTwU0pKVvApYiNla41zYzSYVIloAOXtEEHRdIiPVRLBTcm1sNYhW3dwrA7PKXCxA87rSZOYzqI8N5NXUMNKnO71KqlVSWhqVuepnQBt/wCTX/mrnuGpw5kV1eRi2B8msfNW/cFFTnYqPIg41BrQtM63hWtl37bt/pAHAcaypKm7lue/y9DnlsPcukqod5kneicp9I91UqDk7o1OcVEIxSdG2/PcPac+b3Dvq12WxGCuE4UaVWTYcgqyxWyLiotDQJdSqyYIHyt3HQ+B304uwNXNzYx6hU+aSPurVSdtDJVWofNaCkovrcnqMgH6ylvsYU1bqVyU+jRXlv8Ap2vo2/mU/k8kfreBst/07X0bfzKPk8h9bwPlv+na+jb+ZRaHkPreBst/07X0bfzKPk8h9bwLLf8ATtfRt/Mo+TyH1fAsl/07X0bfzKVoeR/V8CC3/TtfRt/Mp/J5F9bwLLf9O19G38yi0PIfW8Cy3/TtfRt/MotDyH1vH5Flv+na+jb+ZRaHkPreBZb/AKdr6Nv5lFoeQ+t4Flv+na+jb+ZRaHkPreBZb/p2vo2/mUWh5D63j8j5b/p2vo2/mUWh5D63gYJenV7Ucfi2/maUfKNcbrYNFQuXLyAbf+TX/mrnuGpQ5kV1eRi2B8msfNW/cFFTnYqPIg0mqpPsWgt/Dm5oxheQ3nxNQcMy1LIyyl9u0qLCgADgKnay0IbvU5nEjUd+tYpbnQjsGYYUITC1qwrYzVFjQLeqtliMvFtUU9SVjoNimVzcwvtGhrZTXUxVtzTrQUgG2cQyWxlOUs6JmPm5mALa6f1oAy9o3zblFuXy8298bi4UlDAEmYpiLHtPNkdJfTO7KwYrMBGI3AxqBQOyC8azG7ashygZHYsIzNkKDKJGnaknuoAWGzLiOjLs69EW60TOeOAHDSgRnYPaDpZe6wusYcLmgozZyqBQus7hu50WC5UNpXDaRM1xnW7kcquR3GRmDAOBE6ew0Bcng8XduPblrjfE22PRFQAWdwS0xwUAxxU6UAWbAxtxrsOzQVc9eOsRcyg241ygaGea0ANtDE3LZuZmcEmbcQbbLmUEDTquAeO+TE8ACa45yiXM5DNdysn6OFb4s/rCASeJ3aUWApw+07otWVut8Y3QlXGguqxXN4MJ1HeDRYAu/jnt4i4Sc1lBbzLGqZgx6QcxpqOWvAyAUbMvvfdlN1lVJIyES+a5cAMx2QEgRQA34Ue2M7N0ig3LO4DO6wbZ04kyh74oDQt2fiLudMO75riEtceAMyAAjThLNH+g0hnQUAZ+3/k1/wCaue4alDmRXV5GR2Ef/i2PmrfuClV52FHkQeBVaRaPUgGYSDSewLc5q/vjlWF7nQWwTYoQmFLVhBiYVFggXEVXIsRi4lpqC3JnSeT35FfX9tbaZgrcxqVeiohesqylWAKkQQdQRTAEGxrMEZN8DUsTCmQASZAB5UAX2sEihQF7JJWSTBIIJknkTQA+LwaXAA6hoMjgQeYI1B8KABvwLY06m6RIZgdTJkgydedAE7WybSnME1BkasQDMzBMbzQBc+DQuHKjMI1/ZzR7Mze2gChtkWS2bJB3yCROpbgeZJ9dAFy4JBlhQMhJXuLTMeMmgCttl2ixYoJO/fxIJgTA1A3cqAJvgLZbOUGYxJ5xIHrgmgB3wVsqilAVQqUHoldFI8KALFsqGLAdZok84mPtNAAh2NYyqvRqAkhcsrlDGSAVIIB5UAELhECqgRQqxlWNBGoj10AWCyuYtAzEAE8SBJA/3H20ATpAZ+3/AJNf+aue4anDmRXV5GQ2J8msfNW/cFRqf6g6HJEPmorYtFNADE0xMxtpoOk04iTWSqtTXRegrVVotYQpqZWxnaotjRn4++ADqKhaUkSUkmYwuDLvE76IwkSc4nV7HuKtpQWG4Vtpow1HqaSXAdxmrSskaAItQgemp523lhiJOqbz5v8AWu2vT6Vrs8dL1yunZWGPllieafu/1qXt9EXvmI8Dfjlieafu/wBaXttMfveJ8Dfjlieafu/1o9voh75iOyF+OeJ5p+7/AFo9updx+94jwN+OeJ5p+7/Wj26kL3vEdkN+OmJ5p+7/AFpe30h+94jshvx0xXNP3f60/b6Q/ecRfoN+O2K5p+7/AFpe3Uu4/esR4G/HbFc0/d/rR7fS7h7ziPA347Yrmn7v9aF6fTH71X8C/HfFc0/d/rR7fSewe91ux1XkVtm5iVuG5EqwAgRvE1gxdBUpJI7PpuLliINvudNWJHUFTAz9v/Jr/wA1c9w1KHMiuryMr2L8lsfNW/cFQq6VGOhyINDULYt/YeaQh6YaGFjW+NPqFY6t7m2la25O0ahexLcmb6jeRUrMjoVPiV9IVFpgmiey74Jcb4IPt0/hWmitNTPXvfQ0TZB4VfZdSi73uM1lRw/57aNCLl5JYMdZo5D+NBMMoAiaBPZnjb7z4n7a9XHSKR82qP5n+5fs/BG6xE5QoLM0TCjeYG+qq1bhovw2HdVtLZK7YRhcHZuuiI9wFmynMo5EyIOm7d31CVSrCLlK2hfRoUK01CDab7g+BwQuG4CxARGbdvy8KlUquMVK25Chh1VclfYuu4C3byi87h2UNCKCEn0pMsfCq+LUqLNFaItlh6dNpVW7vt0/cl+BxkS5ni2wYsxHZAMKAJ1ZuXdS+IlmcbaklhPkU3KyavcE2ZgxevLbkgMSJjWIJ3c9Kuq1HCDkUYejGrUULj4bZjMl1mDJ0aZhKkZtYjWoSr2cUupbDBtqTk2nEux2y0TKJulmFszkGQZ44zw8KrhXnLVWLZ4SEGou9yzG7EVc+V3+LuLbOZQA2Y+aQdYohipO2i1VxzwUFfV6OwJtnAJZYqpuEq0EsgVTA4EEzrVlCrOau7FOJo06UssWyraWynshGYSlxQysN2omPEUU60ajaXQMRhqlG2bZnYf4Zdi9+0v2VzvUudHb9B/05LydvXNO+KgDP2/8mv8AzVz3DUocyK6vIyOw/ktj5q37gpVeZio6wQsRixbHWmSYVRqzHkB/z1UqVJyVydSpCmrGTiNsySCxBH5uzDsP23PVB7hu5mtsMM7X/LOfPF62v/hblS4kn81Pe95ifYAQKmqNuv4ISqt9F/kpu3edoDvS40+wgD66lwL7kVXcdVYqsbVysBrHJ9D6mGnqNU1vToyV46F9H1OadpGtszFLcXSDHPf6+RrLKhKnpI3RrxqaxDxaHIeyoJIm7jqgB0AE09thaS6lV6yc0gnv1geEU8r3Ivs2VYLAFWLEsSZ0JnfB/hpyqyVVtWsUU6UYzzJmlgh2j+t9lVGnXqFUAMaBPZnjT7z4n7a9Wtj5vU5n+4VszGi0zZgSrKUYDQw3ETxFUV6TmtDTg63Cbvs1Zl2AvWbN224d3ytJ6gWBBB4mTJG7vqFSFWcHHTUso1aNKsqivuNhsRatm4QztnS4vYCwWiPOM8aUqVWUUnbQnCtRpyk431Q2LxFq/ld2dHCqrAKHDZdAVMiD40Qp1KScV1FWrUq7U5XTW4Rb2xbFq3ZZWa3DBxpIlpRlPpDX21CVCbm59S+ONpunGlJfLYA2Rils4hbhkqpPDUiCBpwq6rBzpNLqZMLWhSrZ+iHwe0yLd5bjO2e3lUElgDIMmTppUZ4e8otFtPFWjNSbba0L9obRS5kIuXYUWwbcdXqRJ7UTpyqqnRlG6sX1K8JyjLM/2/kt2ptpL5OfNKPmtN+qT1kYTp3GlDDSpWt13JVcbCrfPe6en/gD29jVuuzrcuNLSEcQqAg7use7gKsw9JxVmjPi68KzzJsG2ltR7wRWMLbUKq8NABPiatp0I07tdSFfFSrWT2R2H+GXYvftL9lc71LnR3PQeSX7nbiuYd8VAGft/wCTX/mrnuGpQ5kV1eRg2AxQt4K07bls2/E9UQB303B1KmVFaqKnRzPocJjttPddtYnRmB1j0FPBeZ4xXfoYSNOKbR5rEY2VSVos6DY1uz0aQEjXPLZSvKBxrDXlUzvc6eHVJxV7eQy3asHIGYTBJk6HfoddDuqtzq6tIuy0XZXMTEWkU2mGUoVAuRcAILGM2+ZG+tUZOWZdVsc+ooJxl06mfidqZMRltZSiyoJh88A9YnvrTChno3m9WY54hxrZY7L8gmC8oDadHAMfnF01E8AANanWwSqQdt+gYfHzpTTvp1O/t4okZgykESDBiCJFeZnFxuup6+E4tJ3L8CWClnM8RHhrwHKoUFVt848ROm1oeWPhFJJIWSSTz3+FemjCCWx8/nUnJt5iVvChTIy6T2d+6nli90JVqkVpI9Y2CkWLY/VH2CvPVOZnu8Pfhq5oGoFwxo2E9dDim8hSSfjx9H/fXUXqTS2POS9AvJyzDfiG36cfR/30/dH9ov8A8+vu/wDf9xvxCb9OPo/76XuVv0j9gt+v8f8AIvxCb/MD6P8Avp+5f2h7BpbN+P8AkY+QB/Tj6P8Avo9zf2h7D/f+BfiA3+YH0f8AfR7o/tH7B/f+Bv8Ap+f8wPo/76Pc39oL0C36vwL/AKfn/MD6P++j3N/aC9Bt+r8DH/D5v8wPo/76Pc39oewf3fgY/wCHp/zA+j/voXqTX6QXoNv1/gb/AKet/mB9F/5KPc39pL2L+/8AH/Iv+njf5kfRf+Sl7l/b+Q9h/v8Ax/ydB5L7AOEVwbmfOQezliBHpGseJxHGdzo4DBrDJq5vCs50BUAZ+3/k1/5q57hqUOZFdXkZxXlXjSuDwdsefbUnwVEH/d9Vdb02kpVpyfTY4nqlVxoRS6md5N7JS9bdyXZlmLdsgNumetvmtuLxM6c0lon1ZzMHhIVacpO7a6I2rOEtjAm9lOYEiTv0aNRzrFxpPEZb6M6NOlFYR1LaovXD2LWHS9eDPnjs7hPrFQcqs6jhB2sXQhTp0lVmrt9gfavk7aW8BnbKyllQEBmIIGUFtOM1KljZ5Lre+5nr+n0+Ild6rYAueT9pDcUM1y4pOVA6q2XLJMEdaDyrQsdU+XRJPdmf2+msyu3bocddMV172+bucpK7sb+wNp3uiCreZQugAiAN/omvAf1DVrYbEJQktdT6L/T8aeIw3zrl0N9MdeyGbzNIYkQu4Kf1RXNwOOrVMRGDe7NfqWHpU8NOaWyOadoc74nWK+gKzPk6zK4yGcx36R7TQ1YFdySPXNnrFtR3V5uW59Fp8iCaRMru3AoliAOZ0pNgULjFgmVAmASdDoGn2VILDnGpqMy5gNVBE6CaEmyLdjJHlHObLZuMEVWYqVMBhPpa7uFX/DWtd7nPj6jmbUYPTc1reNQoLmYBCAQxMCDu31TKLTsbqVSNSCmtmS+GW5jpEmM3aHZPneHfUSZAbSswT0tuBEnOIE7uPGgZJsdaBINxAV39YaTunXT+tAFY2jbBIZgoHnMwAO7dr+tQBN8daEzcQZYzdYdWd066Two1Ae1jUKW2LBekAKhiATmAMd51o1AX4QtSB0tuSSoGYasIld+/Uad9GoXJpikOaHU5ZzQR1Y3zyoEUXtpWwCQ6sQheFIJIUEyBPdQGiJ3sdbXLmdRmOUajUzHPn9tAxW8dbMS6hsubKWEgc9DuoAG2xeV8JeZGDA2rmqmR2TxFShzIrqr5GeeeWv5HAGZHQx6wtox9ddn0qcXKcFucD1WnLJB9AHYW2FsSejDNBytJBB5GCNK34nDcZpZjm4XFKhd5bm/e25bfAOrXF6VmLZfFprBHDThiVKK0RunioTwjhJrM+hX5Hbb6ORdxGW2okIRJPgY0HdVnqGGzawhd9WV+mYpU01OdoroBbV8pjcxHShOyIt9YgqOJ04mraOAyU8rf7lVf1F1K3ES22BLXlCyKyqpCtJb4xtZ36zNTeBUmm3/2IRxs4JpLfc57F3ASYGUHhvj1nfW1bWM6Wt0bPk6jZCYYzugV88/qianiUl0Vj6J/TNN08M2+rudGUOR54Wzv8K5Po0b42D7Gz1ua+Cmu5lWM73FtqYzERPCa+jTkowbZ8poRlVmqcXa+hu29gZx1sQN4MdGeHDtVznjl0R34+hz0vI621cIAAuLp+qfvrnXueiS0LBeYcVPqIprUHoRxNwOogqTvHXyx3ggGq3VinZtDyS8gi4Q9Ym4jOylTJ01UAkeiZ389OVPjU+4cOXktfDDIVDpJfNv7o9tEa1NdSM6MpK2pj4LZV+0HVLliHRFJJJIyrlkCI4mtcsZQm0+xy6Pp+JpKUYtWfhmmmEyWUtJcHUKw2mgB3wdDWWVem5N3OjQw0qVNQ10GGybWvxmh3g5TJ4ndxpfEQ7ou4b7MuuYNS5cXoJIIHVIUwVJgjUkH6hS48O6Dhvsys7Lt5Qq3SuWQCGEwcoI/2inx4d0HDfZjHZiZQOmO6D2TI6kgyI1yD2mlx4d0HDfZjjZqBs4uw0kg9XQnU794PKjjw7oOG+zJ3sEpS2gulRby7iOtkiJ57vro48O6DhvsxLgUyhTdkKpRezopKGNN5GQa95o48O6Dhvsx8NgbaBwHBDjLrl0HW07+0d9HHh3QcN9mVHZilSpvEggzJUksVKZp37jup8eHdBw32ZYcCubN0u4yo6sCWDHhrrS48O6DI+zK/wAF28uXpTlg6Su8rkzTE7uG6jjQ7oOG+zJbXCjDYiGBzJdbeOKHT6qsp1YuaV0VVqbUHdHmuOwvSYZQO0qqw9S6/VXH9Lx/w3qks2z0/Y2+o4J4j06LXTUw9l3Fa4gdgq5hmJ4Cdfqr6RUnJU2469j5/ClHiJPRHQ3sZhzjLd1cnRGCwywoIBEEcOHtrIqdVUHF3v8AkvlKmq6mtuoX8PwrIuRbdtoaOkGYDrAnNpxExyql0693e7LVUw9vlVhsbtDCdE/RhBcCtk6o1l5AgjeAAfA0RpV3NZ72HKdDI8u5B9p4Uu2bJHStkICqAnRQCRkMrm4aU+DWSWXt/JKM6MneS1v/AAcSoLsFUakx7a2YivGlDNLoUYbDyqzyxO02dgSoAEiK+a+oZ8RWc7H0jBKFCiqdzc6KLbT5wI9tWelU+HXUn3Mvqzz0JRRnbJwx6e0SDEjgeRr2dWpem1c8DgsO1Xi2up1qWgoza/fXDTTejPYpSzF9jEDTqvr6qhOrldrBFXDWWKnNfLqJXueeom4Aa7q8PiM0q1keopNKCuFXNm3V3oRv5cBJolha32kY4ik+qI2MC7iVQkf850oYarNXjG6JTr04O0mQuYZlEspGuX1xMVCdKcVrprYlCrCTtF+SdnAu0ZVJkHlw04mrIYatLlRB16cdGxYnA3E1dSNY1j+FKrQq0+cdOvTqcpWtkkEgGFiTyndVajJpyWy3JucVJRfUlhsK1ycilo393rqdOlUqcibIzqwpr5yVzBOsyhECT3A8acqFZN6PQUa9N7NaldrDs3ZE6ges7qjTp1KnISnVhDmJ4jBugl1gHTWP4U6lGtTV5oVOrCo7QZXcskAEiA2o7xUZU6iWZ7PYlGcZScexIYZiQAplhIHMU4Uqk7JbsXFgk2+hZd2fcUgFCJMDvNTlhq0eZMhHEUnezK7eHZiQFkgEkcRG+q1Tqt5UnpuTlUhFXl1FZw7P2VncPWd32U4U6k3aIp1IQ5gXGD4t/wBhvdNX4DOsRFMpxqXAkLBfk7f7K+6KWOdsRK3cMFrh437GLtnYskvbG/eo3+I5+Few9B/qKMYrD4iVrbM8x6z6FJydagr9WjBEg6GTyOh9hr3NOpGdmpXPHVKbjpNWFmf0TUk32IOMHsyLu3ER46U73GooViw9w5UBJ+oVixONo0ItyZtw2Cq1pWijt/JDY62biloLmZ7tOFeLqetPF1+HHlPXUfSlhKOeXMzvrdoVsa10RUtFqwLyjulRag/nAfqrJip5HHTqX0YKSkHYqWtkRJIOn9K01L5XlZRCMVJXR5rbs5GgqR3SVry1SeIjJ2O1FU2rm9gkEce/rn76reJxNtwjTpo0sNhBmBC7uO+PbUaXHnNO7sQkqaRj4ftr+0PtqibaxN/J0FZ0r+DVDob9wKhDfGSS0zo3CNK356bxLVjC4SVBNtW0KMZazdEYY2sgAyjNBjURzmqK1NScN8v8ltFxip/dfqEYiylu2yvmaLvAhT2AdZmrqsKdKlKErv5v4IQnOpNOFl8v8gm0suSzkBAh9CZPa8Kz4h01CmobF+HUlKeYhtkfH3PH+FVY1/WcUWYXSjFh+EKIiozhc8lxBM5hC68I31vocOnBU5Stm1aMVbPUqOcVtogbFYdhaVQCcrMHA56ZSe6N1Z6lOoqOSHR6l1KpGVVufXYfBu9pLhII0SA3EEkRHKnhpzpU5OS1tp5FVUKs0ovuF4KyoGdOw1y1A4qQTKnwmtOHpQcc0Nn+DPWlLllukzNx6KCcqOpkyW3Hw0rBi1Bct/8AJuw13u1/gLe8uS1bfslBB9A5m63hzrQ6kclOE+Vr/YoySzTnHdP/AHL79lgrIPynRJu3kAtmj6qvlFxpqK5suhVCac875c38AWCRkt3SwKqQInTrzIieIrLh1KEZuporfkvq8Nygo7/wFXcULcXV33SCRyC9ses1c66pRVSG8ungrjSc26cv0/8AqE7CzctonWGY3NNZzCFHqWiUo4epGMHe+ooqVWEpz/Y57Gfk3/Yb3TWPBNrExv1Zqxivh5LwVYTFJ0addOyvnDl41fjsFXlWk8pnweMoqjFZi34Xb9NP3h99Znga9+U0rG0LcwPiksXO2bZ78wn2zXQwtX1HDa00zFiFgK6tNoz22Phj+cA/1iuzD131RLWBzJelenX0kTs7Jwq+cp8XH31VV9Y9UmrZCyn6f6dDW5pWbtpRCtbA7iPvri4injqzvNM6tGtg6StFous7QVWDLcSRu6w++q8PQxNKeaMSVbE4epHK5GknlUR51o/6h99diONxd+Q50qGGtzgmP210sZrluBuAYAD69ax4ipjK8l8mxppfCQjbOXHykP6W37R99XrF4x/oKnSwr1zlB2zrPSJ+8Pvp/E4v/phwsN94Rb8pCNz2vaPvprE4n/pidLDfeRxHlEzqVN1IPIgerfVVWvi5RayFlOOGg82cAGLt8LifvD765SweIcs2U3LF4e3MiXw5JnpVnnnE6+un8JiN8rF8Vh9rola2iq9m6B4OB9hqUKGLjtFkZ18NLdoi2OU77q8+2N/PfvqMsLiH+lklisOuqGONTQdIum7rDTw1o+ExDt8o/i8P9yE2NQmTcUnvYH7TRPB4hu+UFi8OtFJCbGod9xT4sPvoeCxDd8oLGYdaZkTXaIBkXQDzziftqSw2JWqTIvEYZqzaGbaCmZuqZ3y4M+OutEsPipbxYRxGGjs0MuOQbrqjjo4G7cd9KGExUeVMcsVh5btErm0Q3avA+Lz9pqUsNi57oUcRhobNEGxqHfcTl2hoOW+oPB4h/pJfF4fuh/hy6HpVkbjnGn10fCYm6dmL4nDbXQ93aCt2rqnxcH+NOrh8VN2ysjHE4aOzRH4Yn6RP3h99ReCxH2lnxeH+4dccgM9Ks884n7aawmJTuosi8Vh2rXRRi8UhR+uhJVvOHI99aMFhK6rxcolGNxlF0JJS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search-creatives.s3.amazonaws.com/64/6e/a2/646ea22b5ef9fc91f86e509064e50d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352800"/>
            <a:ext cx="4267200" cy="301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1143000"/>
          </a:xfrm>
        </p:spPr>
        <p:txBody>
          <a:bodyPr/>
          <a:lstStyle/>
          <a:p>
            <a:pPr eaLnBrk="1" hangingPunct="1"/>
            <a:r>
              <a:rPr lang="en-US" sz="6000" b="1" smtClean="0"/>
              <a:t>Ethos-</a:t>
            </a:r>
            <a:r>
              <a:rPr lang="en-US" sz="5400" b="1" smtClean="0"/>
              <a:t> Is it credible?</a:t>
            </a:r>
            <a:endParaRPr lang="en-US" smtClean="0"/>
          </a:p>
        </p:txBody>
      </p:sp>
      <p:pic>
        <p:nvPicPr>
          <p:cNvPr id="20483" name="Picture 11" descr="medical-endorsement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13275" y="3733800"/>
            <a:ext cx="4184650" cy="2817813"/>
          </a:xfrm>
        </p:spPr>
      </p:pic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533400" y="1905000"/>
            <a:ext cx="7010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latin typeface="Perpetua" charset="0"/>
              </a:rPr>
              <a:t>The Persuasive appeal based on the values, moral standards, and </a:t>
            </a:r>
            <a:r>
              <a:rPr lang="en-US" sz="3600" i="1" dirty="0">
                <a:latin typeface="Perpetua" charset="0"/>
              </a:rPr>
              <a:t>credibility </a:t>
            </a:r>
            <a:r>
              <a:rPr lang="en-US" sz="3600" dirty="0">
                <a:latin typeface="Perpetua" charset="0"/>
              </a:rPr>
              <a:t>of the person who is trying to persuade the audience</a:t>
            </a:r>
            <a:r>
              <a:rPr lang="en-US" sz="3600" dirty="0" smtClean="0">
                <a:latin typeface="Perpetua" charset="0"/>
              </a:rPr>
              <a:t>. </a:t>
            </a:r>
            <a:endParaRPr lang="en-US" sz="3600" dirty="0">
              <a:latin typeface="Perpetua" charset="0"/>
            </a:endParaRPr>
          </a:p>
        </p:txBody>
      </p:sp>
      <p:sp>
        <p:nvSpPr>
          <p:cNvPr id="2050" name="AutoShape 2" descr="data:image/png;base64,iVBORw0KGgoAAAANSUhEUgAAASAAAAB9CAMAAAA1Ok4vAAABX1BMVEX////8/PwiHh/+MzIAAAAlISL19fX//f3r6+v5+fn++Pjj4+OOjo68vLykpaZOTU5wcHDx8fHCwsILCAj99PR4eXrqAABgX18SEA/87e3XAADc3NzT09Pl5eXd3d374+PdNzf2wcHfRETfTEzhVlZpam331NTcKyvjX1/aHBzum5sdGBn53dzqjIzdNjblbW0Adqj3y8vndnbytbXvqKjtmprpgoIhga/g7fNAP0AtKyxJSUoAear30NCozN4th7Jdo8RFk7r2jXA3NjfjZmbZFRXpfX11rsurq6zO4+2WlpebxNm71uT3bGvph4fwrayFt9D9NjVTnsH9SEf4noT828/8U1L7e3n7iIf+JST/YmCjMC/7l5bf0dDciIjuSEiKQUH4fHx9ISCvExZ8Ly/Mubn0fV35rZruRTHzakz5y77xWD30bFz2pJb5rZL6v6r71sP8gnH8kYL3AADtOSMemOlEAAAgAElEQVR4nO19CXva1tauZBsEwhiDhUFMQmIQMwYJgzHjMTbGEMAkaePcfDc3d+iQnjanPf3/z33XFnjOWCdNz9eVx5E17eHVmt61ZeC4v+Vv+SsKjx9BFEUJP6LwZ4/maxRZ+de/3izlX0+fyuKfPaCvR3hBfvr6+yff/fj8p/Vv1i8ufl//4acfv/vl+9fKx4LkdNg/ywj/ROE5QXr6+smvP/6wu7v72Hj54uLl+S6T33/48bufX3+UIjnOtmOfbaR/jvCc/Pr7X3/4ndB5vLtrPH3127PfHv98/M/z5+u7u7lfv/n1e+VDHZLdndrwuD7rcL+8yK+ffPPy1frFo8ffKADoeeGlsv7ihfrS/C39DTBTjJcX372RP6ipyOZBfiMQ/cwD/rIivX7y+GL31b8e535+/UiFFum5l78ZueeVZ8bsOSmVunt+sbv+z1/k92qR4zRw0LTtpBxfYtxfSPjC9z9evHq8+7Lw3Px29sgkx3MBVC52Xz56juOwuFfPjRfkjn59Lb27LcdZKnBgW9vxe7/M2L+ESK9/hetRX+/uPps9fvboAj7n3xcvn5Oc//vfzE+b57M3hW9eQZl++PnpOxtzbaYCR2u2nU273eX7jzAzXv7+R0Dw27PCN7vrZE67j1+8TstLUSpvnrFg9kx9ZRbevFw/333++l3NxfwMoHzg7Cx14PtSk/h8wouFJ7/vnj969OLFEwM4vPz2zV0bKrx4tL57vmu8mX3D/Xp+/vvPytsbDDOA1tYOU6n8YeQzjvzLCC88/Qe8zYsXxrMXJxe7/8zR1Pm710nGs5e7z1+dv3jx8vWj3d1Hb1EiZ9h3tr1NANkOAocbnr9+LiQ8/fVi9/z8+2cvMO119R1hXCz8DHek7ubUJ1C0Hwr3XgT7SqUCh01oULNp+w/Ihfh/wf08fqM+yn0LtXh3fOK59vPdi2/V8zSLZtew9EbcW2enESheBOqDGG9bs63ldzY2/vKhXnz90+NHu+arZ8/gfCrvu5rnpN/Od/9tPtq9+OG7X54uEyI+tuVZ24Ds+O0AKNDMQ33gpJue7bPIPcb6VxKncf4y99uLxzOkOid3bMZ7j32IBpKlC4YP1M0e9tntbn8gcHhkAygbm05foBkkeIDPVtT5JebwWaVyvvv9o8dG++L837nbTDTm9vvve/6Vf+5e/AR8OC7q2/QEHFvbfoStQ4pbwWbEbdtYs8H72HYO/voBjFMQvp6lLx693l03bpxwRNxngaON1H03Ieo9/sebpzH32bbnKBjwB/ypw6MjYAK3Ezzz+Qk1OOmdw/AXmcPnFOUR5X9v1Nn5uXrjhAMq4Wmubfjvv0968+apfSsQoGvWDjxH+Z0guR0YWRD0QjgFaADor89VefMC8vvF4/Xdm/hwLoRqjy2/sXnzsD3qcjC3IiuS/SyFcAVUjmBTB2srgLYdnPcsRQD9B5D5p//84Yeffvrph59+mN06E9veTmHSG1vXjjncm9sBT8C/RZ5bWMEAX5P3+1w+T9BGoZ00iJ2xAaC/eoT3vvkHyZMn/3hz2z+HU9upI+QxlwDZI3BJRwdHTeQ2R1tUSnVspvweaM3OEYvkPsoM19Yo0C/PbGz/Zcj8/amI879+fvLLL7+8ef1asd8uHkdSRBbyO+7lpZGzVCAFl3N4eNBcC+74YTzRzW2/B8ngkRWrYh6WHO5sOrmoHwDl4cD+KkGe5+9BiOd45SlEkSW7dGcmPgugvEXFHad+BHIP5ccUwEk5nJyLALJUhiS2TecRxXjOtR3YPqCciLc64uxfnSrxV5jQr07nXYxWB3jp6ZPXd0qEBFBzLd9k2uE48/u3D5t5Yg75PLwOnJMblJ0BFDyz0CUGf4hdGGUM2kYAEXQOX5Rz+3ynn22qHy0WFDcBAkR3EHI6BUmS//X9kx9/yEl34HNbAB1RJuPdhPrYghtgDqnAQd52cEARyrECaMsCKOLf3iaLAxQRxP8mMY1N36nH73VHtrbCXw9C95nTPQd5vvD9k3989+Pvx+XrBIx3xCKQ6FaAZhs8cFn641kLrgW2Il6ed515AqlDZMw+Aggqk19OPcLwyjfhtSKHBwc24mK2wyY8lNu75Yv4vv6IdgMk7OR+R4D/PVu8ScnPKEM8DGynGECeKGc/9W8GkOVs0gyd3pgP7siTz+dPI/jlwEKExLcNM8yzXd+RzcbY6lGT/JDbe3Ya8311buimOF3uzWu1TzK43O7vv4dCs6sAz0fOWCkHZrTRZBGKcuGIf9OP2I6M0Rt2n21ub/s3kQCs5c9uAsT7rMypiV4iTXJUTIc2sOvzRb2Rr8fE7ojTG/ZtkQ+5NkbgI764OA4lK/BFy2OurRQjnZ4D8PID2BFSwJTXewYFCuZt7lNMv3l06PF4Dmx5RPpNqNI2At2RhTvvRuqNXSKorsCOjUneoio+t/srxYe3g3NubaY8zSCMwn11HNYmvto9PlG46JmVxvARRG1QhyOW7zUPKN+xIYRDTzYP8mtN28ZGMN+EYNY7wbWjgNu97U8hJ1pSdv40EACwDCD+NE/9BYPBwFdMV3lvlMDZpvTuqEnVmZvLC1J515SRsliRnCPXgswHk4K6ULmCcNrw81uwMCJZzGgw6Z0dBDP/aSTqtQLdCiDnlgeRfS3PGLz37AgINQNbXy0+TkfklNxtgHyKleKubMESnpNfzShhXk4wAus6pDxnrZnfCDIXSwCdOaFAgfway32CGzjt8SOY2bmIz34Km2ragstVC+fZAeNlHhatnIjspwh6X37m7xfe6/JZisPQOTyizJdm17wsX9ld7lRYEDnvaeCILcvwhM/BzoYtdRqJRc5sQcuFrG1sOSh4Q3uCO0HbQeDMHWYey7t15HZu0eqpbSNgrVrY/Qh6wZ2NwNf+xovTvXmpOQfwKLY8s4u1wwDxJx4P1QtedbQR4fjwWeqwGfSEKYdh+ATcVix2H5HO4N+OO4qm4ILWAptn7oh11h7zbTYDvPeMikG2VU3DG9jIHwW2/e63juwrEe8mgUPowIsAHPrvILBJToPzItZ7HVsgTfkNl9ONmI647ImBfW9vHuxcvWrg3NxhpYu1oC/WPKKGgqu6kD1K6nlk8+EmKpbZNratuxzbsL3YX+CNKS9RSArUjDRRMpJyu7wwDD7qO/MfNB2n2xTUgo7odsCfOsrnoQHu1GYquHO1gMWfrh2hCSifL7bBlCnf3Ao7vC7KI5HuHFmUnar0+dWyDu+1f5Ue5444Nv0eCkUbQQuf/JIKOM62A6lAPuDzsxTZ5o2lLLqVcnjJwIL5q1SFP/WwlT8EPv4gSKqELMp2AHd2cIhGjpjWuAJwOcHm0dlH1DR4559fAHHAp27sIE9BEseC19ope7KR7RQUZidwhgw5j0zZHiaAqERqj0CBEI2uQrJzCynOgY0lgWcbrBnywMH8gQcpw9qGh9x95GDNs33pmD5InJ35/KHn+9Hi8uw0A/4tnyPiydso/bFZbpP54Xz+0B+ANqwdbFLNkJFxv/N0e9PDaskriRF9P4DaIAWIBjao1ExaBHcEwwtuWIE9tnW6rE9D+Eaj8f6xNfqt3v3FqUtxfkAzf0xcmwDHSSvAB/nm0VV+SIH8CPQ6gJR42x2zU82QAMpv2s8oBQpee9lpy8/4lpXjRA438sxYbcB7bWdjx2/Fdf6atTTGi35v/F7zsS/qQ8HufDtA9s6wN//MEF32HjnKHyBPCS4roj4LIFqMWSK21KAz5oLywcDKR/Nu/+bmJhV0WArAufz5nR1GHTaQRfvvWUp2zlv1eqvVt79TOXDdsDW0O97uzb09tNLqN4Qv4u59zWYAZpJfUgG3BRBMagmEL0Vli7U8ckHSoDWbVfhyRk+BDxIkqi9boNlP/SArzeaRx3/muy+ON7rderde35tz71IPBuTQC7t82yuO43q92+225s4vEhDdzYPA4dql83UDj2bedrWY52bkYm3t1OunJTDQzE1fhNWDyEGzVa7LNzO8YRByny/mvd+KCKDJsN6beJdmas2PtzfwS+MKUn5cHzpi4lvdVb/V7fShi1+khM27DzwpD5mJ5TJOGUBrlzUPfgmQ7ZT3s4ViWz7YpOTncDsF7s+oxoeu29h79XrDOYnFYt7xpDGZj4HAqNOYLOYN77zXG3POybDRgXPptIYOR6fH/IyzM5xPnBw/GQ4nFqANKA837/b7vKPTaYwQ8TrzyXzk7Iw/h1vi3YeBbQSylW8BQNvIbHZWwZynA6AUTTfpWpNFclpAbh4e2pDdAK7gDhz4h3XW6NW7w4YjEpvU6+Px3qLhnMNa+nu9xnyvVd8bN3p73VarzgMgbwdnWj27cwx30x0DM5yYM5ua1LudaGzUiEZH9da4s9d1dlv1Vrdfb/UaD29zvNuTIg0JLm1qC3hQ2rh6IY4AShFAIA1sUdTGVo4pUgWbm4jtxE8+9OUwoTHuM4g69e5k0ho6gUIfxrIY9evDTr87mtcX/e7epFMfevutzqRbH9mHrf5wb4HNokeIwnnRzQ5XozFqdOqt0aS1cCLqwbsB/Qn/Tuf2SQCdgjkCoJ1lfnMGPCiDXs0Z2Y+1bhGhGrIVya3Ue2NnK3q26Y5EP5xX8Xb7aN6tz53jen8ENWn0WovRpI8d2NukV5/M93C4DoB6DejYsLXXE8at/qQzcUDfOp2JywH3RhqEON/rD+f1Peek1XP26o15a9FAy3bvQyPkJKdDAFn5Db8E6Ch6dT51SK45TPVkD9ULGe3f2Dh084hGH9VZYziSvPM6aUp/NKoPJ/3WWEBa2IdmIS7VO8O9RmMycnXq/Uar25t3Jg0npt4f2x3Rcb079jpcoLnw9Z3eHgxwOOzucZNuD77NPtnrOxewzOhbAsRDAeRcAXTJ2LfYq8zBQ3bAe5o6oEB+kNq8N5C/W+xDTHJClgANmoy6AKg+biBo9+GKyMQA0MQVjsQAkL3eajQW/b53NB4toB2j8QSWNgJAPLfYm08mi+5eZ9ht2QEQ8qLRaAlQ2PHAsR8AUP63FrQcrXMz5Q9g72AVl5xWOSfoWUXyCEXyj2FWVwIb6JJAYeAxEO9HC7hopEb4HYAt6p353iQciUQBJJLFMVw5tvX5EGEdmzk20SiUFnfPyZnBB9WHuBUmNprAQfXr8ygs/mEBskNltgkgi23bN0FNoU+elaLaN0E7bSCeD5Bz8J0+Uun6Xscx6u8hKi1GCFF7faSFnW6LnPW4tzeORSIO+BYO2oXgNIkO95Dx9EdDhDl4oxhMiLdD4eqtesc16lNsa/EL8l690V4ddz+0ja0AylsvsHg3U/Sy005g9Rjs/maQHM/mQzwXZ2PcWwxHUV+sAac8nI+QDHUQ4oeNUW8xR77T60GDYl6YViM2mveHI0fE0Rn256OoYzLErovmzzu9nQWOhX3hEZqZD6GZnXl/3uj1RpHwQwMERCjPyduszNDrZ2/LXb1S5/UgJTzzxR6kV6fd63C4IsjEw1FX2OUKL3qTKJKjTjgSdbiw73CEccoOgSK5GtEIXUkVOOw5vLRL83faHQ5vjJqJsGZiXns0irNRR+zhAaKXmLablwA5tj1UALx6pc5+6nM9WI+83VrSx7Rj8DURuN9eY4KIxia7FPhhuzeK0+GwdaXL2lq7NH8041q2wppZNrm6+2F9kGNzm1VUlyvD0RStytx55/BBpMELTm8UD9nrjToc0Vg4HO3V+8P+3jxqAUASg6bYoSKumCsKlQq7oo6oK0bHaS8cY/Nn57FDzbjYXVHR2YgBL5YoPai4/Gzhc1UOcnnWkOTsBLfec9tHi73X7zsFsjFvYzj22snYHF7EqXq958XDd9Fk6ZDXa+fhZbz0m7WPbdSx2mX6wTNbpT1r6/COFv2Jl1310IliDAAFbJdL55Eda23jUx+Ds/GWO0Ed+nYnBFQdwZl+g6cBOx12vNAfaAYdaECc1qtcqyuwa229DSYjYqTLY+xK8lhOMLKJHdi+u47yKRL2b1PJeVUOihB3+OTGnJN5bz659xSy3Z4TxiM0FqQ1I2t6mBvzwHCtk8kEzLTfHTuXL3YtZbnD2cd9EjB5dnB1juMFQeC5yV53BHyc7ynFfYJE6EXnK4A+ajnBPr9Z9+Q7Xcy937nvZVACCDZgF0aIych4RGYLTuaNKVIhy0bqjKyP+Oh9s2TJD+hIfey8qSakdNwIADke3P+QRKy34K2q6UcKyOQNMBqs0lfv3kfRqEroQJonTOotJ/TEIk1wNlFyxwRcf2/S6O91yFDuAwgEl2Xh/TFpyrUT4/qCZwC5XJ8DILfHQxXWT3qZu9Ob43lfLTDgGc/HLWiIePd1BAA0joZdXmhQi+uMouR06DBcCD15J4js3njS7XrJ9V4uglyrnTtHnVFvr8fhgpFVfeQbVP6xD1tztAKmQe08fD3olK2u7ng+5Q9uGp1xwzkaD8cja78PjtnoL4YdyWGVC7nRmJ3DhZMrgECcwrHOuOPA6c5kPHFaRgWG2muN7aPxfMRzjXHH3kGWPR5PxuMlLRadw71hLNyY9xd0qDGmLQ9ShucEgDrjcePhXRC3ZWvmd5qbn/T3kKBLE+cCrKg/YiODAjlc0SjyF3JGvQY36tdBuFiptdtvjZH1ep1zWEqPKHy9x49b4FvdDscePC7udkd0S3/EQRGhL/MJVflbc/YmF++1w0xdriEtjYz5Bm3rcyeR3f7IuddlXT48QptIerY/8e+1MPwJeNCwWx9T8sKBPzrCsRFCMVg6hZteC5seP7RWIQBQ1MvjpmFn0mXln0m9C3wXbJFD4Oet+pC0EBfglkUDOteA0+mS44Zb4u0w014U9xO8SMBb2O7xaMPecAGgBdhux/ngRra94fnk9wIb0CA7FSngU8izAqjRsIcpzrt9mNRi1O12Ot0+1XMmIPLjGAEEHEYiHOtkCBJfH9r73aGd/BEPral3RvVuh8qNFPMYQD37sNsbUf6HlGfe6jfm9f64191rdHDlkMy1tRBiEftev9HYq8/tD800eP+nWRcTAsg76XWHE1gWIkivPhyT3vdgCrC//ri7sHsX9Xm/O/E6F3usFkEAjcV5fY5wtphDZUajhssimNCFESCLCsB1UR96xwygxmgyClsMy0l1VcA3HI87jU63S1sA1LNPok44aQTRofehIxn/R/5alAASOxOkNR0Xrb+PW1RcpuIgTZwA6nm9PQBUH1MFaByOuLykKHPEu7E46gKgnkAk02JYrJJfH7o4BlCv0dkDQP0RcdVwdAlQHxAuHJPeYg44+dFiMRzBGHExAQTbfPiK4h8RpC0T2MS4W++NABAPwPoIKvUJXAxModeA6ky6/QZcEYyBNMgCqCdglqM5AbmQqPZhKQimPKF6M+g9MsbusF+fE0BXHJ0WiUaNfqszrO91Gou9CZLLObz6AhgRQHtdqih+RW88EkATJP/IbmOkBE6ENcSluRQZklfu2Cm3q4/tkx4iU781dzGAYCdeWiDD3Dt7C69V8SHf2oEPEuBiul0oHGJSt44o1p/ECEB2gb231xp5Wbq+cEQnVJ7sN2K0tNZx7kF597od14NXFP+IjHq9EfIW8M1GhFTbaWdczOWLhMe94SQacXVwDrCMJh2kN5Mwe7yd3rDhatCFYqc3jhIPs7gDrVu4orhlgmlO5h04f6SikzApGLvAOewvRq4oCO4YeuVi23CkMe51HN7huEEZFFnx1wMQsuBohIoyscgSIKtg6KO6lsMqA7JNOBaLRaOs3MdTWdEFr+N1xMLsLJkPswq4Y2C4vCUWjcVc4bDDRUeW5AupM1UVcUWUKmwx2lLPDmrPEQ5/loriHxK7g5WrIla9gso4Uau4Z5X6lgW/8GXhjzlj3ou544h1iMxn6TQEpxRdVg5XrbKbXJcMwgloqbVlpTEWvipOrgpuD15R/CMCQBxRypxjYbbawLhnjFUBqdTnYkUwa0NlwZgVznk73eSgGjRJ9JKbUkGWNI1uWd6Be4jJrqaM/rAftRq7bHTZiSWfhdF/siwLe6ymZ5VxrEIhVfq8y61V+FtVAHmrHIgzXuvIdWrqtA4tb/Eu2/ZeVTfYFd5VbdG+6sy7PEry8BWzPyJXhb/VuHjaY1VAtr2sCi5/sepfzmv1Quc1coBDVBO81oLduvtah9Y9y3LitcadK/ma8LmUW3+Dx1/fXvujzzt33XPEqhZe2+Xvu+dWH3/L3/K3/MVE/PtTjd8pcuHDPmj1v6vIpvq3Br1LXry6/4P7/juI3fFe8ZrfXH1K0tIZCdLb3mqX7/vsbPE9H2J7VyTpvmbu1eO3j+UT5E4Xp0ee98n/Wn92eZeSmwmconDpafr+DtqDzK2PBJQLgmgUVwgpxv2fRHrTyQmV8qBNw20bhlG57N00b7tCIS1z7f1L/UZf9w/rQ0Uyc7e62Mof0d+hv13W/q/+f/7f5eVprcwpmRk30w3uPpGq8dxNcxSnU1E60ZfdSifH996Yztz4KC+5rNUISKWsh0KDyyEnMrfRrSTSnKqtHpZYLf5BXykPEre62AoG3L53yenL8/999Qe1hURZqulTRcCElJy5eriVmgWLoCa0iiAYOZNOFHKGxKmlgSpWlwAJM11ffmiXZOQwL6mS5sRKW5pmc9bARNMsoBlNY02n44OK2rY6qeRkAkiY0X2yKqfRpVLNmlKhKHPKrIY4UskOVDRsGktI1RwNS1YVTlIVodBWZqoKFSvgYbRzdH1awAgK1DZ7PqpZKd8BaOfdfzchP7/4H8HrAFULCV031Qyn6smkXmWmM80mNJ26UKolfVAZ6Ml4VuRq2USpJCf0ksZNE9aQ08nEEqB0KZ7I5oR04oSTk4OCpsdNhkI8ntBzUlkvZQhxVd830pbVTPWEFs8oEu7Ta5ypo6V4Wo3rmjoLVdKaltQHIg4l5ISWiSdIp4RaNpk4nnHqsclVjmviVItrg+MKpySrYk1HY1KtBP0LVbgTPYGZCLVjTSsl7wL0rkV25dnFy/+Vv6FBgqkXZbji4rFRMHMEkJgzlNkxczPtZCJdqFXkaahdSCQlY1CplMptLpdkAMnl/ZllYlK1VJGrOmZW5eTEgCvqzPblgd6GWbXTiUQBeiPWjkuazrRROi4r7WxGqcVVaT9RMPR9uRbKSfv6TDRDFTNbK8xqcjtbTauhYkGtEbqSlqykawYAykG3chjwiVpJVAUCVC9Khm4UAF9VK7RDNWmWNQrxsqLGPw4g+dn5+f8M3NCgMmdYSmBktZOa5ZCV2kkyywBSMhmZqxSrWqjdzpqcCOUv7YucWWaaVtMwfjbftgbdU3WzTQAlM5yZZTpegYtDwyYdIh1om6qaTNBsK5glp2WUgVYz4MdUjEHNmmIxW+HMULui6+WiKsjZqaho+qBosOdWDSVOavISIFwL7eGmWnqaFYxs0aiVMmKyLGSLYi67b9SOi+iXU+76oHcBJL84v3j0X4GdewESCsW4niCElGS8CLVaAiSpWmIGDaqEmK4opRORM/bppJQgU9QIITUO2Cp6ra2d3AAoDoBUAijJuku3yVCoDzU7Y046o033i/tt4wZAMJucltUNAoiTZxm9xD4dVVQHpSy0AiaGpyVOdYU6PtGK6K66Py3WEGtUKFExW54Wi4aBLuT7fNBbARJfnK+fq9G7AOWQeYhmWZHMLHmOSignGseXGpQLFcQiTEwbSBWtJpeqithmmbhUO5lm9IwhsjCVlop6hS5S4wOMmI7i9ris7GfTS4CkgZYuZJKkQfLxvqyEMsoUJlabytcAIhOrlCuiGsrJ2X2ljZiQ1k8kiphFSa7G0xUMzTxeAsQldb3NLE7NtKHIUEpyUoKRKRRK+/JHmZiUW18/fyW4rgOEsMJVSnGAgUgTL8dZ3IUjHmRKVXIiSiIhqyVtkAzBN8BXawUZ3rNQDa1C9SxkOelKXEvCcYrVbBI+HaBr9NAFI65l9CKnaAmmpKqm63GDeen9bAYXKoV4PIPZmSET7hXOOpuc1UJqIRkva4AcbljOlMqJOOmjmDtODmD5BRpeqCbuh2iwZggDlYt6RoMzkE6yU0wUT02vKlLxOJnRP1yDhNnj9fVvKtwNgFhYVimkIkfL1WZWa+mcmW6zaCy1K6JYqRkFBE+pXZshZLcR89OXXE5RlwNIzyjQcgrCeqVNQb9NOAg4XJHQTdvS4XQut4zylBa02xLuK+I+akZWC7CnXLqgylxhVjQLAvWFVLRmpkUL3xx5IwGeuoBrC2wQdBf9b429xkxbMXK0J2MQ7cqtpP+tADF8zl+INwFanltuhFsHbu8K9528ddXNa+9cftXH3Svf1te1cb19BHRMniX0G63cc+FbAZo9vlhff6Rw9wH0nyIVOMT3XfM2gCrQn/XHdPsHAlSw1FpKf/C3GL1P5DYL1mkmlqEp1kYs3OVcywOSeu+XCwjL4S0Fo2TttN/xFRVLeQtA7efQn4tnNMIPBKhs8aRCovjRzP0tYpQovstJLZFAdsC4a82iLMrg5HYnytQ6Uivpdz4/v12T5ergOhbp5PRDR3E/QIVH66RAjATeAIiqAcLqh1UkBFFgPwMNzk9ChGUpDycKdKloFS1ubHAtTrGbsRXFVYlBYlULUVg2K4mzEDlQyTT39UGuplCLFUJfFAuJAXzv8gY0ixarJQYA8gMZjdMhGhVrWUlmZMpvrJqLSMdk06ApfEgh+V6ACo+gP/DQ3G2ARHMgSrmkJOQGIlISzUTanKxw7bLKlQHQLJEoxhlAyv60OpCMpF4GyO1MNokBpat6wpDE4olZyqiIs2mudpJLaoYZTwIJ+MtqAay+VixBF+WcPqiGlgy/DfLFGeWiNlPLsqAm41NQZjmngfKge7OqT5Gc6lXisMV4fCrL+3GNTpWLA7B7MVcq7StVbT9RqgiimiyVkVdOTc7I5LT3eqD7AZK/JXzWHxXuAIQsIq0kQ4aSTIgZ3UR+LqhImJGyASBwpcFskGW6nhQDsosAAAf4SURBVE7oiZqarRqJpKxoSSNzrBQSceMEud3g+MSMZ/fN7D5XzpaNkn5iHA/kyvGJgcykgnxoGipyueNiLrECCBm3gHRXy6i1EFpLzHCfmNOLM30KNUuag6yhJkrEv2RTi5uFsp6rZffFmR6npFScxbUcaP+JqSXQfnWWiUtpZOy543hVvT31DwJIfkHwrJ/PhLsAtbViWtOn6azRRqomVXVZPVaJVHHQ4RySCjXLNKgABiWcaBXOOEYKb3CFimzqBjJlTSrHC2IyCVpeFspI6JJam9OSSjXRJr4BC+UKpak8iINc3wCodmzKUjEko0GuHS9L2qDAnWiKgWEYyByrceadpEySU0tFDhw0behVVt1UEgOYGBT8JF6ohaDnx+DIJxyS6/uqlu8HSALBIHm2jAY3nXQ5kSsPEjldJgaETpQrgOSanubSJQugRJXjBqVBZhA3TeY2hWIJeV1VV8pJWUpiyHEABASJSRDHig8GA81I61MAVGRk1bgJUKnNgcHIJitYlBVdK5fxFAyre7GqXQIEYs5xOV1Vl5UVCyBkyPvxNtzZIKOZBQIo9P4Qdh0gZLusCzFn4fO8zd0HkKnrNUMHAVXBGahSSCZGPJhpUAUaNF0CJHDVuNk2cwUasGIUTIwXpinfAShNAFU1A9cqbQJIhwYlZPGWBgFmAkiFBsFCJDiuSs2UqHxyCyADXEXc19rGLYCEfWgQVN8sKkyDQh+0lLUESFDM5+ev6A5KoEkuvy3kJkCyfmwIxxgVwq9Z0+GD4EcyACjDfJBZPrZ8kFYWMLF9NTOQClrSLIfASxPGFDR7kFAkiivMxABQIk0mpupFI1MVlgAJuex1H5QtwgctAYJHm50cl8ViqTbTisKMuUCYmE6FRk4CywXFneVKU2HGmDRFMW2WZgCVWDdlTUjHq1zuYwCSZt+S3jxTuPYSn8eXd9/Kg5J44qxE087EER04eV/PTBMzrgoaXCtpRSsPKiRPBEpKSpTLtEt6vEbMsxTPSVI5I0uDsiwnToQTtFXOFLhMWeGm8ZKWhncpcgUNbPVEH0xXGU07noMGwUkJMG2kR/GTQVWST3S9XIC6MBMToNkUkqRBhpVfSmWJU+NWkBJyxwn1BNS0qBUEE92oiCFT2MJHAKQ8smB5nvvG+uXcvLzi7YmibOVm0hXhuZ1YSNZ3zArLpaAbK0LCrV8l9hWQqx9Ovk3PLv9bdSLJ3LUbZPl6W9KNHiTp6pw1FoG7l3jdIxZAQoVlPgDGwmf926tM9T+Yi32IrJx0ZQWNZWDXEoT3AvThLzaIb13i+/iVxS8ll1HMvA7Qi2vjfSdAEpxQsXb7qFC4HzN1+rYlbGP6tb4dcRXmc5c6dPH8+jzuALR0OVRrUcoZ/FS5azUY2taIuArCHXWhsvnq7qvm6NcikpJ7ajdvKdPQLXdb/zxylShKzy4RMq9fcQMgoWIUcjM87XStNpMRVTJpRvysyl9BLai5NlfIaqaozGomw1lWK1SE4ES1ndNnRq4Acps2a6s1x3TObBNAFVox5CSjZoBuVRCDVImrsBVAUa1V2sgr1DYnVSoc8rXcTEnXZl9G565l0opFwaBANwzkZsm1HC8nkKukE1pSq9ICX7EwGHCVhKYlVC6nZcBLC7lsPJnOJDL4nwAqx7l2IiEUEvsGFX1BEQwqYFjfCqDizpIKppVMxJMCyGZCO5FOEgWkWWkxQavOArhUJhlCagUWggy7WCprcaTDpdoXeSXnOtVQqIi4fnHrG8FuAjTQDalcarf3ZWWQlQ0NeWAiSWm0ksmIteN9eZqdSaVkRQ2dFNQpy8ZrWUXN6hVVN4zQVC5mDUlLtCVNYxWegZauZEwYXw13tit6UTRKYG9qO6sb7SxhUEjGlUoCAMVPOOprP2sqGd0oJBJfRIVucLEKsqDzb9Wb1n0LoKTA0QJSpZyM6zKtHBcSGeT9ppmJKyZ0wSiZXAJcNFHSTiwzapeKMzzvXFwiLjLT1QpNHMxDoIy7ylxM8VgGfarMssUZNERKTKE2tRyrkrWzRRA50qATpkFTXZaqcQn58pcHiDMef3PHtG8BlBCJepnZ/Vk5K9O6HwGkJWrFk6KcKxkMIFpsapv7meMaS+wyiUGxqmX2BQKIWOQSIG4JkKIwJ10jgE5q03KO29cy1WkChIQjgPY5cUoatE99EUCwWln+UwCSzLslpFs+qGQoJ3H1JKQo5axU0cpSOpkRaIGvXONqcQugeLJdqM6Udsh6tyGXLcHkoF0WQIZcyrSVDDMxKaMVlMEJV7MAAlVSzEGbM+LHs0o8xIIFiH7BgIm14wPZLFkaZAEkpb+Ao97aed+XdTlSNwDSE4njqmjC3WqhdEE7Ppm9jNO6X6I04/bB8GehHJfJltSkPkhmLbgLoXhaCYFpFXcBEqadw+VZ03LSWS0BvjkNkRapcvU4U4LeFDQityGroKCWdDhpQS6HkoljjauGZDlzDC5Xkqa3vyDwM8hW/nDb/07ZPszfMLF2jsp0Rk2lxbt2TpUReoV2LlcROFrCo6OKCVJq1GqrF5uMtCioafHyPFcwa+2lp0ubOXDSNNosIKjL6pRCu9BWRbFirTZKqqEqxZBA7yMVWJgXl6eFwru+HvmB5Gyj+e43zIL55sY1gDKJzz6kW6KUE21D++LdrsRHn/H8HvFffY6AVKx+oQz2UgQ1k0gM3vtdyJ9LeOcHyDVMpC/PmQQ5nf7yvf5/NLwFkbWCfEk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png;base64,iVBORw0KGgoAAAANSUhEUgAAASAAAAB9CAMAAAA1Ok4vAAABX1BMVEX////8/PwiHh/+MzIAAAAlISL19fX//f3r6+v5+fn++Pjj4+OOjo68vLykpaZOTU5wcHDx8fHCwsILCAj99PR4eXrqAABgX18SEA/87e3XAADc3NzT09Pl5eXd3d374+PdNzf2wcHfRETfTEzhVlZpam331NTcKyvjX1/aHBzum5sdGBn53dzqjIzdNjblbW0Adqj3y8vndnbytbXvqKjtmprpgoIhga/g7fNAP0AtKyxJSUoAear30NCozN4th7Jdo8RFk7r2jXA3NjfjZmbZFRXpfX11rsurq6zO4+2WlpebxNm71uT3bGvph4fwrayFt9D9NjVTnsH9SEf4noT828/8U1L7e3n7iIf+JST/YmCjMC/7l5bf0dDciIjuSEiKQUH4fHx9ISCvExZ8Ly/Mubn0fV35rZruRTHzakz5y77xWD30bFz2pJb5rZL6v6r71sP8gnH8kYL3AADtOSMemOlEAAAgAElEQVR4nO19CXva1tauZBsEwhiDhUFMQmIQMwYJgzHjMTbGEMAkaePcfDc3d+iQnjanPf3/z33XFnjOWCdNz9eVx5E17eHVmt61ZeC4v+Vv+SsKjx9BFEUJP6LwZ4/maxRZ+de/3izlX0+fyuKfPaCvR3hBfvr6+yff/fj8p/Vv1i8ufl//4acfv/vl+9fKx4LkdNg/ywj/ROE5QXr6+smvP/6wu7v72Hj54uLl+S6T33/48bufX3+UIjnOtmOfbaR/jvCc/Pr7X3/4ndB5vLtrPH3127PfHv98/M/z5+u7u7lfv/n1e+VDHZLdndrwuD7rcL+8yK+ffPPy1frFo8ffKADoeeGlsv7ihfrS/C39DTBTjJcX372RP6ipyOZBfiMQ/cwD/rIivX7y+GL31b8e535+/UiFFum5l78ZueeVZ8bsOSmVunt+sbv+z1/k92qR4zRw0LTtpBxfYtxfSPjC9z9evHq8+7Lw3Px29sgkx3MBVC52Xz56juOwuFfPjRfkjn59Lb27LcdZKnBgW9vxe7/M2L+ESK9/hetRX+/uPps9fvboAj7n3xcvn5Oc//vfzE+b57M3hW9eQZl++PnpOxtzbaYCR2u2nU273eX7jzAzXv7+R0Dw27PCN7vrZE67j1+8TstLUSpvnrFg9kx9ZRbevFw/333++l3NxfwMoHzg7Cx14PtSk/h8wouFJ7/vnj969OLFEwM4vPz2zV0bKrx4tL57vmu8mX3D/Xp+/vvPytsbDDOA1tYOU6n8YeQzjvzLCC88/Qe8zYsXxrMXJxe7/8zR1Pm710nGs5e7z1+dv3jx8vWj3d1Hb1EiZ9h3tr1NANkOAocbnr9+LiQ8/fVi9/z8+2cvMO119R1hXCz8DHek7ubUJ1C0Hwr3XgT7SqUCh01oULNp+w/Ihfh/wf08fqM+yn0LtXh3fOK59vPdi2/V8zSLZtew9EbcW2enESheBOqDGG9bs63ldzY2/vKhXnz90+NHu+arZ8/gfCrvu5rnpN/Od/9tPtq9+OG7X54uEyI+tuVZ24Ds+O0AKNDMQ33gpJue7bPIPcb6VxKncf4y99uLxzOkOid3bMZ7j32IBpKlC4YP1M0e9tntbn8gcHhkAygbm05foBkkeIDPVtT5JebwWaVyvvv9o8dG++L837nbTDTm9vvve/6Vf+5e/AR8OC7q2/QEHFvbfoStQ4pbwWbEbdtYs8H72HYO/voBjFMQvp6lLx693l03bpxwRNxngaON1H03Ieo9/sebpzH32bbnKBjwB/ypw6MjYAK3Ezzz+Qk1OOmdw/AXmcPnFOUR5X9v1Nn5uXrjhAMq4Wmubfjvv0968+apfSsQoGvWDjxH+Z0guR0YWRD0QjgFaADor89VefMC8vvF4/Xdm/hwLoRqjy2/sXnzsD3qcjC3IiuS/SyFcAVUjmBTB2srgLYdnPcsRQD9B5D5p//84Yeffvrph59+mN06E9veTmHSG1vXjjncm9sBT8C/RZ5bWMEAX5P3+1w+T9BGoZ00iJ2xAaC/eoT3vvkHyZMn/3hz2z+HU9upI+QxlwDZI3BJRwdHTeQ2R1tUSnVspvweaM3OEYvkPsoM19Yo0C/PbGz/Zcj8/amI879+fvLLL7+8ef1asd8uHkdSRBbyO+7lpZGzVCAFl3N4eNBcC+74YTzRzW2/B8ngkRWrYh6WHO5sOrmoHwDl4cD+KkGe5+9BiOd45SlEkSW7dGcmPgugvEXFHad+BHIP5ccUwEk5nJyLALJUhiS2TecRxXjOtR3YPqCciLc64uxfnSrxV5jQr07nXYxWB3jp6ZPXd0qEBFBzLd9k2uE48/u3D5t5Yg75PLwOnJMblJ0BFDyz0CUGf4hdGGUM2kYAEXQOX5Rz+3ynn22qHy0WFDcBAkR3EHI6BUmS//X9kx9/yEl34HNbAB1RJuPdhPrYghtgDqnAQd52cEARyrECaMsCKOLf3iaLAxQRxP8mMY1N36nH73VHtrbCXw9C95nTPQd5vvD9k3989+Pvx+XrBIx3xCKQ6FaAZhs8cFn641kLrgW2Il6ed515AqlDZMw+Aggqk19OPcLwyjfhtSKHBwc24mK2wyY8lNu75Yv4vv6IdgMk7OR+R4D/PVu8ScnPKEM8DGynGECeKGc/9W8GkOVs0gyd3pgP7siTz+dPI/jlwEKExLcNM8yzXd+RzcbY6lGT/JDbe3Ya8311buimOF3uzWu1TzK43O7vv4dCs6sAz0fOWCkHZrTRZBGKcuGIf9OP2I6M0Rt2n21ub/s3kQCs5c9uAsT7rMypiV4iTXJUTIc2sOvzRb2Rr8fE7ojTG/ZtkQ+5NkbgI764OA4lK/BFy2OurRQjnZ4D8PID2BFSwJTXewYFCuZt7lNMv3l06PF4Dmx5RPpNqNI2At2RhTvvRuqNXSKorsCOjUneoio+t/srxYe3g3NubaY8zSCMwn11HNYmvto9PlG46JmVxvARRG1QhyOW7zUPKN+xIYRDTzYP8mtN28ZGMN+EYNY7wbWjgNu97U8hJ1pSdv40EACwDCD+NE/9BYPBwFdMV3lvlMDZpvTuqEnVmZvLC1J515SRsliRnCPXgswHk4K6ULmCcNrw81uwMCJZzGgw6Z0dBDP/aSTqtQLdCiDnlgeRfS3PGLz37AgINQNbXy0+TkfklNxtgHyKleKubMESnpNfzShhXk4wAus6pDxnrZnfCDIXSwCdOaFAgfway32CGzjt8SOY2bmIz34Km2ragstVC+fZAeNlHhatnIjspwh6X37m7xfe6/JZisPQOTyizJdm17wsX9ld7lRYEDnvaeCILcvwhM/BzoYtdRqJRc5sQcuFrG1sOSh4Q3uCO0HbQeDMHWYey7t15HZu0eqpbSNgrVrY/Qh6wZ2NwNf+xovTvXmpOQfwKLY8s4u1wwDxJx4P1QtedbQR4fjwWeqwGfSEKYdh+ATcVix2H5HO4N+OO4qm4ILWAptn7oh11h7zbTYDvPeMikG2VU3DG9jIHwW2/e63juwrEe8mgUPowIsAHPrvILBJToPzItZ7HVsgTfkNl9ONmI647ImBfW9vHuxcvWrg3NxhpYu1oC/WPKKGgqu6kD1K6nlk8+EmKpbZNratuxzbsL3YX+CNKS9RSArUjDRRMpJyu7wwDD7qO/MfNB2n2xTUgo7odsCfOsrnoQHu1GYquHO1gMWfrh2hCSifL7bBlCnf3Ao7vC7KI5HuHFmUnar0+dWyDu+1f5Ue5444Nv0eCkUbQQuf/JIKOM62A6lAPuDzsxTZ5o2lLLqVcnjJwIL5q1SFP/WwlT8EPv4gSKqELMp2AHd2cIhGjpjWuAJwOcHm0dlH1DR4559fAHHAp27sIE9BEseC19ope7KR7RQUZidwhgw5j0zZHiaAqERqj0CBEI2uQrJzCynOgY0lgWcbrBnywMH8gQcpw9qGh9x95GDNs33pmD5InJ35/KHn+9Hi8uw0A/4tnyPiydso/bFZbpP54Xz+0B+ANqwdbFLNkJFxv/N0e9PDaskriRF9P4DaIAWIBjao1ExaBHcEwwtuWIE9tnW6rE9D+Eaj8f6xNfqt3v3FqUtxfkAzf0xcmwDHSSvAB/nm0VV+SIH8CPQ6gJR42x2zU82QAMpv2s8oBQpee9lpy8/4lpXjRA438sxYbcB7bWdjx2/Fdf6atTTGi35v/F7zsS/qQ8HufDtA9s6wN//MEF32HjnKHyBPCS4roj4LIFqMWSK21KAz5oLywcDKR/Nu/+bmJhV0WArAufz5nR1GHTaQRfvvWUp2zlv1eqvVt79TOXDdsDW0O97uzb09tNLqN4Qv4u59zWYAZpJfUgG3BRBMagmEL0Vli7U8ckHSoDWbVfhyRk+BDxIkqi9boNlP/SArzeaRx3/muy+ON7rderde35tz71IPBuTQC7t82yuO43q92+225s4vEhDdzYPA4dql83UDj2bedrWY52bkYm3t1OunJTDQzE1fhNWDyEGzVa7LNzO8YRByny/mvd+KCKDJsN6beJdmas2PtzfwS+MKUn5cHzpi4lvdVb/V7fShi1+khM27DzwpD5mJ5TJOGUBrlzUPfgmQ7ZT3s4ViWz7YpOTncDsF7s+oxoeu29h79XrDOYnFYt7xpDGZj4HAqNOYLOYN77zXG3POybDRgXPptIYOR6fH/IyzM5xPnBw/GQ4nFqANKA837/b7vKPTaYwQ8TrzyXzk7Iw/h1vi3YeBbQSylW8BQNvIbHZWwZynA6AUTTfpWpNFclpAbh4e2pDdAK7gDhz4h3XW6NW7w4YjEpvU6+Px3qLhnMNa+nu9xnyvVd8bN3p73VarzgMgbwdnWj27cwx30x0DM5yYM5ua1LudaGzUiEZH9da4s9d1dlv1Vrdfb/UaD29zvNuTIg0JLm1qC3hQ2rh6IY4AShFAIA1sUdTGVo4pUgWbm4jtxE8+9OUwoTHuM4g69e5k0ho6gUIfxrIY9evDTr87mtcX/e7epFMfevutzqRbH9mHrf5wb4HNokeIwnnRzQ5XozFqdOqt0aS1cCLqwbsB/Qn/Tuf2SQCdgjkCoJ1lfnMGPCiDXs0Z2Y+1bhGhGrIVya3Ue2NnK3q26Y5EP5xX8Xb7aN6tz53jen8ENWn0WovRpI8d2NukV5/M93C4DoB6DejYsLXXE8at/qQzcUDfOp2JywH3RhqEON/rD+f1Peek1XP26o15a9FAy3bvQyPkJKdDAFn5Db8E6Ch6dT51SK45TPVkD9ULGe3f2Dh084hGH9VZYziSvPM6aUp/NKoPJ/3WWEBa2IdmIS7VO8O9RmMycnXq/Uar25t3Jg0npt4f2x3Rcb079jpcoLnw9Z3eHgxwOOzucZNuD77NPtnrOxewzOhbAsRDAeRcAXTJ2LfYq8zBQ3bAe5o6oEB+kNq8N5C/W+xDTHJClgANmoy6AKg+biBo9+GKyMQA0MQVjsQAkL3eajQW/b53NB4toB2j8QSWNgJAPLfYm08mi+5eZ9ht2QEQ8qLRaAlQ2PHAsR8AUP63FrQcrXMz5Q9g72AVl5xWOSfoWUXyCEXyj2FWVwIb6JJAYeAxEO9HC7hopEb4HYAt6p353iQciUQBJJLFMVw5tvX5EGEdmzk20SiUFnfPyZnBB9WHuBUmNprAQfXr8ygs/mEBskNltgkgi23bN0FNoU+elaLaN0E7bSCeD5Bz8J0+Uun6Xscx6u8hKi1GCFF7faSFnW6LnPW4tzeORSIO+BYO2oXgNIkO95Dx9EdDhDl4oxhMiLdD4eqtesc16lNsa/EL8l690V4ddz+0ja0AylsvsHg3U/Sy005g9Rjs/maQHM/mQzwXZ2PcWwxHUV+sAac8nI+QDHUQ4oeNUW8xR77T60GDYl6YViM2mveHI0fE0Rn256OoYzLErovmzzu9nQWOhX3hEZqZD6GZnXl/3uj1RpHwQwMERCjPyduszNDrZ2/LXb1S5/UgJTzzxR6kV6fd63C4IsjEw1FX2OUKL3qTKJKjTjgSdbiw73CEccoOgSK5GtEIXUkVOOw5vLRL83faHQ5vjJqJsGZiXns0irNRR+zhAaKXmLablwA5tj1UALx6pc5+6nM9WI+83VrSx7Rj8DURuN9eY4KIxia7FPhhuzeK0+GwdaXL2lq7NH8041q2wppZNrm6+2F9kGNzm1VUlyvD0RStytx55/BBpMELTm8UD9nrjToc0Vg4HO3V+8P+3jxqAUASg6bYoSKumCsKlQq7oo6oK0bHaS8cY/Nn57FDzbjYXVHR2YgBL5YoPai4/Gzhc1UOcnnWkOTsBLfec9tHi73X7zsFsjFvYzj22snYHF7EqXq958XDd9Fk6ZDXa+fhZbz0m7WPbdSx2mX6wTNbpT1r6/COFv2Jl1310IliDAAFbJdL55Eda23jUx+Ds/GWO0Ed+nYnBFQdwZl+g6cBOx12vNAfaAYdaECc1qtcqyuwa229DSYjYqTLY+xK8lhOMLKJHdi+u47yKRL2b1PJeVUOihB3+OTGnJN5bz659xSy3Z4TxiM0FqQ1I2t6mBvzwHCtk8kEzLTfHTuXL3YtZbnD2cd9EjB5dnB1juMFQeC5yV53BHyc7ynFfYJE6EXnK4A+ajnBPr9Z9+Q7Xcy937nvZVACCDZgF0aIych4RGYLTuaNKVIhy0bqjKyP+Oh9s2TJD+hIfey8qSakdNwIADke3P+QRKy34K2q6UcKyOQNMBqs0lfv3kfRqEroQJonTOotJ/TEIk1wNlFyxwRcf2/S6O91yFDuAwgEl2Xh/TFpyrUT4/qCZwC5XJ8DILfHQxXWT3qZu9Ob43lfLTDgGc/HLWiIePd1BAA0joZdXmhQi+uMouR06DBcCD15J4js3njS7XrJ9V4uglyrnTtHnVFvr8fhgpFVfeQbVP6xD1tztAKmQe08fD3olK2u7ng+5Q9uGp1xwzkaD8cja78PjtnoL4YdyWGVC7nRmJ3DhZMrgECcwrHOuOPA6c5kPHFaRgWG2muN7aPxfMRzjXHH3kGWPR5PxuMlLRadw71hLNyY9xd0qDGmLQ9ShucEgDrjcePhXRC3ZWvmd5qbn/T3kKBLE+cCrKg/YiODAjlc0SjyF3JGvQY36tdBuFiptdtvjZH1ep1zWEqPKHy9x49b4FvdDscePC7udkd0S3/EQRGhL/MJVflbc/YmF++1w0xdriEtjYz5Bm3rcyeR3f7IuddlXT48QptIerY/8e+1MPwJeNCwWx9T8sKBPzrCsRFCMVg6hZteC5seP7RWIQBQ1MvjpmFn0mXln0m9C3wXbJFD4Oet+pC0EBfglkUDOteA0+mS44Zb4u0w014U9xO8SMBb2O7xaMPecAGgBdhux/ngRra94fnk9wIb0CA7FSngU8izAqjRsIcpzrt9mNRi1O12Ot0+1XMmIPLjGAEEHEYiHOtkCBJfH9r73aGd/BEPral3RvVuh8qNFPMYQD37sNsbUf6HlGfe6jfm9f64191rdHDlkMy1tRBiEftev9HYq8/tD800eP+nWRcTAsg76XWHE1gWIkivPhyT3vdgCrC//ri7sHsX9Xm/O/E6F3usFkEAjcV5fY5wtphDZUajhssimNCFESCLCsB1UR96xwygxmgyClsMy0l1VcA3HI87jU63S1sA1LNPok44aQTRofehIxn/R/5alAASOxOkNR0Xrb+PW1RcpuIgTZwA6nm9PQBUH1MFaByOuLykKHPEu7E46gKgnkAk02JYrJJfH7o4BlCv0dkDQP0RcdVwdAlQHxAuHJPeYg44+dFiMRzBGHExAQTbfPiK4h8RpC0T2MS4W++NABAPwPoIKvUJXAxModeA6ky6/QZcEYyBNMgCqCdglqM5AbmQqPZhKQimPKF6M+g9MsbusF+fE0BXHJ0WiUaNfqszrO91Gou9CZLLObz6AhgRQHtdqih+RW88EkATJP/IbmOkBE6ENcSluRQZklfu2Cm3q4/tkx4iU781dzGAYCdeWiDD3Dt7C69V8SHf2oEPEuBiul0oHGJSt44o1p/ECEB2gb231xp5Wbq+cEQnVJ7sN2K0tNZx7kF597od14NXFP+IjHq9EfIW8M1GhFTbaWdczOWLhMe94SQacXVwDrCMJh2kN5Mwe7yd3rDhatCFYqc3jhIPs7gDrVu4orhlgmlO5h04f6SikzApGLvAOewvRq4oCO4YeuVi23CkMe51HN7huEEZFFnx1wMQsuBohIoyscgSIKtg6KO6lsMqA7JNOBaLRaOs3MdTWdEFr+N1xMLsLJkPswq4Y2C4vCUWjcVc4bDDRUeW5AupM1UVcUWUKmwx2lLPDmrPEQ5/loriHxK7g5WrIla9gso4Uau4Z5X6lgW/8GXhjzlj3ou544h1iMxn6TQEpxRdVg5XrbKbXJcMwgloqbVlpTEWvipOrgpuD15R/CMCQBxRypxjYbbawLhnjFUBqdTnYkUwa0NlwZgVznk73eSgGjRJ9JKbUkGWNI1uWd6Be4jJrqaM/rAftRq7bHTZiSWfhdF/siwLe6ymZ5VxrEIhVfq8y61V+FtVAHmrHIgzXuvIdWrqtA4tb/Eu2/ZeVTfYFd5VbdG+6sy7PEry8BWzPyJXhb/VuHjaY1VAtr2sCi5/sepfzmv1Quc1coBDVBO81oLduvtah9Y9y3LitcadK/ma8LmUW3+Dx1/fXvujzzt33XPEqhZe2+Xvu+dWH3/L3/K3/MVE/PtTjd8pcuHDPmj1v6vIpvq3Br1LXry6/4P7/juI3fFe8ZrfXH1K0tIZCdLb3mqX7/vsbPE9H2J7VyTpvmbu1eO3j+UT5E4Xp0ee98n/Wn92eZeSmwmconDpafr+DtqDzK2PBJQLgmgUVwgpxv2fRHrTyQmV8qBNw20bhlG57N00b7tCIS1z7f1L/UZf9w/rQ0Uyc7e62Mof0d+hv13W/q/+f/7f5eVprcwpmRk30w3uPpGq8dxNcxSnU1E60ZfdSifH996Yztz4KC+5rNUISKWsh0KDyyEnMrfRrSTSnKqtHpZYLf5BXykPEre62AoG3L53yenL8/999Qe1hURZqulTRcCElJy5eriVmgWLoCa0iiAYOZNOFHKGxKmlgSpWlwAJM11ffmiXZOQwL6mS5sRKW5pmc9bARNMsoBlNY02n44OK2rY6qeRkAkiY0X2yKqfRpVLNmlKhKHPKrIY4UskOVDRsGktI1RwNS1YVTlIVodBWZqoKFSvgYbRzdH1awAgK1DZ7PqpZKd8BaOfdfzchP7/4H8HrAFULCV031Qyn6smkXmWmM80mNJ26UKolfVAZ6Ml4VuRq2USpJCf0ksZNE9aQ08nEEqB0KZ7I5oR04oSTk4OCpsdNhkI8ntBzUlkvZQhxVd830pbVTPWEFs8oEu7Ta5ypo6V4Wo3rmjoLVdKaltQHIg4l5ISWiSdIp4RaNpk4nnHqsclVjmviVItrg+MKpySrYk1HY1KtBP0LVbgTPYGZCLVjTSsl7wL0rkV25dnFy/+Vv6FBgqkXZbji4rFRMHMEkJgzlNkxczPtZCJdqFXkaahdSCQlY1CplMptLpdkAMnl/ZllYlK1VJGrOmZW5eTEgCvqzPblgd6GWbXTiUQBeiPWjkuazrRROi4r7WxGqcVVaT9RMPR9uRbKSfv6TDRDFTNbK8xqcjtbTauhYkGtEbqSlqykawYAykG3chjwiVpJVAUCVC9Khm4UAF9VK7RDNWmWNQrxsqLGPw4g+dn5+f8M3NCgMmdYSmBktZOa5ZCV2kkyywBSMhmZqxSrWqjdzpqcCOUv7YucWWaaVtMwfjbftgbdU3WzTQAlM5yZZTpegYtDwyYdIh1om6qaTNBsK5glp2WUgVYz4MdUjEHNmmIxW+HMULui6+WiKsjZqaho+qBosOdWDSVOavISIFwL7eGmWnqaFYxs0aiVMmKyLGSLYi67b9SOi+iXU+76oHcBJL84v3j0X4GdewESCsW4niCElGS8CLVaAiSpWmIGDaqEmK4opRORM/bppJQgU9QIITUO2Cp6ra2d3AAoDoBUAijJuku3yVCoDzU7Y046o033i/tt4wZAMJucltUNAoiTZxm9xD4dVVQHpSy0AiaGpyVOdYU6PtGK6K66Py3WEGtUKFExW54Wi4aBLuT7fNBbARJfnK+fq9G7AOWQeYhmWZHMLHmOSignGseXGpQLFcQiTEwbSBWtJpeqithmmbhUO5lm9IwhsjCVlop6hS5S4wOMmI7i9ris7GfTS4CkgZYuZJKkQfLxvqyEMsoUJlabytcAIhOrlCuiGsrJ2X2ljZiQ1k8kiphFSa7G0xUMzTxeAsQldb3NLE7NtKHIUEpyUoKRKRRK+/JHmZiUW18/fyW4rgOEsMJVSnGAgUgTL8dZ3IUjHmRKVXIiSiIhqyVtkAzBN8BXawUZ3rNQDa1C9SxkOelKXEvCcYrVbBI+HaBr9NAFI65l9CKnaAmmpKqm63GDeen9bAYXKoV4PIPZmSET7hXOOpuc1UJqIRkva4AcbljOlMqJOOmjmDtODmD5BRpeqCbuh2iwZggDlYt6RoMzkE6yU0wUT02vKlLxOJnRP1yDhNnj9fVvKtwNgFhYVimkIkfL1WZWa+mcmW6zaCy1K6JYqRkFBE+pXZshZLcR89OXXE5RlwNIzyjQcgrCeqVNQb9NOAg4XJHQTdvS4XQut4zylBa02xLuK+I+akZWC7CnXLqgylxhVjQLAvWFVLRmpkUL3xx5IwGeuoBrC2wQdBf9b429xkxbMXK0J2MQ7cqtpP+tADF8zl+INwFanltuhFsHbu8K9528ddXNa+9cftXH3Svf1te1cb19BHRMniX0G63cc+FbAZo9vlhff6Rw9wH0nyIVOMT3XfM2gCrQn/XHdPsHAlSw1FpKf/C3GL1P5DYL1mkmlqEp1kYs3OVcywOSeu+XCwjL4S0Fo2TttN/xFRVLeQtA7efQn4tnNMIPBKhs8aRCovjRzP0tYpQovstJLZFAdsC4a82iLMrg5HYnytQ6Uivpdz4/v12T5ergOhbp5PRDR3E/QIVH66RAjATeAIiqAcLqh1UkBFFgPwMNzk9ChGUpDycKdKloFS1ubHAtTrGbsRXFVYlBYlULUVg2K4mzEDlQyTT39UGuplCLFUJfFAuJAXzv8gY0ixarJQYA8gMZjdMhGhVrWUlmZMpvrJqLSMdk06ApfEgh+V6ACo+gP/DQ3G2ARHMgSrmkJOQGIlISzUTanKxw7bLKlQHQLJEoxhlAyv60OpCMpF4GyO1MNokBpat6wpDE4olZyqiIs2mudpJLaoYZTwIJ+MtqAay+VixBF+WcPqiGlgy/DfLFGeWiNlPLsqAm41NQZjmngfKge7OqT5Gc6lXisMV4fCrL+3GNTpWLA7B7MVcq7StVbT9RqgiimiyVkVdOTc7I5LT3eqD7AZK/JXzWHxXuAIQsIq0kQ4aSTIgZ3UR+LqhImJGyASBwpcFskGW6nhQDsosAAAf4SURBVE7oiZqarRqJpKxoSSNzrBQSceMEud3g+MSMZ/fN7D5XzpaNkn5iHA/kyvGJgcykgnxoGipyueNiLrECCBm3gHRXy6i1EFpLzHCfmNOLM30KNUuag6yhJkrEv2RTi5uFsp6rZffFmR6npFScxbUcaP+JqSXQfnWWiUtpZOy543hVvT31DwJIfkHwrJ/PhLsAtbViWtOn6azRRqomVXVZPVaJVHHQ4RySCjXLNKgABiWcaBXOOEYKb3CFimzqBjJlTSrHC2IyCVpeFspI6JJam9OSSjXRJr4BC+UKpak8iINc3wCodmzKUjEko0GuHS9L2qDAnWiKgWEYyByrceadpEySU0tFDhw0behVVt1UEgOYGBT8JF6ohaDnx+DIJxyS6/uqlu8HSALBIHm2jAY3nXQ5kSsPEjldJgaETpQrgOSanubSJQugRJXjBqVBZhA3TeY2hWIJeV1VV8pJWUpiyHEABASJSRDHig8GA81I61MAVGRk1bgJUKnNgcHIJitYlBVdK5fxFAyre7GqXQIEYs5xOV1Vl5UVCyBkyPvxNtzZIKOZBQIo9P4Qdh0gZLusCzFn4fO8zd0HkKnrNUMHAVXBGahSSCZGPJhpUAUaNF0CJHDVuNk2cwUasGIUTIwXpinfAShNAFU1A9cqbQJIhwYlZPGWBgFmAkiFBsFCJDiuSs2UqHxyCyADXEXc19rGLYCEfWgQVN8sKkyDQh+0lLUESFDM5+ev6A5KoEkuvy3kJkCyfmwIxxgVwq9Z0+GD4EcyACjDfJBZPrZ8kFYWMLF9NTOQClrSLIfASxPGFDR7kFAkiivMxABQIk0mpupFI1MVlgAJuex1H5QtwgctAYJHm50cl8ViqTbTisKMuUCYmE6FRk4CywXFneVKU2HGmDRFMW2WZgCVWDdlTUjHq1zuYwCSZt+S3jxTuPYSn8eXd9/Kg5J44qxE087EER04eV/PTBMzrgoaXCtpRSsPKiRPBEpKSpTLtEt6vEbMsxTPSVI5I0uDsiwnToQTtFXOFLhMWeGm8ZKWhncpcgUNbPVEH0xXGU07noMGwUkJMG2kR/GTQVWST3S9XIC6MBMToNkUkqRBhpVfSmWJU+NWkBJyxwn1BNS0qBUEE92oiCFT2MJHAKQ8smB5nvvG+uXcvLzi7YmibOVm0hXhuZ1YSNZ3zArLpaAbK0LCrV8l9hWQqx9Ovk3PLv9bdSLJ3LUbZPl6W9KNHiTp6pw1FoG7l3jdIxZAQoVlPgDGwmf926tM9T+Yi32IrJx0ZQWNZWDXEoT3AvThLzaIb13i+/iVxS8ll1HMvA7Qi2vjfSdAEpxQsXb7qFC4HzN1+rYlbGP6tb4dcRXmc5c6dPH8+jzuALR0OVRrUcoZ/FS5azUY2taIuArCHXWhsvnq7qvm6NcikpJ7ajdvKdPQLXdb/zxylShKzy4RMq9fcQMgoWIUcjM87XStNpMRVTJpRvysyl9BLai5NlfIaqaozGomw1lWK1SE4ES1ndNnRq4Acps2a6s1x3TObBNAFVox5CSjZoBuVRCDVImrsBVAUa1V2sgr1DYnVSoc8rXcTEnXZl9G565l0opFwaBANwzkZsm1HC8nkKukE1pSq9ICX7EwGHCVhKYlVC6nZcBLC7lsPJnOJDL4nwAqx7l2IiEUEvsGFX1BEQwqYFjfCqDizpIKppVMxJMCyGZCO5FOEgWkWWkxQavOArhUJhlCagUWggy7WCprcaTDpdoXeSXnOtVQqIi4fnHrG8FuAjTQDalcarf3ZWWQlQ0NeWAiSWm0ksmIteN9eZqdSaVkRQ2dFNQpy8ZrWUXN6hVVN4zQVC5mDUlLtCVNYxWegZauZEwYXw13tit6UTRKYG9qO6sb7SxhUEjGlUoCAMVPOOprP2sqGd0oJBJfRIVucLEKsqDzb9Wb1n0LoKTA0QJSpZyM6zKtHBcSGeT9ppmJKyZ0wSiZXAJcNFHSTiwzapeKMzzvXFwiLjLT1QpNHMxDoIy7ylxM8VgGfarMssUZNERKTKE2tRyrkrWzRRA50qATpkFTXZaqcQn58pcHiDMef3PHtG8BlBCJepnZ/Vk5K9O6HwGkJWrFk6KcKxkMIFpsapv7meMaS+wyiUGxqmX2BQKIWOQSIG4JkKIwJ10jgE5q03KO29cy1WkChIQjgPY5cUoatE99EUCwWln+UwCSzLslpFs+qGQoJ3H1JKQo5axU0cpSOpkRaIGvXONqcQugeLJdqM6Udsh6tyGXLcHkoF0WQIZcyrSVDDMxKaMVlMEJV7MAAlVSzEGbM+LHs0o8xIIFiH7BgIm14wPZLFkaZAEkpb+Ao97aed+XdTlSNwDSE4njqmjC3WqhdEE7Ppm9jNO6X6I04/bB8GehHJfJltSkPkhmLbgLoXhaCYFpFXcBEqadw+VZ03LSWS0BvjkNkRapcvU4U4LeFDQityGroKCWdDhpQS6HkoljjauGZDlzDC5Xkqa3vyDwM8hW/nDb/07ZPszfMLF2jsp0Rk2lxbt2TpUReoV2LlcROFrCo6OKCVJq1GqrF5uMtCioafHyPFcwa+2lp0ubOXDSNNosIKjL6pRCu9BWRbFirTZKqqEqxZBA7yMVWJgXl6eFwru+HvmB5Gyj+e43zIL55sY1gDKJzz6kW6KUE21D++LdrsRHn/H8HvFffY6AVKx+oQz2UgQ1k0gM3vtdyJ9LeOcHyDVMpC/PmQQ5nf7yvf5/NLwFkbWCfEk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4" name="AutoShape 6" descr="data:image/png;base64,iVBORw0KGgoAAAANSUhEUgAAASAAAAB9CAMAAAA1Ok4vAAABX1BMVEX////8/PwiHh/+MzIAAAAlISL19fX//f3r6+v5+fn++Pjj4+OOjo68vLykpaZOTU5wcHDx8fHCwsILCAj99PR4eXrqAABgX18SEA/87e3XAADc3NzT09Pl5eXd3d374+PdNzf2wcHfRETfTEzhVlZpam331NTcKyvjX1/aHBzum5sdGBn53dzqjIzdNjblbW0Adqj3y8vndnbytbXvqKjtmprpgoIhga/g7fNAP0AtKyxJSUoAear30NCozN4th7Jdo8RFk7r2jXA3NjfjZmbZFRXpfX11rsurq6zO4+2WlpebxNm71uT3bGvph4fwrayFt9D9NjVTnsH9SEf4noT828/8U1L7e3n7iIf+JST/YmCjMC/7l5bf0dDciIjuSEiKQUH4fHx9ISCvExZ8Ly/Mubn0fV35rZruRTHzakz5y77xWD30bFz2pJb5rZL6v6r71sP8gnH8kYL3AADtOSMemOlEAAAgAElEQVR4nO19CXva1tauZBsEwhiDhUFMQmIQMwYJgzHjMTbGEMAkaePcfDc3d+iQnjanPf3/z33XFnjOWCdNz9eVx5E17eHVmt61ZeC4v+Vv+SsKjx9BFEUJP6LwZ4/maxRZ+de/3izlX0+fyuKfPaCvR3hBfvr6+yff/fj8p/Vv1i8ufl//4acfv/vl+9fKx4LkdNg/ywj/ROE5QXr6+smvP/6wu7v72Hj54uLl+S6T33/48bufX3+UIjnOtmOfbaR/jvCc/Pr7X3/4ndB5vLtrPH3127PfHv98/M/z5+u7u7lfv/n1e+VDHZLdndrwuD7rcL+8yK+ffPPy1frFo8ffKADoeeGlsv7ihfrS/C39DTBTjJcX372RP6ipyOZBfiMQ/cwD/rIivX7y+GL31b8e535+/UiFFum5l78ZueeVZ8bsOSmVunt+sbv+z1/k92qR4zRw0LTtpBxfYtxfSPjC9z9evHq8+7Lw3Px29sgkx3MBVC52Xz56juOwuFfPjRfkjn59Lb27LcdZKnBgW9vxe7/M2L+ESK9/hetRX+/uPps9fvboAj7n3xcvn5Oc//vfzE+b57M3hW9eQZl++PnpOxtzbaYCR2u2nU273eX7jzAzXv7+R0Dw27PCN7vrZE67j1+8TstLUSpvnrFg9kx9ZRbevFw/333++l3NxfwMoHzg7Cx14PtSk/h8wouFJ7/vnj969OLFEwM4vPz2zV0bKrx4tL57vmu8mX3D/Xp+/vvPytsbDDOA1tYOU6n8YeQzjvzLCC88/Qe8zYsXxrMXJxe7/8zR1Pm710nGs5e7z1+dv3jx8vWj3d1Hb1EiZ9h3tr1NANkOAocbnr9+LiQ8/fVi9/z8+2cvMO119R1hXCz8DHek7ubUJ1C0Hwr3XgT7SqUCh01oULNp+w/Ihfh/wf08fqM+yn0LtXh3fOK59vPdi2/V8zSLZtew9EbcW2enESheBOqDGG9bs63ldzY2/vKhXnz90+NHu+arZ8/gfCrvu5rnpN/Od/9tPtq9+OG7X54uEyI+tuVZ24Ds+O0AKNDMQ33gpJue7bPIPcb6VxKncf4y99uLxzOkOid3bMZ7j32IBpKlC4YP1M0e9tntbn8gcHhkAygbm05foBkkeIDPVtT5JebwWaVyvvv9o8dG++L837nbTDTm9vvve/6Vf+5e/AR8OC7q2/QEHFvbfoStQ4pbwWbEbdtYs8H72HYO/voBjFMQvp6lLx693l03bpxwRNxngaON1H03Ieo9/sebpzH32bbnKBjwB/ypw6MjYAK3Ezzz+Qk1OOmdw/AXmcPnFOUR5X9v1Nn5uXrjhAMq4Wmubfjvv0968+apfSsQoGvWDjxH+Z0guR0YWRD0QjgFaADor89VefMC8vvF4/Xdm/hwLoRqjy2/sXnzsD3qcjC3IiuS/SyFcAVUjmBTB2srgLYdnPcsRQD9B5D5p//84Yeffvrph59+mN06E9veTmHSG1vXjjncm9sBT8C/RZ5bWMEAX5P3+1w+T9BGoZ00iJ2xAaC/eoT3vvkHyZMn/3hz2z+HU9upI+QxlwDZI3BJRwdHTeQ2R1tUSnVspvweaM3OEYvkPsoM19Yo0C/PbGz/Zcj8/amI879+fvLLL7+8ef1asd8uHkdSRBbyO+7lpZGzVCAFl3N4eNBcC+74YTzRzW2/B8ngkRWrYh6WHO5sOrmoHwDl4cD+KkGe5+9BiOd45SlEkSW7dGcmPgugvEXFHad+BHIP5ccUwEk5nJyLALJUhiS2TecRxXjOtR3YPqCciLc64uxfnSrxV5jQr07nXYxWB3jp6ZPXd0qEBFBzLd9k2uE48/u3D5t5Yg75PLwOnJMblJ0BFDyz0CUGf4hdGGUM2kYAEXQOX5Rz+3ynn22qHy0WFDcBAkR3EHI6BUmS//X9kx9/yEl34HNbAB1RJuPdhPrYghtgDqnAQd52cEARyrECaMsCKOLf3iaLAxQRxP8mMY1N36nH73VHtrbCXw9C95nTPQd5vvD9k3989+Pvx+XrBIx3xCKQ6FaAZhs8cFn641kLrgW2Il6ed515AqlDZMw+Aggqk19OPcLwyjfhtSKHBwc24mK2wyY8lNu75Yv4vv6IdgMk7OR+R4D/PVu8ScnPKEM8DGynGECeKGc/9W8GkOVs0gyd3pgP7siTz+dPI/jlwEKExLcNM8yzXd+RzcbY6lGT/JDbe3Ya8311buimOF3uzWu1TzK43O7vv4dCs6sAz0fOWCkHZrTRZBGKcuGIf9OP2I6M0Rt2n21ub/s3kQCs5c9uAsT7rMypiV4iTXJUTIc2sOvzRb2Rr8fE7ojTG/ZtkQ+5NkbgI764OA4lK/BFy2OurRQjnZ4D8PID2BFSwJTXewYFCuZt7lNMv3l06PF4Dmx5RPpNqNI2At2RhTvvRuqNXSKorsCOjUneoio+t/srxYe3g3NubaY8zSCMwn11HNYmvto9PlG46JmVxvARRG1QhyOW7zUPKN+xIYRDTzYP8mtN28ZGMN+EYNY7wbWjgNu97U8hJ1pSdv40EACwDCD+NE/9BYPBwFdMV3lvlMDZpvTuqEnVmZvLC1J515SRsliRnCPXgswHk4K6ULmCcNrw81uwMCJZzGgw6Z0dBDP/aSTqtQLdCiDnlgeRfS3PGLz37AgINQNbXy0+TkfklNxtgHyKleKubMESnpNfzShhXk4wAus6pDxnrZnfCDIXSwCdOaFAgfway32CGzjt8SOY2bmIz34Km2ragstVC+fZAeNlHhatnIjspwh6X37m7xfe6/JZisPQOTyizJdm17wsX9ld7lRYEDnvaeCILcvwhM/BzoYtdRqJRc5sQcuFrG1sOSh4Q3uCO0HbQeDMHWYey7t15HZu0eqpbSNgrVrY/Qh6wZ2NwNf+xovTvXmpOQfwKLY8s4u1wwDxJx4P1QtedbQR4fjwWeqwGfSEKYdh+ATcVix2H5HO4N+OO4qm4ILWAptn7oh11h7zbTYDvPeMikG2VU3DG9jIHwW2/e63juwrEe8mgUPowIsAHPrvILBJToPzItZ7HVsgTfkNl9ONmI647ImBfW9vHuxcvWrg3NxhpYu1oC/WPKKGgqu6kD1K6nlk8+EmKpbZNratuxzbsL3YX+CNKS9RSArUjDRRMpJyu7wwDD7qO/MfNB2n2xTUgo7odsCfOsrnoQHu1GYquHO1gMWfrh2hCSifL7bBlCnf3Ao7vC7KI5HuHFmUnar0+dWyDu+1f5Ue5444Nv0eCkUbQQuf/JIKOM62A6lAPuDzsxTZ5o2lLLqVcnjJwIL5q1SFP/WwlT8EPv4gSKqELMp2AHd2cIhGjpjWuAJwOcHm0dlH1DR4559fAHHAp27sIE9BEseC19ope7KR7RQUZidwhgw5j0zZHiaAqERqj0CBEI2uQrJzCynOgY0lgWcbrBnywMH8gQcpw9qGh9x95GDNs33pmD5InJ35/KHn+9Hi8uw0A/4tnyPiydso/bFZbpP54Xz+0B+ANqwdbFLNkJFxv/N0e9PDaskriRF9P4DaIAWIBjao1ExaBHcEwwtuWIE9tnW6rE9D+Eaj8f6xNfqt3v3FqUtxfkAzf0xcmwDHSSvAB/nm0VV+SIH8CPQ6gJR42x2zU82QAMpv2s8oBQpee9lpy8/4lpXjRA438sxYbcB7bWdjx2/Fdf6atTTGi35v/F7zsS/qQ8HufDtA9s6wN//MEF32HjnKHyBPCS4roj4LIFqMWSK21KAz5oLywcDKR/Nu/+bmJhV0WArAufz5nR1GHTaQRfvvWUp2zlv1eqvVt79TOXDdsDW0O97uzb09tNLqN4Qv4u59zWYAZpJfUgG3BRBMagmEL0Vli7U8ckHSoDWbVfhyRk+BDxIkqi9boNlP/SArzeaRx3/muy+ON7rderde35tz71IPBuTQC7t82yuO43q92+225s4vEhDdzYPA4dql83UDj2bedrWY52bkYm3t1OunJTDQzE1fhNWDyEGzVa7LNzO8YRByny/mvd+KCKDJsN6beJdmas2PtzfwS+MKUn5cHzpi4lvdVb/V7fShi1+khM27DzwpD5mJ5TJOGUBrlzUPfgmQ7ZT3s4ViWz7YpOTncDsF7s+oxoeu29h79XrDOYnFYt7xpDGZj4HAqNOYLOYN77zXG3POybDRgXPptIYOR6fH/IyzM5xPnBw/GQ4nFqANKA837/b7vKPTaYwQ8TrzyXzk7Iw/h1vi3YeBbQSylW8BQNvIbHZWwZynA6AUTTfpWpNFclpAbh4e2pDdAK7gDhz4h3XW6NW7w4YjEpvU6+Px3qLhnMNa+nu9xnyvVd8bN3p73VarzgMgbwdnWj27cwx30x0DM5yYM5ua1LudaGzUiEZH9da4s9d1dlv1Vrdfb/UaD29zvNuTIg0JLm1qC3hQ2rh6IY4AShFAIA1sUdTGVo4pUgWbm4jtxE8+9OUwoTHuM4g69e5k0ho6gUIfxrIY9evDTr87mtcX/e7epFMfevutzqRbH9mHrf5wb4HNokeIwnnRzQ5XozFqdOqt0aS1cCLqwbsB/Qn/Tuf2SQCdgjkCoJ1lfnMGPCiDXs0Z2Y+1bhGhGrIVya3Ue2NnK3q26Y5EP5xX8Xb7aN6tz53jen8ENWn0WovRpI8d2NukV5/M93C4DoB6DejYsLXXE8at/qQzcUDfOp2JywH3RhqEON/rD+f1Peek1XP26o15a9FAy3bvQyPkJKdDAFn5Db8E6Ch6dT51SK45TPVkD9ULGe3f2Dh084hGH9VZYziSvPM6aUp/NKoPJ/3WWEBa2IdmIS7VO8O9RmMycnXq/Uar25t3Jg0npt4f2x3Rcb079jpcoLnw9Z3eHgxwOOzucZNuD77NPtnrOxewzOhbAsRDAeRcAXTJ2LfYq8zBQ3bAe5o6oEB+kNq8N5C/W+xDTHJClgANmoy6AKg+biBo9+GKyMQA0MQVjsQAkL3eajQW/b53NB4toB2j8QSWNgJAPLfYm08mi+5eZ9ht2QEQ8qLRaAlQ2PHAsR8AUP63FrQcrXMz5Q9g72AVl5xWOSfoWUXyCEXyj2FWVwIb6JJAYeAxEO9HC7hopEb4HYAt6p353iQciUQBJJLFMVw5tvX5EGEdmzk20SiUFnfPyZnBB9WHuBUmNprAQfXr8ygs/mEBskNltgkgi23bN0FNoU+elaLaN0E7bSCeD5Bz8J0+Uun6Xscx6u8hKi1GCFF7faSFnW6LnPW4tzeORSIO+BYO2oXgNIkO95Dx9EdDhDl4oxhMiLdD4eqtesc16lNsa/EL8l690V4ddz+0ja0AylsvsHg3U/Sy005g9Rjs/maQHM/mQzwXZ2PcWwxHUV+sAac8nI+QDHUQ4oeNUW8xR77T60GDYl6YViM2mveHI0fE0Rn256OoYzLErovmzzu9nQWOhX3hEZqZD6GZnXl/3uj1RpHwQwMERCjPyduszNDrZ2/LXb1S5/UgJTzzxR6kV6fd63C4IsjEw1FX2OUKL3qTKJKjTjgSdbiw73CEccoOgSK5GtEIXUkVOOw5vLRL83faHQ5vjJqJsGZiXns0irNRR+zhAaKXmLablwA5tj1UALx6pc5+6nM9WI+83VrSx7Rj8DURuN9eY4KIxia7FPhhuzeK0+GwdaXL2lq7NH8041q2wppZNrm6+2F9kGNzm1VUlyvD0RStytx55/BBpMELTm8UD9nrjToc0Vg4HO3V+8P+3jxqAUASg6bYoSKumCsKlQq7oo6oK0bHaS8cY/Nn57FDzbjYXVHR2YgBL5YoPai4/Gzhc1UOcnnWkOTsBLfec9tHi73X7zsFsjFvYzj22snYHF7EqXq958XDd9Fk6ZDXa+fhZbz0m7WPbdSx2mX6wTNbpT1r6/COFv2Jl1310IliDAAFbJdL55Eda23jUx+Ds/GWO0Ed+nYnBFQdwZl+g6cBOx12vNAfaAYdaECc1qtcqyuwa229DSYjYqTLY+xK8lhOMLKJHdi+u47yKRL2b1PJeVUOihB3+OTGnJN5bz659xSy3Z4TxiM0FqQ1I2t6mBvzwHCtk8kEzLTfHTuXL3YtZbnD2cd9EjB5dnB1juMFQeC5yV53BHyc7ynFfYJE6EXnK4A+ajnBPr9Z9+Q7Xcy937nvZVACCDZgF0aIych4RGYLTuaNKVIhy0bqjKyP+Oh9s2TJD+hIfey8qSakdNwIADke3P+QRKy34K2q6UcKyOQNMBqs0lfv3kfRqEroQJonTOotJ/TEIk1wNlFyxwRcf2/S6O91yFDuAwgEl2Xh/TFpyrUT4/qCZwC5XJ8DILfHQxXWT3qZu9Ob43lfLTDgGc/HLWiIePd1BAA0joZdXmhQi+uMouR06DBcCD15J4js3njS7XrJ9V4uglyrnTtHnVFvr8fhgpFVfeQbVP6xD1tztAKmQe08fD3olK2u7ng+5Q9uGp1xwzkaD8cja78PjtnoL4YdyWGVC7nRmJ3DhZMrgECcwrHOuOPA6c5kPHFaRgWG2muN7aPxfMRzjXHH3kGWPR5PxuMlLRadw71hLNyY9xd0qDGmLQ9ShucEgDrjcePhXRC3ZWvmd5qbn/T3kKBLE+cCrKg/YiODAjlc0SjyF3JGvQY36tdBuFiptdtvjZH1ep1zWEqPKHy9x49b4FvdDscePC7udkd0S3/EQRGhL/MJVflbc/YmF++1w0xdriEtjYz5Bm3rcyeR3f7IuddlXT48QptIerY/8e+1MPwJeNCwWx9T8sKBPzrCsRFCMVg6hZteC5seP7RWIQBQ1MvjpmFn0mXln0m9C3wXbJFD4Oet+pC0EBfglkUDOteA0+mS44Zb4u0w014U9xO8SMBb2O7xaMPecAGgBdhux/ngRra94fnk9wIb0CA7FSngU8izAqjRsIcpzrt9mNRi1O12Ot0+1XMmIPLjGAEEHEYiHOtkCBJfH9r73aGd/BEPral3RvVuh8qNFPMYQD37sNsbUf6HlGfe6jfm9f64191rdHDlkMy1tRBiEftev9HYq8/tD800eP+nWRcTAsg76XWHE1gWIkivPhyT3vdgCrC//ri7sHsX9Xm/O/E6F3usFkEAjcV5fY5wtphDZUajhssimNCFESCLCsB1UR96xwygxmgyClsMy0l1VcA3HI87jU63S1sA1LNPok44aQTRofehIxn/R/5alAASOxOkNR0Xrb+PW1RcpuIgTZwA6nm9PQBUH1MFaByOuLykKHPEu7E46gKgnkAk02JYrJJfH7o4BlCv0dkDQP0RcdVwdAlQHxAuHJPeYg44+dFiMRzBGHExAQTbfPiK4h8RpC0T2MS4W++NABAPwPoIKvUJXAxModeA6ky6/QZcEYyBNMgCqCdglqM5AbmQqPZhKQimPKF6M+g9MsbusF+fE0BXHJ0WiUaNfqszrO91Gou9CZLLObz6AhgRQHtdqih+RW88EkATJP/IbmOkBE6ENcSluRQZklfu2Cm3q4/tkx4iU781dzGAYCdeWiDD3Dt7C69V8SHf2oEPEuBiul0oHGJSt44o1p/ECEB2gb231xp5Wbq+cEQnVJ7sN2K0tNZx7kF597od14NXFP+IjHq9EfIW8M1GhFTbaWdczOWLhMe94SQacXVwDrCMJh2kN5Mwe7yd3rDhatCFYqc3jhIPs7gDrVu4orhlgmlO5h04f6SikzApGLvAOewvRq4oCO4YeuVi23CkMe51HN7huEEZFFnx1wMQsuBohIoyscgSIKtg6KO6lsMqA7JNOBaLRaOs3MdTWdEFr+N1xMLsLJkPswq4Y2C4vCUWjcVc4bDDRUeW5AupM1UVcUWUKmwx2lLPDmrPEQ5/loriHxK7g5WrIla9gso4Uau4Z5X6lgW/8GXhjzlj3ou544h1iMxn6TQEpxRdVg5XrbKbXJcMwgloqbVlpTEWvipOrgpuD15R/CMCQBxRypxjYbbawLhnjFUBqdTnYkUwa0NlwZgVznk73eSgGjRJ9JKbUkGWNI1uWd6Be4jJrqaM/rAftRq7bHTZiSWfhdF/siwLe6ymZ5VxrEIhVfq8y61V+FtVAHmrHIgzXuvIdWrqtA4tb/Eu2/ZeVTfYFd5VbdG+6sy7PEry8BWzPyJXhb/VuHjaY1VAtr2sCi5/sepfzmv1Quc1coBDVBO81oLduvtah9Y9y3LitcadK/ma8LmUW3+Dx1/fXvujzzt33XPEqhZe2+Xvu+dWH3/L3/K3/MVE/PtTjd8pcuHDPmj1v6vIpvq3Br1LXry6/4P7/juI3fFe8ZrfXH1K0tIZCdLb3mqX7/vsbPE9H2J7VyTpvmbu1eO3j+UT5E4Xp0ee98n/Wn92eZeSmwmconDpafr+DtqDzK2PBJQLgmgUVwgpxv2fRHrTyQmV8qBNw20bhlG57N00b7tCIS1z7f1L/UZf9w/rQ0Uyc7e62Mof0d+hv13W/q/+f/7f5eVprcwpmRk30w3uPpGq8dxNcxSnU1E60ZfdSifH996Yztz4KC+5rNUISKWsh0KDyyEnMrfRrSTSnKqtHpZYLf5BXykPEre62AoG3L53yenL8/999Qe1hURZqulTRcCElJy5eriVmgWLoCa0iiAYOZNOFHKGxKmlgSpWlwAJM11ffmiXZOQwL6mS5sRKW5pmc9bARNMsoBlNY02n44OK2rY6qeRkAkiY0X2yKqfRpVLNmlKhKHPKrIY4UskOVDRsGktI1RwNS1YVTlIVodBWZqoKFSvgYbRzdH1awAgK1DZ7PqpZKd8BaOfdfzchP7/4H8HrAFULCV031Qyn6smkXmWmM80mNJ26UKolfVAZ6Ml4VuRq2USpJCf0ksZNE9aQ08nEEqB0KZ7I5oR04oSTk4OCpsdNhkI8ntBzUlkvZQhxVd830pbVTPWEFs8oEu7Ta5ypo6V4Wo3rmjoLVdKaltQHIg4l5ISWiSdIp4RaNpk4nnHqsclVjmviVItrg+MKpySrYk1HY1KtBP0LVbgTPYGZCLVjTSsl7wL0rkV25dnFy/+Vv6FBgqkXZbji4rFRMHMEkJgzlNkxczPtZCJdqFXkaahdSCQlY1CplMptLpdkAMnl/ZllYlK1VJGrOmZW5eTEgCvqzPblgd6GWbXTiUQBeiPWjkuazrRROi4r7WxGqcVVaT9RMPR9uRbKSfv6TDRDFTNbK8xqcjtbTauhYkGtEbqSlqykawYAykG3chjwiVpJVAUCVC9Khm4UAF9VK7RDNWmWNQrxsqLGPw4g+dn5+f8M3NCgMmdYSmBktZOa5ZCV2kkyywBSMhmZqxSrWqjdzpqcCOUv7YucWWaaVtMwfjbftgbdU3WzTQAlM5yZZTpegYtDwyYdIh1om6qaTNBsK5glp2WUgVYz4MdUjEHNmmIxW+HMULui6+WiKsjZqaho+qBosOdWDSVOavISIFwL7eGmWnqaFYxs0aiVMmKyLGSLYi67b9SOi+iXU+76oHcBJL84v3j0X4GdewESCsW4niCElGS8CLVaAiSpWmIGDaqEmK4opRORM/bppJQgU9QIITUO2Cp6ra2d3AAoDoBUAijJuku3yVCoDzU7Y046o033i/tt4wZAMJucltUNAoiTZxm9xD4dVVQHpSy0AiaGpyVOdYU6PtGK6K66Py3WEGtUKFExW54Wi4aBLuT7fNBbARJfnK+fq9G7AOWQeYhmWZHMLHmOSignGseXGpQLFcQiTEwbSBWtJpeqithmmbhUO5lm9IwhsjCVlop6hS5S4wOMmI7i9ris7GfTS4CkgZYuZJKkQfLxvqyEMsoUJlabytcAIhOrlCuiGsrJ2X2ljZiQ1k8kiphFSa7G0xUMzTxeAsQldb3NLE7NtKHIUEpyUoKRKRRK+/JHmZiUW18/fyW4rgOEsMJVSnGAgUgTL8dZ3IUjHmRKVXIiSiIhqyVtkAzBN8BXawUZ3rNQDa1C9SxkOelKXEvCcYrVbBI+HaBr9NAFI65l9CKnaAmmpKqm63GDeen9bAYXKoV4PIPZmSET7hXOOpuc1UJqIRkva4AcbljOlMqJOOmjmDtODmD5BRpeqCbuh2iwZggDlYt6RoMzkE6yU0wUT02vKlLxOJnRP1yDhNnj9fVvKtwNgFhYVimkIkfL1WZWa+mcmW6zaCy1K6JYqRkFBE+pXZshZLcR89OXXE5RlwNIzyjQcgrCeqVNQb9NOAg4XJHQTdvS4XQut4zylBa02xLuK+I+akZWC7CnXLqgylxhVjQLAvWFVLRmpkUL3xx5IwGeuoBrC2wQdBf9b429xkxbMXK0J2MQ7cqtpP+tADF8zl+INwFanltuhFsHbu8K9528ddXNa+9cftXH3Svf1te1cb19BHRMniX0G63cc+FbAZo9vlhff6Rw9wH0nyIVOMT3XfM2gCrQn/XHdPsHAlSw1FpKf/C3GL1P5DYL1mkmlqEp1kYs3OVcywOSeu+XCwjL4S0Fo2TttN/xFRVLeQtA7efQn4tnNMIPBKhs8aRCovjRzP0tYpQovstJLZFAdsC4a82iLMrg5HYnytQ6Uivpdz4/v12T5ergOhbp5PRDR3E/QIVH66RAjATeAIiqAcLqh1UkBFFgPwMNzk9ChGUpDycKdKloFS1ubHAtTrGbsRXFVYlBYlULUVg2K4mzEDlQyTT39UGuplCLFUJfFAuJAXzv8gY0ixarJQYA8gMZjdMhGhVrWUlmZMpvrJqLSMdk06ApfEgh+V6ACo+gP/DQ3G2ARHMgSrmkJOQGIlISzUTanKxw7bLKlQHQLJEoxhlAyv60OpCMpF4GyO1MNokBpat6wpDE4olZyqiIs2mudpJLaoYZTwIJ+MtqAay+VixBF+WcPqiGlgy/DfLFGeWiNlPLsqAm41NQZjmngfKge7OqT5Gc6lXisMV4fCrL+3GNTpWLA7B7MVcq7StVbT9RqgiimiyVkVdOTc7I5LT3eqD7AZK/JXzWHxXuAIQsIq0kQ4aSTIgZ3UR+LqhImJGyASBwpcFskGW6nhQDsosAAAf4SURBVE7oiZqarRqJpKxoSSNzrBQSceMEud3g+MSMZ/fN7D5XzpaNkn5iHA/kyvGJgcykgnxoGipyueNiLrECCBm3gHRXy6i1EFpLzHCfmNOLM30KNUuag6yhJkrEv2RTi5uFsp6rZffFmR6npFScxbUcaP+JqSXQfnWWiUtpZOy543hVvT31DwJIfkHwrJ/PhLsAtbViWtOn6azRRqomVXVZPVaJVHHQ4RySCjXLNKgABiWcaBXOOEYKb3CFimzqBjJlTSrHC2IyCVpeFspI6JJam9OSSjXRJr4BC+UKpak8iINc3wCodmzKUjEko0GuHS9L2qDAnWiKgWEYyByrceadpEySU0tFDhw0behVVt1UEgOYGBT8JF6ohaDnx+DIJxyS6/uqlu8HSALBIHm2jAY3nXQ5kSsPEjldJgaETpQrgOSanubSJQugRJXjBqVBZhA3TeY2hWIJeV1VV8pJWUpiyHEABASJSRDHig8GA81I61MAVGRk1bgJUKnNgcHIJitYlBVdK5fxFAyre7GqXQIEYs5xOV1Vl5UVCyBkyPvxNtzZIKOZBQIo9P4Qdh0gZLusCzFn4fO8zd0HkKnrNUMHAVXBGahSSCZGPJhpUAUaNF0CJHDVuNk2cwUasGIUTIwXpinfAShNAFU1A9cqbQJIhwYlZPGWBgFmAkiFBsFCJDiuSs2UqHxyCyADXEXc19rGLYCEfWgQVN8sKkyDQh+0lLUESFDM5+ev6A5KoEkuvy3kJkCyfmwIxxgVwq9Z0+GD4EcyACjDfJBZPrZ8kFYWMLF9NTOQClrSLIfASxPGFDR7kFAkiivMxABQIk0mpupFI1MVlgAJuex1H5QtwgctAYJHm50cl8ViqTbTisKMuUCYmE6FRk4CywXFneVKU2HGmDRFMW2WZgCVWDdlTUjHq1zuYwCSZt+S3jxTuPYSn8eXd9/Kg5J44qxE087EER04eV/PTBMzrgoaXCtpRSsPKiRPBEpKSpTLtEt6vEbMsxTPSVI5I0uDsiwnToQTtFXOFLhMWeGm8ZKWhncpcgUNbPVEH0xXGU07noMGwUkJMG2kR/GTQVWST3S9XIC6MBMToNkUkqRBhpVfSmWJU+NWkBJyxwn1BNS0qBUEE92oiCFT2MJHAKQ8smB5nvvG+uXcvLzi7YmibOVm0hXhuZ1YSNZ3zArLpaAbK0LCrV8l9hWQqx9Ovk3PLv9bdSLJ3LUbZPl6W9KNHiTp6pw1FoG7l3jdIxZAQoVlPgDGwmf926tM9T+Yi32IrJx0ZQWNZWDXEoT3AvThLzaIb13i+/iVxS8ll1HMvA7Qi2vjfSdAEpxQsXb7qFC4HzN1+rYlbGP6tb4dcRXmc5c6dPH8+jzuALR0OVRrUcoZ/FS5azUY2taIuArCHXWhsvnq7qvm6NcikpJ7ajdvKdPQLXdb/zxylShKzy4RMq9fcQMgoWIUcjM87XStNpMRVTJpRvysyl9BLai5NlfIaqaozGomw1lWK1SE4ES1ndNnRq4Acps2a6s1x3TObBNAFVox5CSjZoBuVRCDVImrsBVAUa1V2sgr1DYnVSoc8rXcTEnXZl9G565l0opFwaBANwzkZsm1HC8nkKukE1pSq9ICX7EwGHCVhKYlVC6nZcBLC7lsPJnOJDL4nwAqx7l2IiEUEvsGFX1BEQwqYFjfCqDizpIKppVMxJMCyGZCO5FOEgWkWWkxQavOArhUJhlCagUWggy7WCprcaTDpdoXeSXnOtVQqIi4fnHrG8FuAjTQDalcarf3ZWWQlQ0NeWAiSWm0ksmIteN9eZqdSaVkRQ2dFNQpy8ZrWUXN6hVVN4zQVC5mDUlLtCVNYxWegZauZEwYXw13tit6UTRKYG9qO6sb7SxhUEjGlUoCAMVPOOprP2sqGd0oJBJfRIVucLEKsqDzb9Wb1n0LoKTA0QJSpZyM6zKtHBcSGeT9ppmJKyZ0wSiZXAJcNFHSTiwzapeKMzzvXFwiLjLT1QpNHMxDoIy7ylxM8VgGfarMssUZNERKTKE2tRyrkrWzRRA50qATpkFTXZaqcQn58pcHiDMef3PHtG8BlBCJepnZ/Vk5K9O6HwGkJWrFk6KcKxkMIFpsapv7meMaS+wyiUGxqmX2BQKIWOQSIG4JkKIwJ10jgE5q03KO29cy1WkChIQjgPY5cUoatE99EUCwWln+UwCSzLslpFs+qGQoJ3H1JKQo5axU0cpSOpkRaIGvXONqcQugeLJdqM6Udsh6tyGXLcHkoF0WQIZcyrSVDDMxKaMVlMEJV7MAAlVSzEGbM+LHs0o8xIIFiH7BgIm14wPZLFkaZAEkpb+Ao97aed+XdTlSNwDSE4njqmjC3WqhdEE7Ppm9jNO6X6I04/bB8GehHJfJltSkPkhmLbgLoXhaCYFpFXcBEqadw+VZ03LSWS0BvjkNkRapcvU4U4LeFDQityGroKCWdDhpQS6HkoljjauGZDlzDC5Xkqa3vyDwM8hW/nDb/07ZPszfMLF2jsp0Rk2lxbt2TpUReoV2LlcROFrCo6OKCVJq1GqrF5uMtCioafHyPFcwa+2lp0ubOXDSNNosIKjL6pRCu9BWRbFirTZKqqEqxZBA7yMVWJgXl6eFwru+HvmB5Gyj+e43zIL55sY1gDKJzz6kW6KUE21D++LdrsRHn/H8HvFffY6AVKx+oQz2UgQ1k0gM3vtdyJ9LeOcHyDVMpC/PmQQ5nf7yvf5/NLwFkbWCfEk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6" name="AutoShape 8" descr="data:image/png;base64,iVBORw0KGgoAAAANSUhEUgAAASAAAAB9CAMAAAA1Ok4vAAABX1BMVEX////8/PwiHh/+MzIAAAAlISL19fX//f3r6+v5+fn++Pjj4+OOjo68vLykpaZOTU5wcHDx8fHCwsILCAj99PR4eXrqAABgX18SEA/87e3XAADc3NzT09Pl5eXd3d374+PdNzf2wcHfRETfTEzhVlZpam331NTcKyvjX1/aHBzum5sdGBn53dzqjIzdNjblbW0Adqj3y8vndnbytbXvqKjtmprpgoIhga/g7fNAP0AtKyxJSUoAear30NCozN4th7Jdo8RFk7r2jXA3NjfjZmbZFRXpfX11rsurq6zO4+2WlpebxNm71uT3bGvph4fwrayFt9D9NjVTnsH9SEf4noT828/8U1L7e3n7iIf+JST/YmCjMC/7l5bf0dDciIjuSEiKQUH4fHx9ISCvExZ8Ly/Mubn0fV35rZruRTHzakz5y77xWD30bFz2pJb5rZL6v6r71sP8gnH8kYL3AADtOSMemOlEAAAgAElEQVR4nO19CXva1tauZBsEwhiDhUFMQmIQMwYJgzHjMTbGEMAkaePcfDc3d+iQnjanPf3/z33XFnjOWCdNz9eVx5E17eHVmt61ZeC4v+Vv+SsKjx9BFEUJP6LwZ4/maxRZ+de/3izlX0+fyuKfPaCvR3hBfvr6+yff/fj8p/Vv1i8ufl//4acfv/vl+9fKx4LkdNg/ywj/ROE5QXr6+smvP/6wu7v72Hj54uLl+S6T33/48bufX3+UIjnOtmOfbaR/jvCc/Pr7X3/4ndB5vLtrPH3127PfHv98/M/z5+u7u7lfv/n1e+VDHZLdndrwuD7rcL+8yK+ffPPy1frFo8ffKADoeeGlsv7ihfrS/C39DTBTjJcX372RP6ipyOZBfiMQ/cwD/rIivX7y+GL31b8e535+/UiFFum5l78ZueeVZ8bsOSmVunt+sbv+z1/k92qR4zRw0LTtpBxfYtxfSPjC9z9evHq8+7Lw3Px29sgkx3MBVC52Xz56juOwuFfPjRfkjn59Lb27LcdZKnBgW9vxe7/M2L+ESK9/hetRX+/uPps9fvboAj7n3xcvn5Oc//vfzE+b57M3hW9eQZl++PnpOxtzbaYCR2u2nU273eX7jzAzXv7+R0Dw27PCN7vrZE67j1+8TstLUSpvnrFg9kx9ZRbevFw/333++l3NxfwMoHzg7Cx14PtSk/h8wouFJ7/vnj969OLFEwM4vPz2zV0bKrx4tL57vmu8mX3D/Xp+/vvPytsbDDOA1tYOU6n8YeQzjvzLCC88/Qe8zYsXxrMXJxe7/8zR1Pm710nGs5e7z1+dv3jx8vWj3d1Hb1EiZ9h3tr1NANkOAocbnr9+LiQ8/fVi9/z8+2cvMO119R1hXCz8DHek7ubUJ1C0Hwr3XgT7SqUCh01oULNp+w/Ihfh/wf08fqM+yn0LtXh3fOK59vPdi2/V8zSLZtew9EbcW2enESheBOqDGG9bs63ldzY2/vKhXnz90+NHu+arZ8/gfCrvu5rnpN/Od/9tPtq9+OG7X54uEyI+tuVZ24Ds+O0AKNDMQ33gpJue7bPIPcb6VxKncf4y99uLxzOkOid3bMZ7j32IBpKlC4YP1M0e9tntbn8gcHhkAygbm05foBkkeIDPVtT5JebwWaVyvvv9o8dG++L837nbTDTm9vvve/6Vf+5e/AR8OC7q2/QEHFvbfoStQ4pbwWbEbdtYs8H72HYO/voBjFMQvp6lLx693l03bpxwRNxngaON1H03Ieo9/sebpzH32bbnKBjwB/ypw6MjYAK3Ezzz+Qk1OOmdw/AXmcPnFOUR5X9v1Nn5uXrjhAMq4Wmubfjvv0968+apfSsQoGvWDjxH+Z0guR0YWRD0QjgFaADor89VefMC8vvF4/Xdm/hwLoRqjy2/sXnzsD3qcjC3IiuS/SyFcAVUjmBTB2srgLYdnPcsRQD9B5D5p//84Yeffvrph59+mN06E9veTmHSG1vXjjncm9sBT8C/RZ5bWMEAX5P3+1w+T9BGoZ00iJ2xAaC/eoT3vvkHyZMn/3hz2z+HU9upI+QxlwDZI3BJRwdHTeQ2R1tUSnVspvweaM3OEYvkPsoM19Yo0C/PbGz/Zcj8/amI879+fvLLL7+8ef1asd8uHkdSRBbyO+7lpZGzVCAFl3N4eNBcC+74YTzRzW2/B8ngkRWrYh6WHO5sOrmoHwDl4cD+KkGe5+9BiOd45SlEkSW7dGcmPgugvEXFHad+BHIP5ccUwEk5nJyLALJUhiS2TecRxXjOtR3YPqCciLc64uxfnSrxV5jQr07nXYxWB3jp6ZPXd0qEBFBzLd9k2uE48/u3D5t5Yg75PLwOnJMblJ0BFDyz0CUGf4hdGGUM2kYAEXQOX5Rz+3ynn22qHy0WFDcBAkR3EHI6BUmS//X9kx9/yEl34HNbAB1RJuPdhPrYghtgDqnAQd52cEARyrECaMsCKOLf3iaLAxQRxP8mMY1N36nH73VHtrbCXw9C95nTPQd5vvD9k3989+Pvx+XrBIx3xCKQ6FaAZhs8cFn641kLrgW2Il6ed515AqlDZMw+Aggqk19OPcLwyjfhtSKHBwc24mK2wyY8lNu75Yv4vv6IdgMk7OR+R4D/PVu8ScnPKEM8DGynGECeKGc/9W8GkOVs0gyd3pgP7siTz+dPI/jlwEKExLcNM8yzXd+RzcbY6lGT/JDbe3Ya8311buimOF3uzWu1TzK43O7vv4dCs6sAz0fOWCkHZrTRZBGKcuGIf9OP2I6M0Rt2n21ub/s3kQCs5c9uAsT7rMypiV4iTXJUTIc2sOvzRb2Rr8fE7ojTG/ZtkQ+5NkbgI764OA4lK/BFy2OurRQjnZ4D8PID2BFSwJTXewYFCuZt7lNMv3l06PF4Dmx5RPpNqNI2At2RhTvvRuqNXSKorsCOjUneoio+t/srxYe3g3NubaY8zSCMwn11HNYmvto9PlG46JmVxvARRG1QhyOW7zUPKN+xIYRDTzYP8mtN28ZGMN+EYNY7wbWjgNu97U8hJ1pSdv40EACwDCD+NE/9BYPBwFdMV3lvlMDZpvTuqEnVmZvLC1J515SRsliRnCPXgswHk4K6ULmCcNrw81uwMCJZzGgw6Z0dBDP/aSTqtQLdCiDnlgeRfS3PGLz37AgINQNbXy0+TkfklNxtgHyKleKubMESnpNfzShhXk4wAus6pDxnrZnfCDIXSwCdOaFAgfway32CGzjt8SOY2bmIz34Km2ragstVC+fZAeNlHhatnIjspwh6X37m7xfe6/JZisPQOTyizJdm17wsX9ld7lRYEDnvaeCILcvwhM/BzoYtdRqJRc5sQcuFrG1sOSh4Q3uCO0HbQeDMHWYey7t15HZu0eqpbSNgrVrY/Qh6wZ2NwNf+xovTvXmpOQfwKLY8s4u1wwDxJx4P1QtedbQR4fjwWeqwGfSEKYdh+ATcVix2H5HO4N+OO4qm4ILWAptn7oh11h7zbTYDvPeMikG2VU3DG9jIHwW2/e63juwrEe8mgUPowIsAHPrvILBJToPzItZ7HVsgTfkNl9ONmI647ImBfW9vHuxcvWrg3NxhpYu1oC/WPKKGgqu6kD1K6nlk8+EmKpbZNratuxzbsL3YX+CNKS9RSArUjDRRMpJyu7wwDD7qO/MfNB2n2xTUgo7odsCfOsrnoQHu1GYquHO1gMWfrh2hCSifL7bBlCnf3Ao7vC7KI5HuHFmUnar0+dWyDu+1f5Ue5444Nv0eCkUbQQuf/JIKOM62A6lAPuDzsxTZ5o2lLLqVcnjJwIL5q1SFP/WwlT8EPv4gSKqELMp2AHd2cIhGjpjWuAJwOcHm0dlH1DR4559fAHHAp27sIE9BEseC19ope7KR7RQUZidwhgw5j0zZHiaAqERqj0CBEI2uQrJzCynOgY0lgWcbrBnywMH8gQcpw9qGh9x95GDNs33pmD5InJ35/KHn+9Hi8uw0A/4tnyPiydso/bFZbpP54Xz+0B+ANqwdbFLNkJFxv/N0e9PDaskriRF9P4DaIAWIBjao1ExaBHcEwwtuWIE9tnW6rE9D+Eaj8f6xNfqt3v3FqUtxfkAzf0xcmwDHSSvAB/nm0VV+SIH8CPQ6gJR42x2zU82QAMpv2s8oBQpee9lpy8/4lpXjRA438sxYbcB7bWdjx2/Fdf6atTTGi35v/F7zsS/qQ8HufDtA9s6wN//MEF32HjnKHyBPCS4roj4LIFqMWSK21KAz5oLywcDKR/Nu/+bmJhV0WArAufz5nR1GHTaQRfvvWUp2zlv1eqvVt79TOXDdsDW0O97uzb09tNLqN4Qv4u59zWYAZpJfUgG3BRBMagmEL0Vli7U8ckHSoDWbVfhyRk+BDxIkqi9boNlP/SArzeaRx3/muy+ON7rderde35tz71IPBuTQC7t82yuO43q92+225s4vEhDdzYPA4dql83UDj2bedrWY52bkYm3t1OunJTDQzE1fhNWDyEGzVa7LNzO8YRByny/mvd+KCKDJsN6beJdmas2PtzfwS+MKUn5cHzpi4lvdVb/V7fShi1+khM27DzwpD5mJ5TJOGUBrlzUPfgmQ7ZT3s4ViWz7YpOTncDsF7s+oxoeu29h79XrDOYnFYt7xpDGZj4HAqNOYLOYN77zXG3POybDRgXPptIYOR6fH/IyzM5xPnBw/GQ4nFqANKA837/b7vKPTaYwQ8TrzyXzk7Iw/h1vi3YeBbQSylW8BQNvIbHZWwZynA6AUTTfpWpNFclpAbh4e2pDdAK7gDhz4h3XW6NW7w4YjEpvU6+Px3qLhnMNa+nu9xnyvVd8bN3p73VarzgMgbwdnWj27cwx30x0DM5yYM5ua1LudaGzUiEZH9da4s9d1dlv1Vrdfb/UaD29zvNuTIg0JLm1qC3hQ2rh6IY4AShFAIA1sUdTGVo4pUgWbm4jtxE8+9OUwoTHuM4g69e5k0ho6gUIfxrIY9evDTr87mtcX/e7epFMfevutzqRbH9mHrf5wb4HNokeIwnnRzQ5XozFqdOqt0aS1cCLqwbsB/Qn/Tuf2SQCdgjkCoJ1lfnMGPCiDXs0Z2Y+1bhGhGrIVya3Ue2NnK3q26Y5EP5xX8Xb7aN6tz53jen8ENWn0WovRpI8d2NukV5/M93C4DoB6DejYsLXXE8at/qQzcUDfOp2JywH3RhqEON/rD+f1Peek1XP26o15a9FAy3bvQyPkJKdDAFn5Db8E6Ch6dT51SK45TPVkD9ULGe3f2Dh084hGH9VZYziSvPM6aUp/NKoPJ/3WWEBa2IdmIS7VO8O9RmMycnXq/Uar25t3Jg0npt4f2x3Rcb079jpcoLnw9Z3eHgxwOOzucZNuD77NPtnrOxewzOhbAsRDAeRcAXTJ2LfYq8zBQ3bAe5o6oEB+kNq8N5C/W+xDTHJClgANmoy6AKg+biBo9+GKyMQA0MQVjsQAkL3eajQW/b53NB4toB2j8QSWNgJAPLfYm08mi+5eZ9ht2QEQ8qLRaAlQ2PHAsR8AUP63FrQcrXMz5Q9g72AVl5xWOSfoWUXyCEXyj2FWVwIb6JJAYeAxEO9HC7hopEb4HYAt6p353iQciUQBJJLFMVw5tvX5EGEdmzk20SiUFnfPyZnBB9WHuBUmNprAQfXr8ygs/mEBskNltgkgi23bN0FNoU+elaLaN0E7bSCeD5Bz8J0+Uun6Xscx6u8hKi1GCFF7faSFnW6LnPW4tzeORSIO+BYO2oXgNIkO95Dx9EdDhDl4oxhMiLdD4eqtesc16lNsa/EL8l690V4ddz+0ja0AylsvsHg3U/Sy005g9Rjs/maQHM/mQzwXZ2PcWwxHUV+sAac8nI+QDHUQ4oeNUW8xR77T60GDYl6YViM2mveHI0fE0Rn256OoYzLErovmzzu9nQWOhX3hEZqZD6GZnXl/3uj1RpHwQwMERCjPyduszNDrZ2/LXb1S5/UgJTzzxR6kV6fd63C4IsjEw1FX2OUKL3qTKJKjTjgSdbiw73CEccoOgSK5GtEIXUkVOOw5vLRL83faHQ5vjJqJsGZiXns0irNRR+zhAaKXmLablwA5tj1UALx6pc5+6nM9WI+83VrSx7Rj8DURuN9eY4KIxia7FPhhuzeK0+GwdaXL2lq7NH8041q2wppZNrm6+2F9kGNzm1VUlyvD0RStytx55/BBpMELTm8UD9nrjToc0Vg4HO3V+8P+3jxqAUASg6bYoSKumCsKlQq7oo6oK0bHaS8cY/Nn57FDzbjYXVHR2YgBL5YoPai4/Gzhc1UOcnnWkOTsBLfec9tHi73X7zsFsjFvYzj22snYHF7EqXq958XDd9Fk6ZDXa+fhZbz0m7WPbdSx2mX6wTNbpT1r6/COFv2Jl1310IliDAAFbJdL55Eda23jUx+Ds/GWO0Ed+nYnBFQdwZl+g6cBOx12vNAfaAYdaECc1qtcqyuwa229DSYjYqTLY+xK8lhOMLKJHdi+u47yKRL2b1PJeVUOihB3+OTGnJN5bz659xSy3Z4TxiM0FqQ1I2t6mBvzwHCtk8kEzLTfHTuXL3YtZbnD2cd9EjB5dnB1juMFQeC5yV53BHyc7ynFfYJE6EXnK4A+ajnBPr9Z9+Q7Xcy937nvZVACCDZgF0aIych4RGYLTuaNKVIhy0bqjKyP+Oh9s2TJD+hIfey8qSakdNwIADke3P+QRKy34K2q6UcKyOQNMBqs0lfv3kfRqEroQJonTOotJ/TEIk1wNlFyxwRcf2/S6O91yFDuAwgEl2Xh/TFpyrUT4/qCZwC5XJ8DILfHQxXWT3qZu9Ob43lfLTDgGc/HLWiIePd1BAA0joZdXmhQi+uMouR06DBcCD15J4js3njS7XrJ9V4uglyrnTtHnVFvr8fhgpFVfeQbVP6xD1tztAKmQe08fD3olK2u7ng+5Q9uGp1xwzkaD8cja78PjtnoL4YdyWGVC7nRmJ3DhZMrgECcwrHOuOPA6c5kPHFaRgWG2muN7aPxfMRzjXHH3kGWPR5PxuMlLRadw71hLNyY9xd0qDGmLQ9ShucEgDrjcePhXRC3ZWvmd5qbn/T3kKBLE+cCrKg/YiODAjlc0SjyF3JGvQY36tdBuFiptdtvjZH1ep1zWEqPKHy9x49b4FvdDscePC7udkd0S3/EQRGhL/MJVflbc/YmF++1w0xdriEtjYz5Bm3rcyeR3f7IuddlXT48QptIerY/8e+1MPwJeNCwWx9T8sKBPzrCsRFCMVg6hZteC5seP7RWIQBQ1MvjpmFn0mXln0m9C3wXbJFD4Oet+pC0EBfglkUDOteA0+mS44Zb4u0w014U9xO8SMBb2O7xaMPecAGgBdhux/ngRra94fnk9wIb0CA7FSngU8izAqjRsIcpzrt9mNRi1O12Ot0+1XMmIPLjGAEEHEYiHOtkCBJfH9r73aGd/BEPral3RvVuh8qNFPMYQD37sNsbUf6HlGfe6jfm9f64191rdHDlkMy1tRBiEftev9HYq8/tD800eP+nWRcTAsg76XWHE1gWIkivPhyT3vdgCrC//ri7sHsX9Xm/O/E6F3usFkEAjcV5fY5wtphDZUajhssimNCFESCLCsB1UR96xwygxmgyClsMy0l1VcA3HI87jU63S1sA1LNPok44aQTRofehIxn/R/5alAASOxOkNR0Xrb+PW1RcpuIgTZwA6nm9PQBUH1MFaByOuLykKHPEu7E46gKgnkAk02JYrJJfH7o4BlCv0dkDQP0RcdVwdAlQHxAuHJPeYg44+dFiMRzBGHExAQTbfPiK4h8RpC0T2MS4W++NABAPwPoIKvUJXAxModeA6ky6/QZcEYyBNMgCqCdglqM5AbmQqPZhKQimPKF6M+g9MsbusF+fE0BXHJ0WiUaNfqszrO91Gou9CZLLObz6AhgRQHtdqih+RW88EkATJP/IbmOkBE6ENcSluRQZklfu2Cm3q4/tkx4iU781dzGAYCdeWiDD3Dt7C69V8SHf2oEPEuBiul0oHGJSt44o1p/ECEB2gb231xp5Wbq+cEQnVJ7sN2K0tNZx7kF597od14NXFP+IjHq9EfIW8M1GhFTbaWdczOWLhMe94SQacXVwDrCMJh2kN5Mwe7yd3rDhatCFYqc3jhIPs7gDrVu4orhlgmlO5h04f6SikzApGLvAOewvRq4oCO4YeuVi23CkMe51HN7huEEZFFnx1wMQsuBohIoyscgSIKtg6KO6lsMqA7JNOBaLRaOs3MdTWdEFr+N1xMLsLJkPswq4Y2C4vCUWjcVc4bDDRUeW5AupM1UVcUWUKmwx2lLPDmrPEQ5/loriHxK7g5WrIla9gso4Uau4Z5X6lgW/8GXhjzlj3ou544h1iMxn6TQEpxRdVg5XrbKbXJcMwgloqbVlpTEWvipOrgpuD15R/CMCQBxRypxjYbbawLhnjFUBqdTnYkUwa0NlwZgVznk73eSgGjRJ9JKbUkGWNI1uWd6Be4jJrqaM/rAftRq7bHTZiSWfhdF/siwLe6ymZ5VxrEIhVfq8y61V+FtVAHmrHIgzXuvIdWrqtA4tb/Eu2/ZeVTfYFd5VbdG+6sy7PEry8BWzPyJXhb/VuHjaY1VAtr2sCi5/sepfzmv1Quc1coBDVBO81oLduvtah9Y9y3LitcadK/ma8LmUW3+Dx1/fXvujzzt33XPEqhZe2+Xvu+dWH3/L3/K3/MVE/PtTjd8pcuHDPmj1v6vIpvq3Br1LXry6/4P7/juI3fFe8ZrfXH1K0tIZCdLb3mqX7/vsbPE9H2J7VyTpvmbu1eO3j+UT5E4Xp0ee98n/Wn92eZeSmwmconDpafr+DtqDzK2PBJQLgmgUVwgpxv2fRHrTyQmV8qBNw20bhlG57N00b7tCIS1z7f1L/UZf9w/rQ0Uyc7e62Mof0d+hv13W/q/+f/7f5eVprcwpmRk30w3uPpGq8dxNcxSnU1E60ZfdSifH996Yztz4KC+5rNUISKWsh0KDyyEnMrfRrSTSnKqtHpZYLf5BXykPEre62AoG3L53yenL8/999Qe1hURZqulTRcCElJy5eriVmgWLoCa0iiAYOZNOFHKGxKmlgSpWlwAJM11ffmiXZOQwL6mS5sRKW5pmc9bARNMsoBlNY02n44OK2rY6qeRkAkiY0X2yKqfRpVLNmlKhKHPKrIY4UskOVDRsGktI1RwNS1YVTlIVodBWZqoKFSvgYbRzdH1awAgK1DZ7PqpZKd8BaOfdfzchP7/4H8HrAFULCV031Qyn6smkXmWmM80mNJ26UKolfVAZ6Ml4VuRq2USpJCf0ksZNE9aQ08nEEqB0KZ7I5oR04oSTk4OCpsdNhkI8ntBzUlkvZQhxVd830pbVTPWEFs8oEu7Ta5ypo6V4Wo3rmjoLVdKaltQHIg4l5ISWiSdIp4RaNpk4nnHqsclVjmviVItrg+MKpySrYk1HY1KtBP0LVbgTPYGZCLVjTSsl7wL0rkV25dnFy/+Vv6FBgqkXZbji4rFRMHMEkJgzlNkxczPtZCJdqFXkaahdSCQlY1CplMptLpdkAMnl/ZllYlK1VJGrOmZW5eTEgCvqzPblgd6GWbXTiUQBeiPWjkuazrRROi4r7WxGqcVVaT9RMPR9uRbKSfv6TDRDFTNbK8xqcjtbTauhYkGtEbqSlqykawYAykG3chjwiVpJVAUCVC9Khm4UAF9VK7RDNWmWNQrxsqLGPw4g+dn5+f8M3NCgMmdYSmBktZOa5ZCV2kkyywBSMhmZqxSrWqjdzpqcCOUv7YucWWaaVtMwfjbftgbdU3WzTQAlM5yZZTpegYtDwyYdIh1om6qaTNBsK5glp2WUgVYz4MdUjEHNmmIxW+HMULui6+WiKsjZqaho+qBosOdWDSVOavISIFwL7eGmWnqaFYxs0aiVMmKyLGSLYi67b9SOi+iXU+76oHcBJL84v3j0X4GdewESCsW4niCElGS8CLVaAiSpWmIGDaqEmK4opRORM/bppJQgU9QIITUO2Cp6ra2d3AAoDoBUAijJuku3yVCoDzU7Y046o033i/tt4wZAMJucltUNAoiTZxm9xD4dVVQHpSy0AiaGpyVOdYU6PtGK6K66Py3WEGtUKFExW54Wi4aBLuT7fNBbARJfnK+fq9G7AOWQeYhmWZHMLHmOSignGseXGpQLFcQiTEwbSBWtJpeqithmmbhUO5lm9IwhsjCVlop6hS5S4wOMmI7i9ris7GfTS4CkgZYuZJKkQfLxvqyEMsoUJlabytcAIhOrlCuiGsrJ2X2ljZiQ1k8kiphFSa7G0xUMzTxeAsQldb3NLE7NtKHIUEpyUoKRKRRK+/JHmZiUW18/fyW4rgOEsMJVSnGAgUgTL8dZ3IUjHmRKVXIiSiIhqyVtkAzBN8BXawUZ3rNQDa1C9SxkOelKXEvCcYrVbBI+HaBr9NAFI65l9CKnaAmmpKqm63GDeen9bAYXKoV4PIPZmSET7hXOOpuc1UJqIRkva4AcbljOlMqJOOmjmDtODmD5BRpeqCbuh2iwZggDlYt6RoMzkE6yU0wUT02vKlLxOJnRP1yDhNnj9fVvKtwNgFhYVimkIkfL1WZWa+mcmW6zaCy1K6JYqRkFBE+pXZshZLcR89OXXE5RlwNIzyjQcgrCeqVNQb9NOAg4XJHQTdvS4XQut4zylBa02xLuK+I+akZWC7CnXLqgylxhVjQLAvWFVLRmpkUL3xx5IwGeuoBrC2wQdBf9b429xkxbMXK0J2MQ7cqtpP+tADF8zl+INwFanltuhFsHbu8K9528ddXNa+9cftXH3Svf1te1cb19BHRMniX0G63cc+FbAZo9vlhff6Rw9wH0nyIVOMT3XfM2gCrQn/XHdPsHAlSw1FpKf/C3GL1P5DYL1mkmlqEp1kYs3OVcywOSeu+XCwjL4S0Fo2TttN/xFRVLeQtA7efQn4tnNMIPBKhs8aRCovjRzP0tYpQovstJLZFAdsC4a82iLMrg5HYnytQ6Uivpdz4/v12T5ergOhbp5PRDR3E/QIVH66RAjATeAIiqAcLqh1UkBFFgPwMNzk9ChGUpDycKdKloFS1ubHAtTrGbsRXFVYlBYlULUVg2K4mzEDlQyTT39UGuplCLFUJfFAuJAXzv8gY0ixarJQYA8gMZjdMhGhVrWUlmZMpvrJqLSMdk06ApfEgh+V6ACo+gP/DQ3G2ARHMgSrmkJOQGIlISzUTanKxw7bLKlQHQLJEoxhlAyv60OpCMpF4GyO1MNokBpat6wpDE4olZyqiIs2mudpJLaoYZTwIJ+MtqAay+VixBF+WcPqiGlgy/DfLFGeWiNlPLsqAm41NQZjmngfKge7OqT5Gc6lXisMV4fCrL+3GNTpWLA7B7MVcq7StVbT9RqgiimiyVkVdOTc7I5LT3eqD7AZK/JXzWHxXuAIQsIq0kQ4aSTIgZ3UR+LqhImJGyASBwpcFskGW6nhQDsosAAAf4SURBVE7oiZqarRqJpKxoSSNzrBQSceMEud3g+MSMZ/fN7D5XzpaNkn5iHA/kyvGJgcykgnxoGipyueNiLrECCBm3gHRXy6i1EFpLzHCfmNOLM30KNUuag6yhJkrEv2RTi5uFsp6rZffFmR6npFScxbUcaP+JqSXQfnWWiUtpZOy543hVvT31DwJIfkHwrJ/PhLsAtbViWtOn6azRRqomVXVZPVaJVHHQ4RySCjXLNKgABiWcaBXOOEYKb3CFimzqBjJlTSrHC2IyCVpeFspI6JJam9OSSjXRJr4BC+UKpak8iINc3wCodmzKUjEko0GuHS9L2qDAnWiKgWEYyByrceadpEySU0tFDhw0behVVt1UEgOYGBT8JF6ohaDnx+DIJxyS6/uqlu8HSALBIHm2jAY3nXQ5kSsPEjldJgaETpQrgOSanubSJQugRJXjBqVBZhA3TeY2hWIJeV1VV8pJWUpiyHEABASJSRDHig8GA81I61MAVGRk1bgJUKnNgcHIJitYlBVdK5fxFAyre7GqXQIEYs5xOV1Vl5UVCyBkyPvxNtzZIKOZBQIo9P4Qdh0gZLusCzFn4fO8zd0HkKnrNUMHAVXBGahSSCZGPJhpUAUaNF0CJHDVuNk2cwUasGIUTIwXpinfAShNAFU1A9cqbQJIhwYlZPGWBgFmAkiFBsFCJDiuSs2UqHxyCyADXEXc19rGLYCEfWgQVN8sKkyDQh+0lLUESFDM5+ev6A5KoEkuvy3kJkCyfmwIxxgVwq9Z0+GD4EcyACjDfJBZPrZ8kFYWMLF9NTOQClrSLIfASxPGFDR7kFAkiivMxABQIk0mpupFI1MVlgAJuex1H5QtwgctAYJHm50cl8ViqTbTisKMuUCYmE6FRk4CywXFneVKU2HGmDRFMW2WZgCVWDdlTUjHq1zuYwCSZt+S3jxTuPYSn8eXd9/Kg5J44qxE087EER04eV/PTBMzrgoaXCtpRSsPKiRPBEpKSpTLtEt6vEbMsxTPSVI5I0uDsiwnToQTtFXOFLhMWeGm8ZKWhncpcgUNbPVEH0xXGU07noMGwUkJMG2kR/GTQVWST3S9XIC6MBMToNkUkqRBhpVfSmWJU+NWkBJyxwn1BNS0qBUEE92oiCFT2MJHAKQ8smB5nvvG+uXcvLzi7YmibOVm0hXhuZ1YSNZ3zArLpaAbK0LCrV8l9hWQqx9Ovk3PLv9bdSLJ3LUbZPl6W9KNHiTp6pw1FoG7l3jdIxZAQoVlPgDGwmf926tM9T+Yi32IrJx0ZQWNZWDXEoT3AvThLzaIb13i+/iVxS8ll1HMvA7Qi2vjfSdAEpxQsXb7qFC4HzN1+rYlbGP6tb4dcRXmc5c6dPH8+jzuALR0OVRrUcoZ/FS5azUY2taIuArCHXWhsvnq7qvm6NcikpJ7ajdvKdPQLXdb/zxylShKzy4RMq9fcQMgoWIUcjM87XStNpMRVTJpRvysyl9BLai5NlfIaqaozGomw1lWK1SE4ES1ndNnRq4Acps2a6s1x3TObBNAFVox5CSjZoBuVRCDVImrsBVAUa1V2sgr1DYnVSoc8rXcTEnXZl9G565l0opFwaBANwzkZsm1HC8nkKukE1pSq9ICX7EwGHCVhKYlVC6nZcBLC7lsPJnOJDL4nwAqx7l2IiEUEvsGFX1BEQwqYFjfCqDizpIKppVMxJMCyGZCO5FOEgWkWWkxQavOArhUJhlCagUWggy7WCprcaTDpdoXeSXnOtVQqIi4fnHrG8FuAjTQDalcarf3ZWWQlQ0NeWAiSWm0ksmIteN9eZqdSaVkRQ2dFNQpy8ZrWUXN6hVVN4zQVC5mDUlLtCVNYxWegZauZEwYXw13tit6UTRKYG9qO6sb7SxhUEjGlUoCAMVPOOprP2sqGd0oJBJfRIVucLEKsqDzb9Wb1n0LoKTA0QJSpZyM6zKtHBcSGeT9ppmJKyZ0wSiZXAJcNFHSTiwzapeKMzzvXFwiLjLT1QpNHMxDoIy7ylxM8VgGfarMssUZNERKTKE2tRyrkrWzRRA50qATpkFTXZaqcQn58pcHiDMef3PHtG8BlBCJepnZ/Vk5K9O6HwGkJWrFk6KcKxkMIFpsapv7meMaS+wyiUGxqmX2BQKIWOQSIG4JkKIwJ10jgE5q03KO29cy1WkChIQjgPY5cUoatE99EUCwWln+UwCSzLslpFs+qGQoJ3H1JKQo5axU0cpSOpkRaIGvXONqcQugeLJdqM6Udsh6tyGXLcHkoF0WQIZcyrSVDDMxKaMVlMEJV7MAAlVSzEGbM+LHs0o8xIIFiH7BgIm14wPZLFkaZAEkpb+Ao97aed+XdTlSNwDSE4njqmjC3WqhdEE7Ppm9jNO6X6I04/bB8GehHJfJltSkPkhmLbgLoXhaCYFpFXcBEqadw+VZ03LSWS0BvjkNkRapcvU4U4LeFDQityGroKCWdDhpQS6HkoljjauGZDlzDC5Xkqa3vyDwM8hW/nDb/07ZPszfMLF2jsp0Rk2lxbt2TpUReoV2LlcROFrCo6OKCVJq1GqrF5uMtCioafHyPFcwa+2lp0ubOXDSNNosIKjL6pRCu9BWRbFirTZKqqEqxZBA7yMVWJgXl6eFwru+HvmB5Gyj+e43zIL55sY1gDKJzz6kW6KUE21D++LdrsRHn/H8HvFffY6AVKx+oQz2UgQ1k0gM3vtdyJ9LeOcHyDVMpC/PmQQ5nf7yvf5/NLwFkbWCfEk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8" name="AutoShape 10" descr="data:image/png;base64,iVBORw0KGgoAAAANSUhEUgAAASAAAAB9CAMAAAA1Ok4vAAABX1BMVEX////8/PwiHh/+MzIAAAAlISL19fX//f3r6+v5+fn++Pjj4+OOjo68vLykpaZOTU5wcHDx8fHCwsILCAj99PR4eXrqAABgX18SEA/87e3XAADc3NzT09Pl5eXd3d374+PdNzf2wcHfRETfTEzhVlZpam331NTcKyvjX1/aHBzum5sdGBn53dzqjIzdNjblbW0Adqj3y8vndnbytbXvqKjtmprpgoIhga/g7fNAP0AtKyxJSUoAear30NCozN4th7Jdo8RFk7r2jXA3NjfjZmbZFRXpfX11rsurq6zO4+2WlpebxNm71uT3bGvph4fwrayFt9D9NjVTnsH9SEf4noT828/8U1L7e3n7iIf+JST/YmCjMC/7l5bf0dDciIjuSEiKQUH4fHx9ISCvExZ8Ly/Mubn0fV35rZruRTHzakz5y77xWD30bFz2pJb5rZL6v6r71sP8gnH8kYL3AADtOSMemOlEAAAgAElEQVR4nO19CXva1tauZBsEwhiDhUFMQmIQMwYJgzHjMTbGEMAkaePcfDc3d+iQnjanPf3/z33XFnjOWCdNz9eVx5E17eHVmt61ZeC4v+Vv+SsKjx9BFEUJP6LwZ4/maxRZ+de/3izlX0+fyuKfPaCvR3hBfvr6+yff/fj8p/Vv1i8ufl//4acfv/vl+9fKx4LkdNg/ywj/ROE5QXr6+smvP/6wu7v72Hj54uLl+S6T33/48bufX3+UIjnOtmOfbaR/jvCc/Pr7X3/4ndB5vLtrPH3127PfHv98/M/z5+u7u7lfv/n1e+VDHZLdndrwuD7rcL+8yK+ffPPy1frFo8ffKADoeeGlsv7ihfrS/C39DTBTjJcX372RP6ipyOZBfiMQ/cwD/rIivX7y+GL31b8e535+/UiFFum5l78ZueeVZ8bsOSmVunt+sbv+z1/k92qR4zRw0LTtpBxfYtxfSPjC9z9evHq8+7Lw3Px29sgkx3MBVC52Xz56juOwuFfPjRfkjn59Lb27LcdZKnBgW9vxe7/M2L+ESK9/hetRX+/uPps9fvboAj7n3xcvn5Oc//vfzE+b57M3hW9eQZl++PnpOxtzbaYCR2u2nU273eX7jzAzXv7+R0Dw27PCN7vrZE67j1+8TstLUSpvnrFg9kx9ZRbevFw/333++l3NxfwMoHzg7Cx14PtSk/h8wouFJ7/vnj969OLFEwM4vPz2zV0bKrx4tL57vmu8mX3D/Xp+/vvPytsbDDOA1tYOU6n8YeQzjvzLCC88/Qe8zYsXxrMXJxe7/8zR1Pm710nGs5e7z1+dv3jx8vWj3d1Hb1EiZ9h3tr1NANkOAocbnr9+LiQ8/fVi9/z8+2cvMO119R1hXCz8DHek7ubUJ1C0Hwr3XgT7SqUCh01oULNp+w/Ihfh/wf08fqM+yn0LtXh3fOK59vPdi2/V8zSLZtew9EbcW2enESheBOqDGG9bs63ldzY2/vKhXnz90+NHu+arZ8/gfCrvu5rnpN/Od/9tPtq9+OG7X54uEyI+tuVZ24Ds+O0AKNDMQ33gpJue7bPIPcb6VxKncf4y99uLxzOkOid3bMZ7j32IBpKlC4YP1M0e9tntbn8gcHhkAygbm05foBkkeIDPVtT5JebwWaVyvvv9o8dG++L837nbTDTm9vvve/6Vf+5e/AR8OC7q2/QEHFvbfoStQ4pbwWbEbdtYs8H72HYO/voBjFMQvp6lLx693l03bpxwRNxngaON1H03Ieo9/sebpzH32bbnKBjwB/ypw6MjYAK3Ezzz+Qk1OOmdw/AXmcPnFOUR5X9v1Nn5uXrjhAMq4Wmubfjvv0968+apfSsQoGvWDjxH+Z0guR0YWRD0QjgFaADor89VefMC8vvF4/Xdm/hwLoRqjy2/sXnzsD3qcjC3IiuS/SyFcAVUjmBTB2srgLYdnPcsRQD9B5D5p//84Yeffvrph59+mN06E9veTmHSG1vXjjncm9sBT8C/RZ5bWMEAX5P3+1w+T9BGoZ00iJ2xAaC/eoT3vvkHyZMn/3hz2z+HU9upI+QxlwDZI3BJRwdHTeQ2R1tUSnVspvweaM3OEYvkPsoM19Yo0C/PbGz/Zcj8/amI879+fvLLL7+8ef1asd8uHkdSRBbyO+7lpZGzVCAFl3N4eNBcC+74YTzRzW2/B8ngkRWrYh6WHO5sOrmoHwDl4cD+KkGe5+9BiOd45SlEkSW7dGcmPgugvEXFHad+BHIP5ccUwEk5nJyLALJUhiS2TecRxXjOtR3YPqCciLc64uxfnSrxV5jQr07nXYxWB3jp6ZPXd0qEBFBzLd9k2uE48/u3D5t5Yg75PLwOnJMblJ0BFDyz0CUGf4hdGGUM2kYAEXQOX5Rz+3ynn22qHy0WFDcBAkR3EHI6BUmS//X9kx9/yEl34HNbAB1RJuPdhPrYghtgDqnAQd52cEARyrECaMsCKOLf3iaLAxQRxP8mMY1N36nH73VHtrbCXw9C95nTPQd5vvD9k3989+Pvx+XrBIx3xCKQ6FaAZhs8cFn641kLrgW2Il6ed515AqlDZMw+Aggqk19OPcLwyjfhtSKHBwc24mK2wyY8lNu75Yv4vv6IdgMk7OR+R4D/PVu8ScnPKEM8DGynGECeKGc/9W8GkOVs0gyd3pgP7siTz+dPI/jlwEKExLcNM8yzXd+RzcbY6lGT/JDbe3Ya8311buimOF3uzWu1TzK43O7vv4dCs6sAz0fOWCkHZrTRZBGKcuGIf9OP2I6M0Rt2n21ub/s3kQCs5c9uAsT7rMypiV4iTXJUTIc2sOvzRb2Rr8fE7ojTG/ZtkQ+5NkbgI764OA4lK/BFy2OurRQjnZ4D8PID2BFSwJTXewYFCuZt7lNMv3l06PF4Dmx5RPpNqNI2At2RhTvvRuqNXSKorsCOjUneoio+t/srxYe3g3NubaY8zSCMwn11HNYmvto9PlG46JmVxvARRG1QhyOW7zUPKN+xIYRDTzYP8mtN28ZGMN+EYNY7wbWjgNu97U8hJ1pSdv40EACwDCD+NE/9BYPBwFdMV3lvlMDZpvTuqEnVmZvLC1J515SRsliRnCPXgswHk4K6ULmCcNrw81uwMCJZzGgw6Z0dBDP/aSTqtQLdCiDnlgeRfS3PGLz37AgINQNbXy0+TkfklNxtgHyKleKubMESnpNfzShhXk4wAus6pDxnrZnfCDIXSwCdOaFAgfway32CGzjt8SOY2bmIz34Km2ragstVC+fZAeNlHhatnIjspwh6X37m7xfe6/JZisPQOTyizJdm17wsX9ld7lRYEDnvaeCILcvwhM/BzoYtdRqJRc5sQcuFrG1sOSh4Q3uCO0HbQeDMHWYey7t15HZu0eqpbSNgrVrY/Qh6wZ2NwNf+xovTvXmpOQfwKLY8s4u1wwDxJx4P1QtedbQR4fjwWeqwGfSEKYdh+ATcVix2H5HO4N+OO4qm4ILWAptn7oh11h7zbTYDvPeMikG2VU3DG9jIHwW2/e63juwrEe8mgUPowIsAHPrvILBJToPzItZ7HVsgTfkNl9ONmI647ImBfW9vHuxcvWrg3NxhpYu1oC/WPKKGgqu6kD1K6nlk8+EmKpbZNratuxzbsL3YX+CNKS9RSArUjDRRMpJyu7wwDD7qO/MfNB2n2xTUgo7odsCfOsrnoQHu1GYquHO1gMWfrh2hCSifL7bBlCnf3Ao7vC7KI5HuHFmUnar0+dWyDu+1f5Ue5444Nv0eCkUbQQuf/JIKOM62A6lAPuDzsxTZ5o2lLLqVcnjJwIL5q1SFP/WwlT8EPv4gSKqELMp2AHd2cIhGjpjWuAJwOcHm0dlH1DR4559fAHHAp27sIE9BEseC19ope7KR7RQUZidwhgw5j0zZHiaAqERqj0CBEI2uQrJzCynOgY0lgWcbrBnywMH8gQcpw9qGh9x95GDNs33pmD5InJ35/KHn+9Hi8uw0A/4tnyPiydso/bFZbpP54Xz+0B+ANqwdbFLNkJFxv/N0e9PDaskriRF9P4DaIAWIBjao1ExaBHcEwwtuWIE9tnW6rE9D+Eaj8f6xNfqt3v3FqUtxfkAzf0xcmwDHSSvAB/nm0VV+SIH8CPQ6gJR42x2zU82QAMpv2s8oBQpee9lpy8/4lpXjRA438sxYbcB7bWdjx2/Fdf6atTTGi35v/F7zsS/qQ8HufDtA9s6wN//MEF32HjnKHyBPCS4roj4LIFqMWSK21KAz5oLywcDKR/Nu/+bmJhV0WArAufz5nR1GHTaQRfvvWUp2zlv1eqvVt79TOXDdsDW0O97uzb09tNLqN4Qv4u59zWYAZpJfUgG3BRBMagmEL0Vli7U8ckHSoDWbVfhyRk+BDxIkqi9boNlP/SArzeaRx3/muy+ON7rderde35tz71IPBuTQC7t82yuO43q92+225s4vEhDdzYPA4dql83UDj2bedrWY52bkYm3t1OunJTDQzE1fhNWDyEGzVa7LNzO8YRByny/mvd+KCKDJsN6beJdmas2PtzfwS+MKUn5cHzpi4lvdVb/V7fShi1+khM27DzwpD5mJ5TJOGUBrlzUPfgmQ7ZT3s4ViWz7YpOTncDsF7s+oxoeu29h79XrDOYnFYt7xpDGZj4HAqNOYLOYN77zXG3POybDRgXPptIYOR6fH/IyzM5xPnBw/GQ4nFqANKA837/b7vKPTaYwQ8TrzyXzk7Iw/h1vi3YeBbQSylW8BQNvIbHZWwZynA6AUTTfpWpNFclpAbh4e2pDdAK7gDhz4h3XW6NW7w4YjEpvU6+Px3qLhnMNa+nu9xnyvVd8bN3p73VarzgMgbwdnWj27cwx30x0DM5yYM5ua1LudaGzUiEZH9da4s9d1dlv1Vrdfb/UaD29zvNuTIg0JLm1qC3hQ2rh6IY4AShFAIA1sUdTGVo4pUgWbm4jtxE8+9OUwoTHuM4g69e5k0ho6gUIfxrIY9evDTr87mtcX/e7epFMfevutzqRbH9mHrf5wb4HNokeIwnnRzQ5XozFqdOqt0aS1cCLqwbsB/Qn/Tuf2SQCdgjkCoJ1lfnMGPCiDXs0Z2Y+1bhGhGrIVya3Ue2NnK3q26Y5EP5xX8Xb7aN6tz53jen8ENWn0WovRpI8d2NukV5/M93C4DoB6DejYsLXXE8at/qQzcUDfOp2JywH3RhqEON/rD+f1Peek1XP26o15a9FAy3bvQyPkJKdDAFn5Db8E6Ch6dT51SK45TPVkD9ULGe3f2Dh084hGH9VZYziSvPM6aUp/NKoPJ/3WWEBa2IdmIS7VO8O9RmMycnXq/Uar25t3Jg0npt4f2x3Rcb079jpcoLnw9Z3eHgxwOOzucZNuD77NPtnrOxewzOhbAsRDAeRcAXTJ2LfYq8zBQ3bAe5o6oEB+kNq8N5C/W+xDTHJClgANmoy6AKg+biBo9+GKyMQA0MQVjsQAkL3eajQW/b53NB4toB2j8QSWNgJAPLfYm08mi+5eZ9ht2QEQ8qLRaAlQ2PHAsR8AUP63FrQcrXMz5Q9g72AVl5xWOSfoWUXyCEXyj2FWVwIb6JJAYeAxEO9HC7hopEb4HYAt6p353iQciUQBJJLFMVw5tvX5EGEdmzk20SiUFnfPyZnBB9WHuBUmNprAQfXr8ygs/mEBskNltgkgi23bN0FNoU+elaLaN0E7bSCeD5Bz8J0+Uun6Xscx6u8hKi1GCFF7faSFnW6LnPW4tzeORSIO+BYO2oXgNIkO95Dx9EdDhDl4oxhMiLdD4eqtesc16lNsa/EL8l690V4ddz+0ja0AylsvsHg3U/Sy005g9Rjs/maQHM/mQzwXZ2PcWwxHUV+sAac8nI+QDHUQ4oeNUW8xR77T60GDYl6YViM2mveHI0fE0Rn256OoYzLErovmzzu9nQWOhX3hEZqZD6GZnXl/3uj1RpHwQwMERCjPyduszNDrZ2/LXb1S5/UgJTzzxR6kV6fd63C4IsjEw1FX2OUKL3qTKJKjTjgSdbiw73CEccoOgSK5GtEIXUkVOOw5vLRL83faHQ5vjJqJsGZiXns0irNRR+zhAaKXmLablwA5tj1UALx6pc5+6nM9WI+83VrSx7Rj8DURuN9eY4KIxia7FPhhuzeK0+GwdaXL2lq7NH8041q2wppZNrm6+2F9kGNzm1VUlyvD0RStytx55/BBpMELTm8UD9nrjToc0Vg4HO3V+8P+3jxqAUASg6bYoSKumCsKlQq7oo6oK0bHaS8cY/Nn57FDzbjYXVHR2YgBL5YoPai4/Gzhc1UOcnnWkOTsBLfec9tHi73X7zsFsjFvYzj22snYHF7EqXq958XDd9Fk6ZDXa+fhZbz0m7WPbdSx2mX6wTNbpT1r6/COFv2Jl1310IliDAAFbJdL55Eda23jUx+Ds/GWO0Ed+nYnBFQdwZl+g6cBOx12vNAfaAYdaECc1qtcqyuwa229DSYjYqTLY+xK8lhOMLKJHdi+u47yKRL2b1PJeVUOihB3+OTGnJN5bz659xSy3Z4TxiM0FqQ1I2t6mBvzwHCtk8kEzLTfHTuXL3YtZbnD2cd9EjB5dnB1juMFQeC5yV53BHyc7ynFfYJE6EXnK4A+ajnBPr9Z9+Q7Xcy937nvZVACCDZgF0aIych4RGYLTuaNKVIhy0bqjKyP+Oh9s2TJD+hIfey8qSakdNwIADke3P+QRKy34K2q6UcKyOQNMBqs0lfv3kfRqEroQJonTOotJ/TEIk1wNlFyxwRcf2/S6O91yFDuAwgEl2Xh/TFpyrUT4/qCZwC5XJ8DILfHQxXWT3qZu9Ob43lfLTDgGc/HLWiIePd1BAA0joZdXmhQi+uMouR06DBcCD15J4js3njS7XrJ9V4uglyrnTtHnVFvr8fhgpFVfeQbVP6xD1tztAKmQe08fD3olK2u7ng+5Q9uGp1xwzkaD8cja78PjtnoL4YdyWGVC7nRmJ3DhZMrgECcwrHOuOPA6c5kPHFaRgWG2muN7aPxfMRzjXHH3kGWPR5PxuMlLRadw71hLNyY9xd0qDGmLQ9ShucEgDrjcePhXRC3ZWvmd5qbn/T3kKBLE+cCrKg/YiODAjlc0SjyF3JGvQY36tdBuFiptdtvjZH1ep1zWEqPKHy9x49b4FvdDscePC7udkd0S3/EQRGhL/MJVflbc/YmF++1w0xdriEtjYz5Bm3rcyeR3f7IuddlXT48QptIerY/8e+1MPwJeNCwWx9T8sKBPzrCsRFCMVg6hZteC5seP7RWIQBQ1MvjpmFn0mXln0m9C3wXbJFD4Oet+pC0EBfglkUDOteA0+mS44Zb4u0w014U9xO8SMBb2O7xaMPecAGgBdhux/ngRra94fnk9wIb0CA7FSngU8izAqjRsIcpzrt9mNRi1O12Ot0+1XMmIPLjGAEEHEYiHOtkCBJfH9r73aGd/BEPral3RvVuh8qNFPMYQD37sNsbUf6HlGfe6jfm9f64191rdHDlkMy1tRBiEftev9HYq8/tD800eP+nWRcTAsg76XWHE1gWIkivPhyT3vdgCrC//ri7sHsX9Xm/O/E6F3usFkEAjcV5fY5wtphDZUajhssimNCFESCLCsB1UR96xwygxmgyClsMy0l1VcA3HI87jU63S1sA1LNPok44aQTRofehIxn/R/5alAASOxOkNR0Xrb+PW1RcpuIgTZwA6nm9PQBUH1MFaByOuLykKHPEu7E46gKgnkAk02JYrJJfH7o4BlCv0dkDQP0RcdVwdAlQHxAuHJPeYg44+dFiMRzBGHExAQTbfPiK4h8RpC0T2MS4W++NABAPwPoIKvUJXAxModeA6ky6/QZcEYyBNMgCqCdglqM5AbmQqPZhKQimPKF6M+g9MsbusF+fE0BXHJ0WiUaNfqszrO91Gou9CZLLObz6AhgRQHtdqih+RW88EkATJP/IbmOkBE6ENcSluRQZklfu2Cm3q4/tkx4iU781dzGAYCdeWiDD3Dt7C69V8SHf2oEPEuBiul0oHGJSt44o1p/ECEB2gb231xp5Wbq+cEQnVJ7sN2K0tNZx7kF597od14NXFP+IjHq9EfIW8M1GhFTbaWdczOWLhMe94SQacXVwDrCMJh2kN5Mwe7yd3rDhatCFYqc3jhIPs7gDrVu4orhlgmlO5h04f6SikzApGLvAOewvRq4oCO4YeuVi23CkMe51HN7huEEZFFnx1wMQsuBohIoyscgSIKtg6KO6lsMqA7JNOBaLRaOs3MdTWdEFr+N1xMLsLJkPswq4Y2C4vCUWjcVc4bDDRUeW5AupM1UVcUWUKmwx2lLPDmrPEQ5/loriHxK7g5WrIla9gso4Uau4Z5X6lgW/8GXhjzlj3ou544h1iMxn6TQEpxRdVg5XrbKbXJcMwgloqbVlpTEWvipOrgpuD15R/CMCQBxRypxjYbbawLhnjFUBqdTnYkUwa0NlwZgVznk73eSgGjRJ9JKbUkGWNI1uWd6Be4jJrqaM/rAftRq7bHTZiSWfhdF/siwLe6ymZ5VxrEIhVfq8y61V+FtVAHmrHIgzXuvIdWrqtA4tb/Eu2/ZeVTfYFd5VbdG+6sy7PEry8BWzPyJXhb/VuHjaY1VAtr2sCi5/sepfzmv1Quc1coBDVBO81oLduvtah9Y9y3LitcadK/ma8LmUW3+Dx1/fXvujzzt33XPEqhZe2+Xvu+dWH3/L3/K3/MVE/PtTjd8pcuHDPmj1v6vIpvq3Br1LXry6/4P7/juI3fFe8ZrfXH1K0tIZCdLb3mqX7/vsbPE9H2J7VyTpvmbu1eO3j+UT5E4Xp0ee98n/Wn92eZeSmwmconDpafr+DtqDzK2PBJQLgmgUVwgpxv2fRHrTyQmV8qBNw20bhlG57N00b7tCIS1z7f1L/UZf9w/rQ0Uyc7e62Mof0d+hv13W/q/+f/7f5eVprcwpmRk30w3uPpGq8dxNcxSnU1E60ZfdSifH996Yztz4KC+5rNUISKWsh0KDyyEnMrfRrSTSnKqtHpZYLf5BXykPEre62AoG3L53yenL8/999Qe1hURZqulTRcCElJy5eriVmgWLoCa0iiAYOZNOFHKGxKmlgSpWlwAJM11ffmiXZOQwL6mS5sRKW5pmc9bARNMsoBlNY02n44OK2rY6qeRkAkiY0X2yKqfRpVLNmlKhKHPKrIY4UskOVDRsGktI1RwNS1YVTlIVodBWZqoKFSvgYbRzdH1awAgK1DZ7PqpZKd8BaOfdfzchP7/4H8HrAFULCV031Qyn6smkXmWmM80mNJ26UKolfVAZ6Ml4VuRq2USpJCf0ksZNE9aQ08nEEqB0KZ7I5oR04oSTk4OCpsdNhkI8ntBzUlkvZQhxVd830pbVTPWEFs8oEu7Ta5ypo6V4Wo3rmjoLVdKaltQHIg4l5ISWiSdIp4RaNpk4nnHqsclVjmviVItrg+MKpySrYk1HY1KtBP0LVbgTPYGZCLVjTSsl7wL0rkV25dnFy/+Vv6FBgqkXZbji4rFRMHMEkJgzlNkxczPtZCJdqFXkaahdSCQlY1CplMptLpdkAMnl/ZllYlK1VJGrOmZW5eTEgCvqzPblgd6GWbXTiUQBeiPWjkuazrRROi4r7WxGqcVVaT9RMPR9uRbKSfv6TDRDFTNbK8xqcjtbTauhYkGtEbqSlqykawYAykG3chjwiVpJVAUCVC9Khm4UAF9VK7RDNWmWNQrxsqLGPw4g+dn5+f8M3NCgMmdYSmBktZOa5ZCV2kkyywBSMhmZqxSrWqjdzpqcCOUv7YucWWaaVtMwfjbftgbdU3WzTQAlM5yZZTpegYtDwyYdIh1om6qaTNBsK5glp2WUgVYz4MdUjEHNmmIxW+HMULui6+WiKsjZqaho+qBosOdWDSVOavISIFwL7eGmWnqaFYxs0aiVMmKyLGSLYi67b9SOi+iXU+76oHcBJL84v3j0X4GdewESCsW4niCElGS8CLVaAiSpWmIGDaqEmK4opRORM/bppJQgU9QIITUO2Cp6ra2d3AAoDoBUAijJuku3yVCoDzU7Y046o033i/tt4wZAMJucltUNAoiTZxm9xD4dVVQHpSy0AiaGpyVOdYU6PtGK6K66Py3WEGtUKFExW54Wi4aBLuT7fNBbARJfnK+fq9G7AOWQeYhmWZHMLHmOSignGseXGpQLFcQiTEwbSBWtJpeqithmmbhUO5lm9IwhsjCVlop6hS5S4wOMmI7i9ris7GfTS4CkgZYuZJKkQfLxvqyEMsoUJlabytcAIhOrlCuiGsrJ2X2ljZiQ1k8kiphFSa7G0xUMzTxeAsQldb3NLE7NtKHIUEpyUoKRKRRK+/JHmZiUW18/fyW4rgOEsMJVSnGAgUgTL8dZ3IUjHmRKVXIiSiIhqyVtkAzBN8BXawUZ3rNQDa1C9SxkOelKXEvCcYrVbBI+HaBr9NAFI65l9CKnaAmmpKqm63GDeen9bAYXKoV4PIPZmSET7hXOOpuc1UJqIRkva4AcbljOlMqJOOmjmDtODmD5BRpeqCbuh2iwZggDlYt6RoMzkE6yU0wUT02vKlLxOJnRP1yDhNnj9fVvKtwNgFhYVimkIkfL1WZWa+mcmW6zaCy1K6JYqRkFBE+pXZshZLcR89OXXE5RlwNIzyjQcgrCeqVNQb9NOAg4XJHQTdvS4XQut4zylBa02xLuK+I+akZWC7CnXLqgylxhVjQLAvWFVLRmpkUL3xx5IwGeuoBrC2wQdBf9b429xkxbMXK0J2MQ7cqtpP+tADF8zl+INwFanltuhFsHbu8K9528ddXNa+9cftXH3Svf1te1cb19BHRMniX0G63cc+FbAZo9vlhff6Rw9wH0nyIVOMT3XfM2gCrQn/XHdPsHAlSw1FpKf/C3GL1P5DYL1mkmlqEp1kYs3OVcywOSeu+XCwjL4S0Fo2TttN/xFRVLeQtA7efQn4tnNMIPBKhs8aRCovjRzP0tYpQovstJLZFAdsC4a82iLMrg5HYnytQ6Uivpdz4/v12T5ergOhbp5PRDR3E/QIVH66RAjATeAIiqAcLqh1UkBFFgPwMNzk9ChGUpDycKdKloFS1ubHAtTrGbsRXFVYlBYlULUVg2K4mzEDlQyTT39UGuplCLFUJfFAuJAXzv8gY0ixarJQYA8gMZjdMhGhVrWUlmZMpvrJqLSMdk06ApfEgh+V6ACo+gP/DQ3G2ARHMgSrmkJOQGIlISzUTanKxw7bLKlQHQLJEoxhlAyv60OpCMpF4GyO1MNokBpat6wpDE4olZyqiIs2mudpJLaoYZTwIJ+MtqAay+VixBF+WcPqiGlgy/DfLFGeWiNlPLsqAm41NQZjmngfKge7OqT5Gc6lXisMV4fCrL+3GNTpWLA7B7MVcq7StVbT9RqgiimiyVkVdOTc7I5LT3eqD7AZK/JXzWHxXuAIQsIq0kQ4aSTIgZ3UR+LqhImJGyASBwpcFskGW6nhQDsosAAAf4SURBVE7oiZqarRqJpKxoSSNzrBQSceMEud3g+MSMZ/fN7D5XzpaNkn5iHA/kyvGJgcykgnxoGipyueNiLrECCBm3gHRXy6i1EFpLzHCfmNOLM30KNUuag6yhJkrEv2RTi5uFsp6rZffFmR6npFScxbUcaP+JqSXQfnWWiUtpZOy543hVvT31DwJIfkHwrJ/PhLsAtbViWtOn6azRRqomVXVZPVaJVHHQ4RySCjXLNKgABiWcaBXOOEYKb3CFimzqBjJlTSrHC2IyCVpeFspI6JJam9OSSjXRJr4BC+UKpak8iINc3wCodmzKUjEko0GuHS9L2qDAnWiKgWEYyByrceadpEySU0tFDhw0behVVt1UEgOYGBT8JF6ohaDnx+DIJxyS6/uqlu8HSALBIHm2jAY3nXQ5kSsPEjldJgaETpQrgOSanubSJQugRJXjBqVBZhA3TeY2hWIJeV1VV8pJWUpiyHEABASJSRDHig8GA81I61MAVGRk1bgJUKnNgcHIJitYlBVdK5fxFAyre7GqXQIEYs5xOV1Vl5UVCyBkyPvxNtzZIKOZBQIo9P4Qdh0gZLusCzFn4fO8zd0HkKnrNUMHAVXBGahSSCZGPJhpUAUaNF0CJHDVuNk2cwUasGIUTIwXpinfAShNAFU1A9cqbQJIhwYlZPGWBgFmAkiFBsFCJDiuSs2UqHxyCyADXEXc19rGLYCEfWgQVN8sKkyDQh+0lLUESFDM5+ev6A5KoEkuvy3kJkCyfmwIxxgVwq9Z0+GD4EcyACjDfJBZPrZ8kFYWMLF9NTOQClrSLIfASxPGFDR7kFAkiivMxABQIk0mpupFI1MVlgAJuex1H5QtwgctAYJHm50cl8ViqTbTisKMuUCYmE6FRk4CywXFneVKU2HGmDRFMW2WZgCVWDdlTUjHq1zuYwCSZt+S3jxTuPYSn8eXd9/Kg5J44qxE087EER04eV/PTBMzrgoaXCtpRSsPKiRPBEpKSpTLtEt6vEbMsxTPSVI5I0uDsiwnToQTtFXOFLhMWeGm8ZKWhncpcgUNbPVEH0xXGU07noMGwUkJMG2kR/GTQVWST3S9XIC6MBMToNkUkqRBhpVfSmWJU+NWkBJyxwn1BNS0qBUEE92oiCFT2MJHAKQ8smB5nvvG+uXcvLzi7YmibOVm0hXhuZ1YSNZ3zArLpaAbK0LCrV8l9hWQqx9Ovk3PLv9bdSLJ3LUbZPl6W9KNHiTp6pw1FoG7l3jdIxZAQoVlPgDGwmf926tM9T+Yi32IrJx0ZQWNZWDXEoT3AvThLzaIb13i+/iVxS8ll1HMvA7Qi2vjfSdAEpxQsXb7qFC4HzN1+rYlbGP6tb4dcRXmc5c6dPH8+jzuALR0OVRrUcoZ/FS5azUY2taIuArCHXWhsvnq7qvm6NcikpJ7ajdvKdPQLXdb/zxylShKzy4RMq9fcQMgoWIUcjM87XStNpMRVTJpRvysyl9BLai5NlfIaqaozGomw1lWK1SE4ES1ndNnRq4Acps2a6s1x3TObBNAFVox5CSjZoBuVRCDVImrsBVAUa1V2sgr1DYnVSoc8rXcTEnXZl9G565l0opFwaBANwzkZsm1HC8nkKukE1pSq9ICX7EwGHCVhKYlVC6nZcBLC7lsPJnOJDL4nwAqx7l2IiEUEvsGFX1BEQwqYFjfCqDizpIKppVMxJMCyGZCO5FOEgWkWWkxQavOArhUJhlCagUWggy7WCprcaTDpdoXeSXnOtVQqIi4fnHrG8FuAjTQDalcarf3ZWWQlQ0NeWAiSWm0ksmIteN9eZqdSaVkRQ2dFNQpy8ZrWUXN6hVVN4zQVC5mDUlLtCVNYxWegZauZEwYXw13tit6UTRKYG9qO6sb7SxhUEjGlUoCAMVPOOprP2sqGd0oJBJfRIVucLEKsqDzb9Wb1n0LoKTA0QJSpZyM6zKtHBcSGeT9ppmJKyZ0wSiZXAJcNFHSTiwzapeKMzzvXFwiLjLT1QpNHMxDoIy7ylxM8VgGfarMssUZNERKTKE2tRyrkrWzRRA50qATpkFTXZaqcQn58pcHiDMef3PHtG8BlBCJepnZ/Vk5K9O6HwGkJWrFk6KcKxkMIFpsapv7meMaS+wyiUGxqmX2BQKIWOQSIG4JkKIwJ10jgE5q03KO29cy1WkChIQjgPY5cUoatE99EUCwWln+UwCSzLslpFs+qGQoJ3H1JKQo5axU0cpSOpkRaIGvXONqcQugeLJdqM6Udsh6tyGXLcHkoF0WQIZcyrSVDDMxKaMVlMEJV7MAAlVSzEGbM+LHs0o8xIIFiH7BgIm14wPZLFkaZAEkpb+Ao97aed+XdTlSNwDSE4njqmjC3WqhdEE7Ppm9jNO6X6I04/bB8GehHJfJltSkPkhmLbgLoXhaCYFpFXcBEqadw+VZ03LSWS0BvjkNkRapcvU4U4LeFDQityGroKCWdDhpQS6HkoljjauGZDlzDC5Xkqa3vyDwM8hW/nDb/07ZPszfMLF2jsp0Rk2lxbt2TpUReoV2LlcROFrCo6OKCVJq1GqrF5uMtCioafHyPFcwa+2lp0ubOXDSNNosIKjL6pRCu9BWRbFirTZKqqEqxZBA7yMVWJgXl6eFwru+HvmB5Gyj+e43zIL55sY1gDKJzz6kW6KUE21D++LdrsRHn/H8HvFffY6AVKx+oQz2UgQ1k0gM3vtdyJ9LeOcHyDVMpC/PmQQ5nf7yvf5/NLwFkbWCfEkAAAAASUVORK5CYII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 descr="http://www.spectrumscience.com/wp-content/uploads/2013/11/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343400"/>
            <a:ext cx="3429000" cy="1495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000" smtClean="0"/>
              <a:t>Pathos- </a:t>
            </a:r>
            <a:r>
              <a:rPr lang="en-US" sz="5400" smtClean="0"/>
              <a:t>Is it Emotional?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600" smtClean="0">
                <a:solidFill>
                  <a:srgbClr val="0D0D0D"/>
                </a:solidFill>
              </a:rPr>
              <a:t>A majority of arguments in the popular press are heavily dependent on appealing to your emotions.   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sz="3600" smtClean="0">
                <a:solidFill>
                  <a:srgbClr val="0D0D0D"/>
                </a:solidFill>
              </a:rPr>
              <a:t>  </a:t>
            </a:r>
          </a:p>
        </p:txBody>
      </p:sp>
      <p:pic>
        <p:nvPicPr>
          <p:cNvPr id="21508" name="Picture 9" descr="226362754_e0c2631f50_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3200400"/>
            <a:ext cx="1828800" cy="27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10" descr="unicef-verheerernder-zyklon-in-bangladesch-20112007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895600"/>
            <a:ext cx="39052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See if you can figure out the Appeal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029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200" dirty="0" smtClean="0"/>
              <a:t>Gum</a:t>
            </a:r>
            <a:endParaRPr lang="en-US" sz="2200" dirty="0" smtClean="0">
              <a:hlinkClick r:id="rId2"/>
            </a:endParaRPr>
          </a:p>
          <a:p>
            <a:pPr>
              <a:lnSpc>
                <a:spcPct val="80000"/>
              </a:lnSpc>
            </a:pPr>
            <a:r>
              <a:rPr lang="en-US" sz="2200" u="sng" dirty="0" smtClean="0">
                <a:hlinkClick r:id="rId2"/>
              </a:rPr>
              <a:t>http://youtu.be/xAVALXH9nxU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Pepsi Commercial</a:t>
            </a:r>
            <a:endParaRPr lang="en-US" sz="2200" dirty="0" smtClean="0">
              <a:hlinkClick r:id="rId2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u="sng" dirty="0" smtClean="0">
                <a:hlinkClick r:id="rId2"/>
              </a:rPr>
              <a:t> </a:t>
            </a:r>
            <a:r>
              <a:rPr lang="en-US" sz="2200" dirty="0" smtClean="0">
                <a:hlinkClick r:id="rId2"/>
              </a:rPr>
              <a:t>http://www.youtube.com/watch?v=40DykbPa4Lc</a:t>
            </a: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smtClean="0"/>
              <a:t>Old Spice</a:t>
            </a:r>
            <a:endParaRPr lang="en-US" sz="2200" dirty="0" smtClean="0">
              <a:hlinkClick r:id="rId3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hlinkClick r:id="rId4"/>
              </a:rPr>
              <a:t>http://www.youtube.com/watch?v=owGykVbfgUE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Sarah </a:t>
            </a:r>
            <a:r>
              <a:rPr lang="en-US" sz="2200" dirty="0" err="1" smtClean="0"/>
              <a:t>Mcglaughlin</a:t>
            </a:r>
            <a:endParaRPr lang="en-US" sz="2200" dirty="0" smtClean="0">
              <a:hlinkClick r:id="rId5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hlinkClick r:id="rId5"/>
              </a:rPr>
              <a:t> http://www.youtube.com/watch?v=9gspElv1yvc</a:t>
            </a:r>
            <a:endParaRPr lang="en-US" sz="2200" dirty="0" smtClean="0"/>
          </a:p>
          <a:p>
            <a:pPr>
              <a:lnSpc>
                <a:spcPct val="80000"/>
              </a:lnSpc>
            </a:pPr>
            <a:r>
              <a:rPr lang="en-US" sz="2200" dirty="0" smtClean="0"/>
              <a:t>McDonalds</a:t>
            </a:r>
          </a:p>
          <a:p>
            <a:pPr>
              <a:lnSpc>
                <a:spcPct val="80000"/>
              </a:lnSpc>
            </a:pPr>
            <a:r>
              <a:rPr lang="en-US" sz="2200" dirty="0" smtClean="0"/>
              <a:t> </a:t>
            </a:r>
            <a:r>
              <a:rPr lang="en-US" sz="2200" dirty="0" smtClean="0">
                <a:hlinkClick r:id="rId6"/>
              </a:rPr>
              <a:t>http://youtu.be/OtWRCIkFl00</a:t>
            </a:r>
            <a:endParaRPr lang="en-US" sz="2200" dirty="0" smtClean="0"/>
          </a:p>
          <a:p>
            <a:pPr>
              <a:lnSpc>
                <a:spcPct val="80000"/>
              </a:lnSpc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endParaRPr lang="en-US" sz="2200" u="sng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Dove Commercial</a:t>
            </a:r>
            <a:endParaRPr lang="en-US" sz="2200" dirty="0" smtClean="0">
              <a:hlinkClick r:id="rId7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200" dirty="0" smtClean="0">
                <a:hlinkClick r:id="rId7"/>
              </a:rPr>
              <a:t>http://www.youtube.com/watch?v=iYhCn0jf46U</a:t>
            </a: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r>
              <a:rPr lang="en-US" sz="2200" dirty="0" smtClean="0"/>
              <a:t>Cheerios</a:t>
            </a:r>
          </a:p>
          <a:p>
            <a:pPr>
              <a:lnSpc>
                <a:spcPct val="80000"/>
              </a:lnSpc>
            </a:pPr>
            <a:r>
              <a:rPr lang="en-US" sz="2200" dirty="0" smtClean="0">
                <a:hlinkClick r:id="rId8"/>
              </a:rPr>
              <a:t>http://youtu.be/aARf-XwDGFg?list=PL-Oprv9fueW2lG-LtaZbwe0WWkcncJTSU</a:t>
            </a:r>
            <a:endParaRPr lang="en-US" sz="2200" dirty="0" smtClean="0"/>
          </a:p>
          <a:p>
            <a:pPr>
              <a:lnSpc>
                <a:spcPct val="80000"/>
              </a:lnSpc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endParaRPr lang="en-US" sz="2200" dirty="0" smtClean="0"/>
          </a:p>
          <a:p>
            <a:pPr eaLnBrk="1" hangingPunct="1">
              <a:lnSpc>
                <a:spcPct val="80000"/>
              </a:lnSpc>
            </a:pPr>
            <a:endParaRPr lang="en-US" sz="20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b="1" dirty="0" smtClean="0"/>
              <a:t>Rhetorical Devices..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8229600" cy="49831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Rhetorical question:</a:t>
            </a:r>
            <a:r>
              <a:rPr lang="en-US" sz="2800" dirty="0" smtClean="0"/>
              <a:t> obvious answer - “Should we be judged on appearance or rather the content of our convictions?”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b="1" dirty="0" smtClean="0"/>
              <a:t>Antithesis:</a:t>
            </a:r>
            <a:r>
              <a:rPr lang="en-US" sz="2800" dirty="0" smtClean="0"/>
              <a:t>  </a:t>
            </a:r>
            <a:r>
              <a:rPr lang="en-US" sz="2800" u="sng" dirty="0" smtClean="0"/>
              <a:t>Contrasting ideas </a:t>
            </a:r>
            <a:r>
              <a:rPr lang="en-US" sz="2800" dirty="0" smtClean="0"/>
              <a:t>are expressed in a grammatically balanced statement. 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dirty="0" smtClean="0"/>
              <a:t>“</a:t>
            </a:r>
            <a:r>
              <a:rPr lang="en-US" sz="2800" dirty="0" smtClean="0"/>
              <a:t>One small step for man…one giant leap for man kind”</a:t>
            </a:r>
          </a:p>
          <a:p>
            <a:pPr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sz="2800" dirty="0" smtClean="0"/>
              <a:t> “Give me liberty or give me death”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  <a:p>
            <a:pPr eaLnBrk="1" hangingPunct="1">
              <a:lnSpc>
                <a:spcPct val="90000"/>
              </a:lnSpc>
            </a:pPr>
            <a:endParaRPr lang="en-US" sz="3300" dirty="0" smtClean="0"/>
          </a:p>
        </p:txBody>
      </p:sp>
      <p:sp>
        <p:nvSpPr>
          <p:cNvPr id="21508" name="AutoShape 4" descr="http://whatatimeline.com/covers/1345928591dea/one-small-step-for-man-one-giant-leap-for-mankind-facebook-cov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AutoShape 6" descr="http://whatatimeline.com/covers/1345928591dea/one-small-step-for-man-one-giant-leap-for-mankind-facebook-cover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1512" name="Picture 8" descr="http://sciencedrivenlife.files.wordpress.com/2013/03/screen-shot-2013-03-22-at-9-00-04-p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4800600"/>
            <a:ext cx="3044472" cy="1835064"/>
          </a:xfrm>
          <a:prstGeom prst="rect">
            <a:avLst/>
          </a:prstGeom>
          <a:noFill/>
        </p:spPr>
      </p:pic>
      <p:pic>
        <p:nvPicPr>
          <p:cNvPr id="21514" name="Picture 10" descr="http://indulgy.ccio.co/dS/sX/fy/10485011602262925yPnIPZNW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4724400"/>
            <a:ext cx="3325586" cy="190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892</Words>
  <Application>Microsoft Office PowerPoint</Application>
  <PresentationFormat>On-screen Show (4:3)</PresentationFormat>
  <Paragraphs>118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Before Bell: Please staple and turn in Self Bio paper to your class tray with RUBRIC attached!   Get out your Vocab Books!!!</vt:lpstr>
      <vt:lpstr>Warm Up: Advertisements</vt:lpstr>
      <vt:lpstr>So What is RHETORIC?</vt:lpstr>
      <vt:lpstr>   3 Basic Persuasive Techniques</vt:lpstr>
      <vt:lpstr>Logos- Is it Logical?</vt:lpstr>
      <vt:lpstr>Ethos- Is it credible?</vt:lpstr>
      <vt:lpstr>Pathos- Is it Emotional?</vt:lpstr>
      <vt:lpstr>See if you can figure out the Appeal</vt:lpstr>
      <vt:lpstr>Rhetorical Devices..</vt:lpstr>
      <vt:lpstr>Rhetorical Devices </vt:lpstr>
      <vt:lpstr>How to Make a Good Argument</vt:lpstr>
      <vt:lpstr>Slide 12</vt:lpstr>
      <vt:lpstr>Slide 13</vt:lpstr>
      <vt:lpstr>Let’s Practice help me fill in the blank…</vt:lpstr>
      <vt:lpstr>Things to Avoid </vt:lpstr>
      <vt:lpstr>Fallacies to Avoid</vt:lpstr>
      <vt:lpstr>Death Row Argument</vt:lpstr>
      <vt:lpstr>The Parking Ticket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ashleyh.nickell</dc:creator>
  <cp:lastModifiedBy>ashleyh.nickell</cp:lastModifiedBy>
  <cp:revision>9</cp:revision>
  <dcterms:created xsi:type="dcterms:W3CDTF">2015-01-16T16:57:53Z</dcterms:created>
  <dcterms:modified xsi:type="dcterms:W3CDTF">2015-01-16T18:46:36Z</dcterms:modified>
</cp:coreProperties>
</file>