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2" r:id="rId2"/>
    <p:sldId id="261" r:id="rId3"/>
    <p:sldId id="266" r:id="rId4"/>
    <p:sldId id="267" r:id="rId5"/>
    <p:sldId id="268" r:id="rId6"/>
    <p:sldId id="264" r:id="rId7"/>
    <p:sldId id="265" r:id="rId8"/>
    <p:sldId id="256" r:id="rId9"/>
    <p:sldId id="257" r:id="rId10"/>
    <p:sldId id="269" r:id="rId11"/>
    <p:sldId id="260" r:id="rId12"/>
    <p:sldId id="258" r:id="rId13"/>
    <p:sldId id="259" r:id="rId14"/>
    <p:sldId id="26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80" d="100"/>
          <a:sy n="80" d="100"/>
        </p:scale>
        <p:origin x="-84" y="-70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pPr/>
              <a:t>9/30/2014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pPr/>
              <a:t>9/30/2014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pPr/>
              <a:t>9/30/2014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pPr/>
              <a:t>9/30/2014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pPr/>
              <a:t>9/30/2014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pPr/>
              <a:t>9/30/2014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pPr/>
              <a:t>9/30/2014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pPr/>
              <a:t>9/30/2014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pPr/>
              <a:t>9/30/2014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pPr/>
              <a:t>9/30/2014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pPr/>
              <a:t>9/30/2014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9/30/2014</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youtube.com/watch?v=m5k9x16yYGo"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youtube.com/watch?v=SnAyr0kWRGE" TargetMode="External"/><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Work </a:t>
            </a:r>
            <a:endParaRPr lang="en-US" dirty="0"/>
          </a:p>
        </p:txBody>
      </p:sp>
      <p:sp>
        <p:nvSpPr>
          <p:cNvPr id="3" name="Content Placeholder 2"/>
          <p:cNvSpPr>
            <a:spLocks noGrp="1"/>
          </p:cNvSpPr>
          <p:nvPr>
            <p:ph idx="1"/>
          </p:nvPr>
        </p:nvSpPr>
        <p:spPr/>
        <p:txBody>
          <a:bodyPr>
            <a:normAutofit/>
          </a:bodyPr>
          <a:lstStyle/>
          <a:p>
            <a:r>
              <a:rPr lang="en-US" sz="3600" dirty="0" smtClean="0"/>
              <a:t>*Turn in any late work!</a:t>
            </a:r>
            <a:endParaRPr lang="en-US" sz="3600" dirty="0"/>
          </a:p>
          <a:p>
            <a:r>
              <a:rPr lang="en-US" sz="3600" dirty="0" smtClean="0"/>
              <a:t>*Take out your Nature worksheets from yesterday,  your piece of nature from HW, and your vocabulary Book! </a:t>
            </a:r>
          </a:p>
          <a:p>
            <a:r>
              <a:rPr lang="en-US" sz="3600" dirty="0" smtClean="0"/>
              <a:t> *What words come to mind about your piece of nature? How would you describe it? How does it make you feel?</a:t>
            </a:r>
            <a:endParaRPr lang="en-US" sz="3600" dirty="0"/>
          </a:p>
        </p:txBody>
      </p:sp>
      <p:pic>
        <p:nvPicPr>
          <p:cNvPr id="4100" name="Picture 4" descr="http://t0.gstatic.com/images?q=tbn:ANd9GcQnGISTASqCaLNhTWYZSwyJqj6ayMgcP53KDAskaLuZf5Bc6jVSuQ"/>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069015" y="377026"/>
            <a:ext cx="3587506" cy="223587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545524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Reliance </a:t>
            </a:r>
            <a:endParaRPr lang="en-US" dirty="0"/>
          </a:p>
        </p:txBody>
      </p:sp>
      <p:sp>
        <p:nvSpPr>
          <p:cNvPr id="3" name="Content Placeholder 2"/>
          <p:cNvSpPr>
            <a:spLocks noGrp="1"/>
          </p:cNvSpPr>
          <p:nvPr>
            <p:ph idx="1"/>
          </p:nvPr>
        </p:nvSpPr>
        <p:spPr/>
        <p:txBody>
          <a:bodyPr/>
          <a:lstStyle/>
          <a:p>
            <a:r>
              <a:rPr lang="en-US" dirty="0" smtClean="0"/>
              <a:t>“There is a time in every man's education when he arrives at the conviction that envy is ignorance; that imitation is suicide; that he must take himself for better, for worse, as his portion; that though the wide universe is full of good, no kernel of nourishing corn can come to him but through his toil bestowed on that plot of ground which is given to him to till</a:t>
            </a:r>
            <a:r>
              <a:rPr lang="en-US" dirty="0" smtClean="0"/>
              <a:t>.”</a:t>
            </a:r>
          </a:p>
          <a:p>
            <a:endParaRPr lang="en-US" dirty="0" smtClean="0"/>
          </a:p>
          <a:p>
            <a:r>
              <a:rPr lang="en-US" dirty="0" smtClean="0"/>
              <a:t>“Trust thyself: every heart vibrates to that iron string.”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Reliance</a:t>
            </a:r>
            <a:endParaRPr lang="en-US" dirty="0"/>
          </a:p>
        </p:txBody>
      </p:sp>
      <p:sp>
        <p:nvSpPr>
          <p:cNvPr id="3" name="Content Placeholder 2"/>
          <p:cNvSpPr>
            <a:spLocks noGrp="1"/>
          </p:cNvSpPr>
          <p:nvPr>
            <p:ph idx="1"/>
          </p:nvPr>
        </p:nvSpPr>
        <p:spPr/>
        <p:txBody>
          <a:bodyPr/>
          <a:lstStyle/>
          <a:p>
            <a:r>
              <a:rPr lang="en-US" dirty="0">
                <a:ea typeface="ＭＳ Ｐゴシック" panose="020B0600070205080204" pitchFamily="34" charset="-128"/>
              </a:rPr>
              <a:t>Why does Emerson see society as the enemy of individuality? </a:t>
            </a:r>
          </a:p>
          <a:p>
            <a:endParaRPr lang="en-US" dirty="0">
              <a:ea typeface="ＭＳ Ｐゴシック" panose="020B0600070205080204" pitchFamily="34" charset="-128"/>
            </a:endParaRPr>
          </a:p>
          <a:p>
            <a:r>
              <a:rPr lang="en-US" dirty="0">
                <a:ea typeface="ＭＳ Ｐゴシック" panose="020B0600070205080204" pitchFamily="34" charset="-128"/>
              </a:rPr>
              <a:t>What is the role of nonconformity? What did that word mean to Emerson? </a:t>
            </a:r>
          </a:p>
          <a:p>
            <a:endParaRPr lang="en-US" dirty="0">
              <a:ea typeface="ＭＳ Ｐゴシック" panose="020B0600070205080204" pitchFamily="34" charset="-128"/>
            </a:endParaRPr>
          </a:p>
          <a:p>
            <a:r>
              <a:rPr lang="en-US" dirty="0" smtClean="0">
                <a:ea typeface="ＭＳ Ｐゴシック" panose="020B0600070205080204" pitchFamily="34" charset="-128"/>
              </a:rPr>
              <a:t>How is trust a part of being self-reliant?</a:t>
            </a:r>
          </a:p>
          <a:p>
            <a:r>
              <a:rPr lang="en-US" dirty="0" smtClean="0">
                <a:ea typeface="ＭＳ Ｐゴシック" panose="020B0600070205080204" pitchFamily="34" charset="-128"/>
              </a:rPr>
              <a:t> </a:t>
            </a:r>
            <a:endParaRPr lang="en-US" dirty="0" smtClean="0"/>
          </a:p>
          <a:p>
            <a:endParaRPr lang="en-US" dirty="0">
              <a:ea typeface="ＭＳ Ｐゴシック" panose="020B0600070205080204" pitchFamily="34" charset="-128"/>
            </a:endParaRPr>
          </a:p>
        </p:txBody>
      </p:sp>
      <p:pic>
        <p:nvPicPr>
          <p:cNvPr id="4" name="Picture 2" descr="http://evelynbourne.com/wp-content/uploads/2014/09/Self-Reliance-Ralph-Waldo-Emerson.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9477619" y="1594338"/>
            <a:ext cx="2533162" cy="379974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121521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and SELF RELIANCE </a:t>
            </a:r>
            <a:endParaRPr lang="en-US" dirty="0"/>
          </a:p>
        </p:txBody>
      </p:sp>
      <p:sp>
        <p:nvSpPr>
          <p:cNvPr id="3" name="Content Placeholder 2"/>
          <p:cNvSpPr>
            <a:spLocks noGrp="1"/>
          </p:cNvSpPr>
          <p:nvPr>
            <p:ph idx="1"/>
          </p:nvPr>
        </p:nvSpPr>
        <p:spPr/>
        <p:txBody>
          <a:bodyPr/>
          <a:lstStyle/>
          <a:p>
            <a:r>
              <a:rPr lang="en-US" sz="2800" dirty="0">
                <a:ea typeface="ＭＳ Ｐゴシック" panose="020B0600070205080204" pitchFamily="34" charset="-128"/>
              </a:rPr>
              <a:t>With a partner and create a graphic organizer with the following elements:</a:t>
            </a:r>
          </a:p>
          <a:p>
            <a:pPr lvl="1"/>
            <a:r>
              <a:rPr lang="en-US" sz="2400" dirty="0">
                <a:ea typeface="ＭＳ Ｐゴシック" panose="020B0600070205080204" pitchFamily="34" charset="-128"/>
              </a:rPr>
              <a:t>A summary of </a:t>
            </a:r>
            <a:r>
              <a:rPr lang="en-US" sz="2400" i="1" dirty="0">
                <a:ea typeface="ＭＳ Ｐゴシック" panose="020B0600070205080204" pitchFamily="34" charset="-128"/>
              </a:rPr>
              <a:t>Self-Reliance</a:t>
            </a:r>
            <a:endParaRPr lang="en-US" sz="2400" dirty="0">
              <a:ea typeface="ＭＳ Ｐゴシック" panose="020B0600070205080204" pitchFamily="34" charset="-128"/>
            </a:endParaRPr>
          </a:p>
          <a:p>
            <a:pPr lvl="1"/>
            <a:r>
              <a:rPr lang="en-US" sz="2400" dirty="0">
                <a:ea typeface="ＭＳ Ｐゴシック" panose="020B0600070205080204" pitchFamily="34" charset="-128"/>
              </a:rPr>
              <a:t>A summary of </a:t>
            </a:r>
            <a:r>
              <a:rPr lang="en-US" sz="2400" i="1" dirty="0">
                <a:ea typeface="ＭＳ Ｐゴシック" panose="020B0600070205080204" pitchFamily="34" charset="-128"/>
              </a:rPr>
              <a:t>Nature</a:t>
            </a:r>
            <a:endParaRPr lang="en-US" sz="2400" dirty="0">
              <a:ea typeface="ＭＳ Ｐゴシック" panose="020B0600070205080204" pitchFamily="34" charset="-128"/>
            </a:endParaRPr>
          </a:p>
          <a:p>
            <a:pPr lvl="1"/>
            <a:r>
              <a:rPr lang="en-US" sz="2400" dirty="0">
                <a:ea typeface="ＭＳ Ｐゴシック" panose="020B0600070205080204" pitchFamily="34" charset="-128"/>
              </a:rPr>
              <a:t>A comparison of the two essays</a:t>
            </a:r>
          </a:p>
          <a:p>
            <a:pPr lvl="1"/>
            <a:r>
              <a:rPr lang="en-US" sz="2400" dirty="0">
                <a:ea typeface="ＭＳ Ｐゴシック" panose="020B0600070205080204" pitchFamily="34" charset="-128"/>
              </a:rPr>
              <a:t>Elements of Transcendentalism found in both</a:t>
            </a:r>
          </a:p>
          <a:p>
            <a:pPr lvl="1"/>
            <a:endParaRPr lang="en-US" sz="2400" dirty="0">
              <a:ea typeface="ＭＳ Ｐゴシック" panose="020B0600070205080204" pitchFamily="34" charset="-128"/>
            </a:endParaRPr>
          </a:p>
          <a:p>
            <a:r>
              <a:rPr lang="en-US" sz="2800" dirty="0" smtClean="0">
                <a:ea typeface="ＭＳ Ｐゴシック" panose="020B0600070205080204" pitchFamily="34" charset="-128"/>
              </a:rPr>
              <a:t>We’</a:t>
            </a:r>
            <a:r>
              <a:rPr lang="en-US" altLang="ja-JP" sz="2800" dirty="0" smtClean="0">
                <a:ea typeface="ＭＳ Ｐゴシック" panose="020B0600070205080204" pitchFamily="34" charset="-128"/>
              </a:rPr>
              <a:t>ll </a:t>
            </a:r>
            <a:r>
              <a:rPr lang="en-US" altLang="ja-JP" sz="2800" dirty="0">
                <a:ea typeface="ＭＳ Ｐゴシック" panose="020B0600070205080204" pitchFamily="34" charset="-128"/>
              </a:rPr>
              <a:t>discuss these as a </a:t>
            </a:r>
            <a:r>
              <a:rPr lang="en-US" altLang="ja-JP" sz="2800" dirty="0" smtClean="0">
                <a:ea typeface="ＭＳ Ｐゴシック" panose="020B0600070205080204" pitchFamily="34" charset="-128"/>
              </a:rPr>
              <a:t>whole class!</a:t>
            </a:r>
            <a:endParaRPr lang="en-US" sz="2800" dirty="0">
              <a:ea typeface="ＭＳ Ｐゴシック" panose="020B0600070205080204" pitchFamily="34" charset="-128"/>
            </a:endParaRPr>
          </a:p>
          <a:p>
            <a:endParaRPr lang="en-US" dirty="0"/>
          </a:p>
        </p:txBody>
      </p:sp>
      <p:sp>
        <p:nvSpPr>
          <p:cNvPr id="4" name="AutoShape 2" descr="data:image/jpeg;base64,/9j/4AAQSkZJRgABAQAAAQABAAD/2wCEAAkGBxQSEhUUEhQUFBUXFxUYFxgYFxYaFxcXFhgXGBcaHB0YHCggGBolHBQUITEiJSkrLi4uFx8zODMsNygtLisBCgoKDg0OGxAQGywkHyQsLCwsLCwsLCwsLCwsLCwsLCwsLCwsLCwsLCwsLCwsLCwsLCwsLCwsLCwsLCwsLCwsLP/AABEIALoBDwMBIgACEQEDEQH/xAAcAAAABwEBAAAAAAAAAAAAAAAAAQIEBQYHAwj/xABEEAABAgIIAwUGBAQEBQUAAAABAgMAEQQFEiExYXHwBkFREyKBkaEHMrHB0eEUI0JiM1Ki8VNygrIIFWOSwiQlc9Li/8QAGQEAAwEBAQAAAAAAAAAAAAAAAAIDAQQF/8QAIxEAAgICAwACAgMAAAAAAAAAAAECEQMhEjFBMlETIkJhgf/aAAwDAQACEQMRAD8A1MbzxuN2EKG/phhBb1xug/7fbWJkgxvLS6DlvpjfhAHlL01g96Y3xoBy389YA3n6QN/fSD9fnAaD1+eNxug9/bSC3rjdCt/bWAAS30wuF0CW+mkAbywug/T5ZxpoJb+eGMADfXPCD394G9c4ABLfXHGBv7YYQPX543Qc9/KAAt6ZYQN6aXQN6YXQN6QACW/nrAlvrnhA394G9cL4ABLx+esDf2wwgb10gb+2sABb0wugS300ug96YXQXp8tYABLfz1gt65we/vBHeeF8ABHz+et0DeuWkVLiHjtqjqU22kvLFxvkifSf0ihVpxVSqSTbcsIP6Ed1Muh5nxMTc0ibmkarWPENHY99xNofpT3lDKQw8Yh6JxKukqKWkdmkDE3q8OQ9YzJh8Axp3BdGAaCuZnf01hOTk6I85SlRIijKxJv585Z6wzdrBLcwqY9QcyOsOKxpyWQq0ZC8jI9YpVFbU6pdIeUUMiZUScRlGSdaQTlWl2S1YOMvAltKHFD3iTYAH8yyZSAimVhXlGamlhAfXzWZhoaJxUMzDTiOvi/NtsdmwDckXFZH6lddIgFCWEYkvQUF2yYqGmvOUxpRWSbQSALkhJushIuCcog66M6S/wD/ADO/71RbvZ9V5cpKVi5LffUTyEUqlOWnFqH6lrV5kn5w8Skez0/v44Zwob31hO9MbxnChv66xQoGN/eDG/vlBDeesHvXG4xoB73lB7/tlBb+2kGN5aQGh7+OGcK3vOE70zEUr2ge0Fqrx2TYS7SCJ2J3IBwUsjA9BABcqRSENptOLShI/UsgAak84qFae1GrmSEh1Tx/6SSsDU3A+BjCK94gpFMVapLqnJYA3IGiRcPjEdGmnp+peM6FSiAzSElRwQqaF+SpTGkT+/hhlHkVpwi8TMXHhn2iUqiEJK1utXCy53lJHOwo3jQzEZZh6JO/tA3vOGVT1m3SWUPNKCkLTMEcsZjDEGYIh7Lfz1jTQb+GOcDf94G9cLzA9fnrAAN7ygb/ALZQN/bSBvTKAAHf2gb3nAlvppAlv56wADfwxzgt/wB4PeuF8JUoDH156wAHveUU7j3iXsEdi0fzVi8j9A6jWHnEnGDNHSQghx28ADkf3HkIyWkUhbrinHDNSjMn5DKJTl4iM56pHOU4SpHLnHREyZDGLDVXD6pWlXc5xG6OeyAbq1SpSvJjWuG6KaPREJViASdTffEXVNVITO7ls5Q6dfWtvsGzNSrrXIJ5k5w0W+2PBtbZCqQaWtTi1WWk+8ScJfKKbxZxD+IUG2u6wi5KcLRH6tOgiS4zrlKU/hKOfy0/xFDFauYzAMUlxUCQ0I+s6hccXXI52oQsw6RSjTuDh2VWUp4YuCwD4S85qjNaUwEqkBKQi4cOPOGhFsk9nbKgnqeZ84rdLT31awqlsSMv2aPRu9Mb4UN/WEjfrjlChvfSLFgx5z9YPeuN0EN/aD38cM40BW/tAG8oA3vrBjf3gNI7iOnmj0R95IBLTTiwCcClJInlHld55S1FayVLUSpSjipRvJMemPaIP/a6Zj/AXrnPKPM7YvEajULolFU4oJSJlRkI1Dhj2TqXJdIcASf0p+pim1DQjbSpN8jOXOPRFQkOMyCiO6AoYFJlyifK5UT5XKin0j2b0VSmm0IIE1TIJmRzmZ+AzMWSmezir3E2TR0i6U03EeRxziytMSI0hvWFeUdghLrzaFHBJULR/wBIvJ8IdRSHUEio+z2iOUT8RQHCVCjrtsqPNl20UnUEKBi47+8V1VYtLpyHUFQQWVtqUpC0C1bSUTKwJj3paxYp+h8Z/SBAgb1wvgevzgb+GGUEd/aNND39oG9MoG95wlSwBMkADmcBrnAAfp8oi614ho9HucX3jggXqn1uw8YrfGdfrQAELspV7oHvqGEyeQ6RW6iqlTy7bk5Y37wiMsviITzbpFtd4ledJDDYQn+ZV5OcsBHLtbA7R9wrOZuOQEN6wp6GEy59Bu4RTazrVTpJJ8BgNIm232Sc369nKuqQlTiikSBJMRovuEE6qZh3QUAETg6QvSJ/hiq+8lSgJZ4Dc4vrjCQJDDGXTOIeoaCS2kjAGYnhnOJen1mzR02nFBIHU3z+kbBatlMa1bOXYEjuiQPrnFd4qrcUZsttH8xYkVZczlERX3tG7RQbowspJkXCkkj/ACoF50iBrZwqXitVwvXK1hMzAuBmTdAzZaZB0kw0MO6cJGGkMiiOZh1VdCLywkczfkOZhqYtvCNEsp7Q4quGkE5UhckuMbJukNBtsNp90DZitKowKiepMom63pH6RqYi2T3hdOIw6OaLfZuQ3njccoUN/TSOc/GfrjdCgd/KOs7hY3lpCt6Y3jOEA+Ev6YP0+WN8aAvf31gxvPWEf3+8GPOfrnAaNa5ofb0d5r/EacRraSoX+ceV2mFBMyJSmL+oxHnHrNSwAScJGeYEzHmLiF1LtIdcYtCjrcUptJlNNs2lCQnIWiqUZYWcqrrEoMybMp4JST5qBA8osXD/ABultdmkIpIbCTLsqQ4F2rpSE0oAMzyiJqGrGnF2Hl9mCblfpGvQ6xfK8q+hiipbZdS6pJtSQQtUpXkhAn9IRtJ6RJySfRC0ykUmm0hX/L6TS32ksF0suuqDqCoKSpIlILIuN0/GJvhPhusWuzpFDcZLS5LsLuDk0/rVZKyZyxM5gxXvZy+W6yQ4ZISTYvMro3VFEWyT+GLZQslZaVaAtKM1KSpE7IJJJBSbyZShlsdbInhyvqW/JulUSzPtErcCvyu6DdIgkg3DGD4F7Q0QKdJJLjoBMyShtZaRecQUthU/3RJuUWkuJKVraZSqc+ytKcIOIC1SCDjfZJ6ShxRmEtoShACUISEJAwCU3BPlDJDV9nTemFwgb00gp76YXQh10ISVKMgPT6z6RppxptJKJBKbS1Hup5S5qOQ+kV/iuuU0dIStVpa+Q5IGJyJwGsJ4i4pRREFaxN1f8NvEgcpy8z9oolCZcpLpfpJmpV8ug5AZCI5J0iGTJoe0OhLpbxpD3M91PIJGAyuiZp9aIYRZRjgPocoY06tQlJS30x6xWaQ8VmcQVs5+X0FTKUVkkmcM8TAfSr9I8bpQ5qSpHXnBaNhAPeVjIfWHNSR0olAKiJJmTyi00eoW0Jt0ghIxlOV2Z5Q1rXiJmhflsoBWMxMHqTy0ijVnW71JUS4okT90e6PDnGJWbGF7Zca/4/CE9nRB3RdaIu8ucUGmU5x5RU4tSzmfh0g1IulDvh2lMMu2qQhS5e5hZB6qHOHLdIsvB9RBpJpDo7wBKQf0XXf6jPwiNpSxMq5kmLG5Wlts2ALJnLp94qtNicbb2QvlIhqauazHJUKs3kwhQMWR0oS22VKCRzMo0SjNhICRgAB5RRKmmH0XG8gReKWuQN+N0SybdHPn7SIqmO2lE8uWkW/gGp7RLyx3EzSgdSRec8ZeMVqqquU+6ltOJN55AcyY12iUZLSEoRclAAGWvUmHhGxsUbOs9+eGcKG99Y5jeWN4zhY39dYsdAoHZ+cKG/XHKEDeesKG88bjlAaKG99IMHfXSEjf00g96aRoBqEwQbwQQcxfcM485cT1L+EpLrAnZQe5mlRtJJ/0kDzj0bvTHCK1xpwa3T0gz7N5IklciQUzwUBK1z0hWjGYXQXihQUkyz6aRo/DtZNqYWl5ZFoSKpkqM+vUZRRK+qdVEpDjCzOwRJUpWkqAIIHL7R3qV5NtNsmQMwBziUkSyL0mau4KVSKTbZcUlDarSVqFkTnMYnrG11MopSm32faKSC4EqBVMACYI94SlFD4aqwrIWGu3F97qphJ5AJuTZnzxi/VTR3APz22UlPulsYCQuvF0PitjYbY/eN288M4bT3vnDPimvW6GwXHATeEpSmVok9J+ZjLK84/pyz+QEMpxAAClHUq56ARSUkmVlNJmrU2ntsgFxYTO5IN5UegGKjFD4v40DZCEC07+huc7H7nDhPL+8Zq7xrSS4pbllThFkqIIUB+0g93wiLNYoM7loJvJCgqZ6m0Jnzib5MnLkyyMTU4XX121nryyA5CJF2s+SZyiiF1R91c9ZiOtHrR1s96+EeOyUsN7LcXSeUoQekcKDWAdTdcenSHDDdpQA5whGq0Pqrq4uG7xJwAhFdcRhtJZo2hc+MupzhtW9czR2LJk2PeUMXD8k5RAWIEvspCHrOEpm+8nEwuzC7MCUOWEKEN3YcmGz0CBE3wo4olxAnZszyF8dacm+JjgKqz+FffP65ITmEkFRHjLyiPrpFkifMThX8iMtTIJ1AEcFCOrioOjNFagBeSQPONKom+HaCSO0OGA15mJVNEW+4lpsTUfLM+EP2aHIJabE1DuyHMnE/GLzw7UaaKgzkp1V61fJOQhYJzdkIxeSVg4fqJFFRJN6z76+uWWQiU3prC57+esJnvrrHTVHWklpHL0+WN8KH3+8IB30xxyhQO/npGIBQ85/wBX0hXr88boTPfXSDnvzwzjQFT+n2gx5S9MoIHfy1gwdnlrAaH6fLG+FD7/AHhO9MccoUN/XSNNM39stTpU03SkjvoUEKP8yFTsnwV/ujKmn1AgjGN/477M0F9LpAtINmfNYkU2fECMIRQzzicqsSTRdOB+MuyUUuGyPjlGp1TX/wCIH5SVKHJUu4BdcVG4+EU/gngGjWUPOnt1EAyPuCfKXM6xpdGYSgAIASBgBcBGwi/8CEX49GYe2Wq1n8M4lakkB1Mge7aNlQuN3IxnlXv0mdlxlJ/dbQnxvVG68ZVUin0d6ipVJ5KA4gzvbWbXZzPRVlQI6TjCaq4RpTiFreUWbCSTa5HkDf5wTRmSK9O1bcOlaStBaKuaQ4iZ8zjpFYfq1aT3klPSYInpPGLAj2f1i8m2W0pQL7TjgQmXW++XhHbhmuF0VaWnilxhSikGYWgEGRsnl1jNpGK4oqvZlMO23kqElecdK5ZLVIdbPJRIPVKr0nyIhiqN7G7Q+am2oKSbouzDIYoBfX/FpE0Nj+Vv9StSAR4xnloxe6w7R2j0e42G2UyBxvvJ0w8oSWuyc6XZCGEEQsmEmFAQYSTCjCI00KOLybo6mEqgNLBwRXKkn8OozQqdkdCenSEcVvkuynOQAiv0VwocSoYhQiR4gft0hZ0+EK1+1iOP7keoxYuDqHaWVm4AXHoYrRMXDhp8obKQJzOO+cE+gyOol74QogLi3ZSCe6D0Jx9PjFrO8sb4Y1LROxZQjnKZyUbzOHpO/PHKKwjxjQ+OPGIU/rrnBes/6oE9/PSEk766Q45zB31xuOUKB38tI5A+PzxuhYV9P/zCmHTemkK3pjhnHOfhL+mFA+HyxvjTToN/XWFJ3nrCB9/vCh5z/qzjTRY3njjlHRtsnDeWkcHHQkFSiJcz1xuiRoLiVISpBmlQBB6g3iNRqMb9rVIWlKbZMyQAOQvGEM6oqM0gCzcZX3dOkPvaVV7lMrDs0A2GwmZskpBxMyLhf1PKJmop0RaZyUJYSULN2M+cc8qTOWaV/wCk/wAHUI0doIKib5yOA0zjvxPxUiiNmRCnCLhyGas8oh61rYrJDYsnG4+sVSl1c5SXkNzvWoCeJl+o4zwmYPy/xiN+Wv1iaH7OqMv8MaQ6SXKSsuknGzKygHKQn/qjPPazXz9FedQ25YKnEBuUppQG0rWrD9S1BIJ/lMo2SgrbsBLZEkgJAwuSJAS5YRiX/EPQbNJoz/8AiNLbOrSrQ9HT5R0cVSOniqRSWuLnlmVLU5SUnkpxQu0HdPlEnVtZ0JwqbUlSGnQARO9tY91acxFKgRjxpivGnsvPGdRrSy28SFluTa1pwW2f4TnxSc4qSTHNunOpSUBxwIUJFFpVkj/LOUcAoiBQaVBGNKh8g3iNPpbwLaLJmChsDQIT6RnFV1iwiReaWs5KFnyMvjFro3E1FXJIUUcpKTIaTEwBEcqb8OfMpPpHGl0Miah7vwhgoxZnpdfSIGn0eRJFw6QqYmOd6Y1nCCYAMBUMWEmEqgTgjAaEwma06iHdbD81escquE3U6iO1a/xFHM/Ewei/yGCMY0L2fUHtHU9E949LsPWUZ4k3xsfsyodmjqcIvWQBonn5n0jathJW0XLeusETvzuOUFPxn/V9IInfXKKlQ57+WkJJ300gifpplCSfCX9P1jDDja31yGcLCt/LWOI3lmM46J3p11hRTqDvprC0nfTXKOSTs89YUVAAkm4TvOU5zyjRkd07+ukUbi72nUehqU00PxDwuUEqk2lWar78h6RmPF/HVIpjyuzdcaYBIbQhRTNOE1FMiqeMjcIqrTRUZJSScbhyGJPQZw9fY6X2aEjjmmUpp9S1WlLU20wy0i60q0TICalGQGJMbVwgp5qr6OKUkoeQ0lC0kgm0m4TIMrRAB8YovsJ4ZsMuUt0TUpaktftSkSWtP7lGaZ9E5mNKfBWq7Ae6Ov7tYEq2CVbGCmgkEgAKUSpRzMsfgNIh6a1M4n6a5RZjVk/eV6Y65wxrSgC2mz+oADMi6/KElG0JOLoqdIZABu+uukPeAm0fiHCq9YQLOhPeI9POLX/yJmV6Z+Ktyim8QVO7RH00iizkkzleR+5OaT88ol+JwkpEnjcGpFzp1AJNts2VdRzyEZZ7fX7VFolsBLofdEv2hHeIyvbPjGsVdWCX2UOowUJy5pPMagzEYz/xEUeT9Dc/mbdTl3VIPn3/AEjpr6OpJdoySBAgQwAgQIEAAgoOBABonDLpcoqFKvImj/tMhPwlHekszBEo4ezBQcaean30qCx/lWJHyKT/AN0WdyrL5eZjhm+Mmefki4zZnzqbJkYKJziGgXlSf0/CIFBh07RaEuSsQoQkx0VHNYjR0OamP5yNYXWh7x6zPxjnU/8AGRrHevmpLJzPxjPRH8yNaE1AZx6CqBgN0ZlIGCEnOZvJ0vjAauI7VE/5hHoahiTaB0SPgLtIddlF8jsTsc9ISVb65DOCJ2OWkIJ300zhjRRVv5awme+msJKt/M/uhFrfXWMsw5A+EvTOOiT9Zf8AlDYK30zOULSrfz0jBUx0k+M/6vpFd9o9Ylirn1JMlLSG0nmS4bJ8gTE4F766RnPtgrBLgYowVM27bkjyAkgZYk+EMmMmZGIunBtXLQlSwLS3k9m2BfMrusy6zx6AZRYalqOjtIDgaSVJvtKEyPPnFhqjiRpCklKkpleCBcNTKJyyqWhJZVLXhotT0FNGYaoyMG20pOUhInxM/WHrosiYEyL5fOKzw5xO2++UBU1KBUDynKYGlkekWKlU9CJjE9B8+gi6kmtF4yTVo4f80/bpnnlEeaSSq1OZ8L8spQ1W9jn056ZQi2ozIBMsSN3QjkTciw0UOKM1mQGQvy0hy8gEX8vTKIihV8gIAXMqF13pzxhvWfFCGxMTu68tZG+G5xS7H5xS7GlJrVuiOlCilCXFXiY7ipSC5dDcD4ZxTfbwgPUGiUhBBCHSkykbnEY3ZoA8Yz3jKtVPU152ZkpU03zkkAAD0i18MuoXR+zeHaIUAVIUJiY5yPTrCc+O/Cbnx34Ud/h4/hEvoMyCQoXzVzNmQ/TgRECI3mhUNpP8EBAlKQ6ftn7o0ih8d8HqSTSGEgg/xEJxJ5rSAL8/ODHlt0wx5LdMoUCADAi5cECBAgAtXszpfZ05KeTqFolmO+n/AGHzjX3UCWvr9IwCqqcWHm3kgKLagqRuBliPEExuvD1dNU1rtWTktB95KukvnziGWNuyGWO7IWtaEVKuBIN0+p6RTq2oCmVTIISfQ8xGurZBvlfu4ZxF1jVKXAQRMZ4DLWIK4kEnF6MmLghKljrForLg0iZbJA6G+UQiqhdBld6w6kmVU4jBp2yoKHIzjQUVexTWQUqAcI64n5RTDUxT7yvIfWHVXVc4TJkFP7ryfDlGSrsWTi9nN3htbD6C4tFi0CADNa5GdkJF9+EzcI0WuOKHmWgohKVqCrKQJ2QJSTfjdzhnw7wwlCra++s4qN50GcNfaRRzJopMrEx5yxzugtsLbJLg3it2kqsvWBdcQmRHrFxJ9L9M4yPhlakOtqBkQoetxnGsKcAA5dPqcoeLGjLsBP11/dHO14z/AKvpHSW/npCZb66QxoySrf1yjolW98oZpXvrlHRboSJquwHmZBPiSBE0xLOde1yiisLdXyEgJ3qWcEp+fjGEvU1Tr5dcM1LVMnXplEjxlXjlJpCwokIbUpCEckhJl5mWMQTapEHOLJaLRjo1+rqWjshLpfPCH9Arllu5VlNnG7uy6mK3RVktJUhJuF8pnxiSoXFbDLCi4lQTeFJKDfO7nHLFUzkhdlfodPSKc+thUkF0qQU3CV2HQTnG1cK0SbKXFidu8T6fQx5x4eckq4SE8MukbZwRxSZlFIVIKlZVySRdZyTKUtIuqUtl01HJstdfUY9l3BKRvCRiMoc1XQ+ybAPvG9WuUIerejgG06iXO+cvKIZfGtHRMTUuU5FKT4e9K+KXFO7LOUE7bGnGlIaaUkJADiu8qWFnqR/MT8IzjiWtJpxh/XNPU+6t1WKjOXQch5RT69dxjmf7Ss5L5z/ogELFsW8LV+kXVl0IslF4GEvtFCtX3xamX0lA08opNdFcsbot1X1iDfPWWI8InmKaFfykc+ctOhjOW3pXpUAc4km6zVK9M13BFnmpVyQMySPOI8WnohTXRCe0qpmWHGnGRZ7YvFSR7o7MoEx0mSqekU2Lj7U3pUpujzn+GZQ2o9XV/mOnxKhFOjtj0d8egQIECGNBErwxXrlCfS6iZGC0z99HMa8wesRUFBVgemKrpbdJaQ80oKQsTGnPRQNxEdlNDLfXOMD4T4pcoarBJLKlTUMbBwK0j4jnKNkZtlCVBYWlQCgRgpJvCo5p3F9HPNcX0P3EDXfOI6lUZMjJIPzOeUKXSSJzvz/mjm5SbpnndrlEZSiyTaZEJqYrV35AT5bwiwUWq0IEkjWXyhkzTwDgZzlPE6aRJ0ekAytAiX9MEKZkFEdNICR03yzis8aS7K/mTs5xaAUm4S6y6ZxXuJqB2ikAmyiRmfn4xSXQ0+iAqVpLaO3dkEpEkjqY6UWvVAJmSoE8+WWkQ9eul2TaPdTcB1lzOcMWG+xAtqKjjLkNIWrJ1o1+kVgG6KXMZCeemkU1rjpwd5bQKThIylLpHFdfhVCWk4kSH0iP4SoCaQD2vuIz5nCN5MpybLLQa0S4Cbx1zl0hhXnEKFO0RAVMqeBUOiGgVAH/AFWYYJWUqVfKKDX1NH4m02T3ZX53zjMcW2LiuToXxfV5Ypbqf0rUpxs9ULNoeU5eEQ1qLWmtQ81ZeSlxAxCgZpP8yVC9MQNa0dhBHYuKXzN3dGQJvJ8I6IyvTOqMvGWnhzioNNBKzcmU8NPGLNWlW0msqBboaUOpUoWkBaAuSTO4TuMwLiQb4x+LHwLXrtEpAU2VFJIC0jEjqMx6wrxRT5CvEk+R1oFAWyopcQpCgZFKgQR4GL5Ukim/Hl9IvbrDFPZQX0BxJBsvoABQeSTK8HwldyiBpfDK6MTfbR+lQ5jPoqJZYurJZYt7QxcdGGxrERS7jdh8I6Up+R36w1afmZRGK9OZ7ErPdir13fcLyenPSNGqnhtdIubmEzkVEd0f/bwi1UPhtiiKAaZ7Z79TiiAGxK82iO6MhfF8cX2XwwfZ56p1WvNJQt1tSEqwtCXpiPGO7FYJkB6RaPa1xEh5YZYNpCD31j3FL6I5kC/vc+XWM5iyjyWzpUbWywO08ATET3BlISlz8W6B2dHtFH/Uel3LuYTedZRQY7/i12QmZsjAchB+P6Dh9CqypinnnHVGalrUonUw2gQIqiiBAgQIABBQcFAAca/7KK37Wimjlc1sqMkfqLZvSRkCSPARkEPKlrNdFfbebJBQbx/Mk+8k5EThZK0ZKNo9AO0VRJJ/vpDZVVqUbyPrkM4i6Xx01Zm2kkSBngBpFZe4upD9ooFhAxVyA+scbgmcbimXtuittTK1geOGWsR1Yca0Ri4G0RgBeYzOkqpNIQ46kOKaR76rwgT6nCeUaVwR7PWGkofflSHFAKSFD8tMxP3eZzPlFIwopGFFdp/GdJUkrYYU01/iFJxOZxjvwM5+MpQbfKlzSVG83kfARfuNqpXS6IppoC1MSndgfhFD4MqZ6hVkyl4StJXKUa0gcV0yU4yqZNHWOxRIKBvncdJxQqzmB3veBjX+N2VOWEplOSjI85DlFNqLh4vtu9omw6DJNoTEsusI9SE+MnRUHnFdgLjjEhwtSnQhwNoUqcrwMI7cT1fSWW0NGy4kEkWAbtYsnsko4tuIVO9AVI4TnfON7VG1aoqtNCH0izSkJKjMpkqY8opVZMBDqkBQWAR3hMA3ZxaaCJC6IHiMfnq0T8BFMXdFMWpUN2KzcQ2ptJklUrQ6y5aQ1UqcFAi1IvSBEnURUlxKki+fziMix8JD81Gh/wB0JkdITI6izXODayQkgp/JWoTU2o/lOfuSTcFbvjRCwlaLMu6oTs3XZiMvKB+HTcMT/uMWfg55RReomS+pyiOKe+JDDPfEpXGlBNGdKVYG9J/mHWH/AANwYukWaRSJpaN6EYFzM9E/H42T2nspU3R7SQf/AFTIvANyp2hoZCY5yi1UsyTddcMLuRh440pDxwxUmEt1LYCUiQuSJDDKQwEcK7Q2mjrC5BMr/HlnOOi//GKhxi4eyF591XOGnKolJuosxPjV1JcFkAAlSpDAAGSfnFciRr4/mJ/yJ+JiOhsaqIY/igQIECHHBAgQIABAgQIABBQcCAAQUHAgAu9QUxo0ZAWyXViYmpRCAATKQGN0oRWba3EWUIDaJzsCQE+pvMcKoH5KNPmY7qEcr+Ryv5Fg4UDtJoy6tC22wZkk8wSCSD1jRmFKo6WWlFCgQEhVoC1ZHPpGSJEmjK6+H9BUSgTv1jLoR5K2azT6YthBdTZUEgk3jvZRRK34nVSnWXmwlC2iZWiBMG6URFMcPZqEzKQ5xXGh+YIzk5G83Na0W+veKVkpDiBaTMgpvA0isscSUsrml5QvuBAkIcU0e7DMCBL0yO9llpXFSmwkOJSsnEpPPrEbw1XzqH1utJSSQRJRkJG+IlYjlRx3oKo2qX9n/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148" name="Picture 4" descr="http://assets.inhabitat.com/wp-content/blogs.dir/1/files/2011/08/Super-Greenies-3-537x369.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154252" y="2981447"/>
            <a:ext cx="4123111" cy="28332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89853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Foldable:</a:t>
            </a:r>
            <a:endParaRPr lang="en-US" dirty="0"/>
          </a:p>
        </p:txBody>
      </p:sp>
      <p:pic>
        <p:nvPicPr>
          <p:cNvPr id="4" name="table"/>
          <p:cNvPicPr>
            <a:picLocks noChangeAspect="1"/>
          </p:cNvPicPr>
          <p:nvPr/>
        </p:nvPicPr>
        <p:blipFill>
          <a:blip r:embed="rId2"/>
          <a:stretch>
            <a:fillRect/>
          </a:stretch>
        </p:blipFill>
        <p:spPr>
          <a:xfrm>
            <a:off x="1769364" y="2084832"/>
            <a:ext cx="8229600" cy="4105275"/>
          </a:xfrm>
          <a:prstGeom prst="rect">
            <a:avLst/>
          </a:prstGeom>
        </p:spPr>
      </p:pic>
    </p:spTree>
    <p:extLst>
      <p:ext uri="{BB962C8B-B14F-4D97-AF65-F5344CB8AC3E}">
        <p14:creationId xmlns:p14="http://schemas.microsoft.com/office/powerpoint/2010/main" xmlns="" val="3557121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Closure</a:t>
            </a:r>
            <a:endParaRPr lang="en-US" dirty="0"/>
          </a:p>
        </p:txBody>
      </p:sp>
      <p:sp>
        <p:nvSpPr>
          <p:cNvPr id="3" name="Content Placeholder 2"/>
          <p:cNvSpPr>
            <a:spLocks noGrp="1"/>
          </p:cNvSpPr>
          <p:nvPr>
            <p:ph idx="1"/>
          </p:nvPr>
        </p:nvSpPr>
        <p:spPr>
          <a:xfrm>
            <a:off x="1024127" y="2332892"/>
            <a:ext cx="9720073" cy="4023360"/>
          </a:xfrm>
        </p:spPr>
        <p:txBody>
          <a:bodyPr>
            <a:normAutofit/>
          </a:bodyPr>
          <a:lstStyle/>
          <a:p>
            <a:r>
              <a:rPr lang="en-US" sz="2800" dirty="0">
                <a:ea typeface="ＭＳ Ｐゴシック" panose="020B0600070205080204" pitchFamily="34" charset="-128"/>
              </a:rPr>
              <a:t>Read P. 366-367 using </a:t>
            </a:r>
            <a:r>
              <a:rPr lang="en-US" sz="2800" i="1" dirty="0">
                <a:ea typeface="ＭＳ Ｐゴシック" panose="020B0600070205080204" pitchFamily="34" charset="-128"/>
              </a:rPr>
              <a:t>Self Reliance</a:t>
            </a:r>
            <a:r>
              <a:rPr lang="en-US" sz="2800" dirty="0">
                <a:ea typeface="ＭＳ Ｐゴシック" panose="020B0600070205080204" pitchFamily="34" charset="-128"/>
              </a:rPr>
              <a:t> </a:t>
            </a:r>
            <a:r>
              <a:rPr lang="en-US" sz="2800" dirty="0" smtClean="0">
                <a:ea typeface="ＭＳ Ｐゴシック" panose="020B0600070205080204" pitchFamily="34" charset="-128"/>
              </a:rPr>
              <a:t>as </a:t>
            </a:r>
            <a:r>
              <a:rPr lang="en-US" sz="2800" dirty="0">
                <a:ea typeface="ＭＳ Ｐゴシック" panose="020B0600070205080204" pitchFamily="34" charset="-128"/>
              </a:rPr>
              <a:t>your example of Emerson</a:t>
            </a:r>
            <a:r>
              <a:rPr lang="ja-JP" altLang="en-US" sz="2800" dirty="0">
                <a:ea typeface="ＭＳ Ｐゴシック" panose="020B0600070205080204" pitchFamily="34" charset="-128"/>
              </a:rPr>
              <a:t>’</a:t>
            </a:r>
            <a:r>
              <a:rPr lang="en-US" altLang="ja-JP" sz="2800" dirty="0">
                <a:ea typeface="ＭＳ Ｐゴシック" panose="020B0600070205080204" pitchFamily="34" charset="-128"/>
              </a:rPr>
              <a:t>s </a:t>
            </a:r>
            <a:r>
              <a:rPr lang="en-US" altLang="ja-JP" sz="2800" dirty="0" smtClean="0">
                <a:ea typeface="ＭＳ Ｐゴシック" panose="020B0600070205080204" pitchFamily="34" charset="-128"/>
              </a:rPr>
              <a:t>work</a:t>
            </a:r>
            <a:endParaRPr lang="en-US" altLang="ja-JP" sz="2800" dirty="0">
              <a:ea typeface="ＭＳ Ｐゴシック" panose="020B0600070205080204" pitchFamily="34" charset="-128"/>
            </a:endParaRPr>
          </a:p>
          <a:p>
            <a:r>
              <a:rPr lang="en-US" sz="2800" dirty="0" smtClean="0">
                <a:ea typeface="ＭＳ Ｐゴシック" panose="020B0600070205080204" pitchFamily="34" charset="-128"/>
              </a:rPr>
              <a:t>Complete the Art of an Essay worksheet with the text! </a:t>
            </a:r>
            <a:endParaRPr lang="en-US" sz="2800" dirty="0">
              <a:ea typeface="ＭＳ Ｐゴシック" panose="020B0600070205080204" pitchFamily="34" charset="-128"/>
            </a:endParaRPr>
          </a:p>
        </p:txBody>
      </p:sp>
      <p:pic>
        <p:nvPicPr>
          <p:cNvPr id="5122" name="Picture 2" descr="http://t1.gstatic.com/images?q=tbn:ANd9GcTL911oEuAHJ1bc1JMaNyVIoqZYkbPz4E9e3Hb1TPyDhcurMutl9w"/>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156683" y="3712187"/>
            <a:ext cx="4346087" cy="28921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98076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7879" y="407086"/>
            <a:ext cx="9720072" cy="1499616"/>
          </a:xfrm>
        </p:spPr>
        <p:txBody>
          <a:bodyPr/>
          <a:lstStyle/>
          <a:p>
            <a:r>
              <a:rPr lang="en-US" dirty="0" smtClean="0"/>
              <a:t>                             Warm up</a:t>
            </a:r>
            <a:endParaRPr lang="en-US" dirty="0"/>
          </a:p>
        </p:txBody>
      </p:sp>
      <p:sp>
        <p:nvSpPr>
          <p:cNvPr id="3" name="Content Placeholder 2"/>
          <p:cNvSpPr>
            <a:spLocks noGrp="1"/>
          </p:cNvSpPr>
          <p:nvPr>
            <p:ph idx="1"/>
          </p:nvPr>
        </p:nvSpPr>
        <p:spPr>
          <a:xfrm>
            <a:off x="1024128" y="2066306"/>
            <a:ext cx="9720073" cy="4643252"/>
          </a:xfrm>
        </p:spPr>
        <p:txBody>
          <a:bodyPr>
            <a:normAutofit fontScale="77500" lnSpcReduction="20000"/>
          </a:bodyPr>
          <a:lstStyle/>
          <a:p>
            <a:r>
              <a:rPr lang="en-US" sz="3100" dirty="0" smtClean="0"/>
              <a:t>Take out your piece of nature you brought for homework last night and a piece of paper</a:t>
            </a:r>
          </a:p>
          <a:p>
            <a:r>
              <a:rPr lang="en-US" sz="3100" dirty="0" smtClean="0"/>
              <a:t>.  Utilizing the tenants of Transcendentalism write a 7-10 line poem (choose any rhyme scheme you want) that reflects Emerson’s ideas from yesterdays passage “Nature”</a:t>
            </a:r>
          </a:p>
          <a:p>
            <a:pPr marL="0" indent="0">
              <a:buNone/>
            </a:pPr>
            <a:endParaRPr lang="en-US" sz="3100" dirty="0" smtClean="0"/>
          </a:p>
          <a:p>
            <a:pPr lvl="2"/>
            <a:r>
              <a:rPr lang="en-US" sz="3100" dirty="0" smtClean="0"/>
              <a:t>Truth in nature and </a:t>
            </a:r>
            <a:r>
              <a:rPr lang="en-US" sz="3100" dirty="0"/>
              <a:t>s</a:t>
            </a:r>
            <a:r>
              <a:rPr lang="en-US" sz="3100" dirty="0" smtClean="0"/>
              <a:t>pirituality in nature, Interconnectedness of nature and humans, Individuality and Inner goodness of man, Simplicity/Self Reliance of man in nature </a:t>
            </a:r>
          </a:p>
          <a:p>
            <a:pPr lvl="2"/>
            <a:r>
              <a:rPr lang="en-US" sz="3100" dirty="0" smtClean="0"/>
              <a:t>Utilize 2 vocabulary words from Unit 3 in your poem!</a:t>
            </a:r>
            <a:endParaRPr lang="en-US" sz="2100" dirty="0"/>
          </a:p>
          <a:p>
            <a:pPr marL="310896" lvl="2" indent="0">
              <a:buNone/>
            </a:pPr>
            <a:endParaRPr lang="en-US" sz="2100" dirty="0" smtClean="0"/>
          </a:p>
          <a:p>
            <a:pPr lvl="1"/>
            <a:r>
              <a:rPr lang="en-US" sz="3100" dirty="0" smtClean="0"/>
              <a:t>Didn’t bring something in….think of your favorite thing in </a:t>
            </a:r>
            <a:r>
              <a:rPr lang="en-US" sz="3100" dirty="0" smtClean="0"/>
              <a:t>nature</a:t>
            </a:r>
            <a:endParaRPr lang="en-US" sz="3100" dirty="0" smtClean="0"/>
          </a:p>
          <a:p>
            <a:pPr lvl="1"/>
            <a:r>
              <a:rPr lang="en-US" sz="3100" dirty="0" smtClean="0"/>
              <a:t>This is a contest the best poem will be rewarded in some way! </a:t>
            </a:r>
          </a:p>
          <a:p>
            <a:pPr lvl="1"/>
            <a:r>
              <a:rPr lang="en-US" sz="3100" dirty="0" smtClean="0"/>
              <a:t>Yes you will be presenting this (Show and Tell Day!)</a:t>
            </a:r>
          </a:p>
          <a:p>
            <a:pPr lvl="1"/>
            <a:endParaRPr lang="en-US" dirty="0" smtClean="0"/>
          </a:p>
        </p:txBody>
      </p:sp>
      <p:pic>
        <p:nvPicPr>
          <p:cNvPr id="3074" name="Picture 2" descr="http://t2.gstatic.com/images?q=tbn:ANd9GcQrplIlxa2A7WkOTBRVSlMmryMu_eQMVSiVkp8XXZoGVG1uxBMKq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897815" y="207545"/>
            <a:ext cx="2790092" cy="1820009"/>
          </a:xfrm>
          <a:prstGeom prst="rect">
            <a:avLst/>
          </a:prstGeom>
          <a:noFill/>
          <a:extLst>
            <a:ext uri="{909E8E84-426E-40DD-AFC4-6F175D3DCCD1}">
              <a14:hiddenFill xmlns:a14="http://schemas.microsoft.com/office/drawing/2010/main" xmlns="">
                <a:solidFill>
                  <a:srgbClr val="FFFFFF"/>
                </a:solidFill>
              </a14:hiddenFill>
            </a:ext>
          </a:extLst>
        </p:spPr>
      </p:pic>
      <p:pic>
        <p:nvPicPr>
          <p:cNvPr id="3076" name="Picture 4" descr="http://t1.gstatic.com/images?q=tbn:ANd9GcTS9sDwwgprzhDkb2v8-qZWMEPU1qM41azh5xpx-LCpG4NUEspoRQ"/>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012253" y="154380"/>
            <a:ext cx="2945571" cy="1820009"/>
          </a:xfrm>
          <a:prstGeom prst="rect">
            <a:avLst/>
          </a:prstGeom>
          <a:noFill/>
          <a:extLst>
            <a:ext uri="{909E8E84-426E-40DD-AFC4-6F175D3DCCD1}">
              <a14:hiddenFill xmlns:a14="http://schemas.microsoft.com/office/drawing/2010/main" xmlns="">
                <a:solidFill>
                  <a:srgbClr val="FFFFFF"/>
                </a:solidFill>
              </a14:hiddenFill>
            </a:ext>
          </a:extLst>
        </p:spPr>
      </p:pic>
      <p:pic>
        <p:nvPicPr>
          <p:cNvPr id="3078" name="Picture 6" descr="http://t3.gstatic.com/images?q=tbn:ANd9GcRq6sEr4fb8EJ_KSafKzhT6u5jLzoaxpGnAQIIAWr-men8RnQcc"/>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9510712" y="4668747"/>
            <a:ext cx="2466975" cy="184785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49499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Annotation of Nature </a:t>
            </a:r>
            <a:endParaRPr lang="en-US" dirty="0"/>
          </a:p>
        </p:txBody>
      </p:sp>
      <p:sp>
        <p:nvSpPr>
          <p:cNvPr id="3" name="Content Placeholder 2"/>
          <p:cNvSpPr>
            <a:spLocks noGrp="1"/>
          </p:cNvSpPr>
          <p:nvPr>
            <p:ph idx="1"/>
          </p:nvPr>
        </p:nvSpPr>
        <p:spPr/>
        <p:txBody>
          <a:bodyPr/>
          <a:lstStyle/>
          <a:p>
            <a:r>
              <a:rPr lang="en-US" dirty="0" smtClean="0"/>
              <a:t>Nature is a setting that fits equally well a comic or a mourning piece. In good health, the </a:t>
            </a:r>
            <a:r>
              <a:rPr lang="en-US" dirty="0" smtClean="0"/>
              <a:t>air </a:t>
            </a:r>
            <a:r>
              <a:rPr lang="en-US" dirty="0" smtClean="0"/>
              <a:t>is a cordial of incredible virtue. Crossing a bare common, in snow puddles, at </a:t>
            </a:r>
          </a:p>
          <a:p>
            <a:r>
              <a:rPr lang="en-US" dirty="0" smtClean="0"/>
              <a:t>twilight, under a clouded sky, without having in my thoughts any occurrence of special </a:t>
            </a:r>
          </a:p>
          <a:p>
            <a:r>
              <a:rPr lang="en-US" dirty="0" smtClean="0"/>
              <a:t>good fortune, I have enjoyed a perfect exhilaration. I am glad to the brink of fear. In </a:t>
            </a:r>
          </a:p>
          <a:p>
            <a:r>
              <a:rPr lang="en-US" dirty="0" smtClean="0"/>
              <a:t>the woods too, a man casts off his years, as the snake his slough, and at what period </a:t>
            </a:r>
          </a:p>
          <a:p>
            <a:r>
              <a:rPr lang="en-US" dirty="0" err="1" smtClean="0"/>
              <a:t>soever</a:t>
            </a:r>
            <a:r>
              <a:rPr lang="en-US" dirty="0" smtClean="0"/>
              <a:t> of life, is always a child. In the woods, is perpetual youth. </a:t>
            </a:r>
            <a:endParaRPr lang="en-US" dirty="0" smtClean="0"/>
          </a:p>
          <a:p>
            <a:endParaRPr lang="en-US" dirty="0" smtClean="0"/>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a:t>
            </a:r>
            <a:endParaRPr lang="en-US" dirty="0"/>
          </a:p>
        </p:txBody>
      </p:sp>
      <p:sp>
        <p:nvSpPr>
          <p:cNvPr id="3" name="Content Placeholder 2"/>
          <p:cNvSpPr>
            <a:spLocks noGrp="1"/>
          </p:cNvSpPr>
          <p:nvPr>
            <p:ph idx="1"/>
          </p:nvPr>
        </p:nvSpPr>
        <p:spPr/>
        <p:txBody>
          <a:bodyPr/>
          <a:lstStyle/>
          <a:p>
            <a:r>
              <a:rPr lang="en-US" dirty="0" smtClean="0"/>
              <a:t>Within these plantations of God, a decorum and sanctity reign, a perennial festival is </a:t>
            </a:r>
          </a:p>
          <a:p>
            <a:r>
              <a:rPr lang="en-US" dirty="0" smtClean="0"/>
              <a:t>dressed, and the guest sees not how he should tire of them in a thousand years. </a:t>
            </a:r>
          </a:p>
          <a:p>
            <a:endParaRPr lang="en-US" dirty="0" smtClean="0"/>
          </a:p>
          <a:p>
            <a:r>
              <a:rPr lang="en-US" dirty="0" smtClean="0"/>
              <a:t>In the woods, we return to reason and faith. There I feel that nothing can befall me in </a:t>
            </a:r>
          </a:p>
          <a:p>
            <a:r>
              <a:rPr lang="en-US" dirty="0" smtClean="0"/>
              <a:t>life, — no disgrace, no calamity, (leaving me my eyes,) which nature cannot repair. </a:t>
            </a:r>
          </a:p>
          <a:p>
            <a:r>
              <a:rPr lang="en-US" dirty="0" smtClean="0"/>
              <a:t>Standing on the bare ground, — my head bathed by the blithe </a:t>
            </a:r>
            <a:r>
              <a:rPr lang="en-US" dirty="0" smtClean="0"/>
              <a:t>(carefree</a:t>
            </a:r>
            <a:r>
              <a:rPr lang="en-US" dirty="0" smtClean="0"/>
              <a:t>) air, and </a:t>
            </a:r>
            <a:r>
              <a:rPr lang="en-US" dirty="0" smtClean="0"/>
              <a:t>uplifted </a:t>
            </a:r>
            <a:r>
              <a:rPr lang="en-US" dirty="0" smtClean="0"/>
              <a:t>into infinite space, — all mean egotism vanishes. </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a:t>
            </a:r>
            <a:endParaRPr lang="en-US" dirty="0"/>
          </a:p>
        </p:txBody>
      </p:sp>
      <p:sp>
        <p:nvSpPr>
          <p:cNvPr id="3" name="Content Placeholder 2"/>
          <p:cNvSpPr>
            <a:spLocks noGrp="1"/>
          </p:cNvSpPr>
          <p:nvPr>
            <p:ph idx="1"/>
          </p:nvPr>
        </p:nvSpPr>
        <p:spPr/>
        <p:txBody>
          <a:bodyPr>
            <a:normAutofit fontScale="92500"/>
          </a:bodyPr>
          <a:lstStyle/>
          <a:p>
            <a:r>
              <a:rPr lang="en-US" dirty="0" smtClean="0"/>
              <a:t>It is necessary to use these pleasures with great temperance. For, nature is not </a:t>
            </a:r>
          </a:p>
          <a:p>
            <a:r>
              <a:rPr lang="en-US" dirty="0" smtClean="0"/>
              <a:t>always tricked in holiday attire, but the same scene which yesterday breathed </a:t>
            </a:r>
          </a:p>
          <a:p>
            <a:r>
              <a:rPr lang="en-US" dirty="0" smtClean="0"/>
              <a:t>perfume and glittered as for the frolic of the nymphs, is overspread with </a:t>
            </a:r>
          </a:p>
          <a:p>
            <a:r>
              <a:rPr lang="en-US" dirty="0" smtClean="0"/>
              <a:t>melancholy ( def: gloomy, moody) today. </a:t>
            </a:r>
          </a:p>
          <a:p>
            <a:endParaRPr lang="en-US" dirty="0" smtClean="0"/>
          </a:p>
          <a:p>
            <a:r>
              <a:rPr lang="en-US" dirty="0" smtClean="0"/>
              <a:t>Nature always wears the colors of the spirit. To a man laboring under calamity</a:t>
            </a:r>
          </a:p>
          <a:p>
            <a:r>
              <a:rPr lang="en-US" dirty="0" smtClean="0"/>
              <a:t>(def: great misfortune), the heat of his own fire hath sadness in it. Then, there is a kind </a:t>
            </a:r>
          </a:p>
          <a:p>
            <a:r>
              <a:rPr lang="en-US" dirty="0" smtClean="0"/>
              <a:t>of contempt of the landscape felt by him who has just lost by death a dear friend. The </a:t>
            </a:r>
          </a:p>
          <a:p>
            <a:r>
              <a:rPr lang="en-US" dirty="0" smtClean="0"/>
              <a:t>sky is less grand as it shuts down over less worth in the population.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dirty="0" smtClean="0">
                <a:ea typeface="ＭＳ Ｐゴシック" panose="020B0600070205080204" pitchFamily="34" charset="-128"/>
              </a:rPr>
              <a:t>Emerson</a:t>
            </a:r>
            <a:r>
              <a:rPr lang="ja-JP" altLang="en-US" smtClean="0">
                <a:ea typeface="ＭＳ Ｐゴシック" panose="020B0600070205080204" pitchFamily="34" charset="-128"/>
              </a:rPr>
              <a:t>’</a:t>
            </a:r>
            <a:r>
              <a:rPr lang="en-US" altLang="ja-JP" dirty="0" smtClean="0">
                <a:ea typeface="ＭＳ Ｐゴシック" panose="020B0600070205080204" pitchFamily="34" charset="-128"/>
              </a:rPr>
              <a:t>s </a:t>
            </a:r>
            <a:r>
              <a:rPr lang="ja-JP" altLang="en-US" smtClean="0">
                <a:ea typeface="ＭＳ Ｐゴシック" panose="020B0600070205080204" pitchFamily="34" charset="-128"/>
              </a:rPr>
              <a:t>“</a:t>
            </a:r>
            <a:r>
              <a:rPr lang="en-US" altLang="ja-JP" dirty="0" smtClean="0">
                <a:ea typeface="ＭＳ Ｐゴシック" panose="020B0600070205080204" pitchFamily="34" charset="-128"/>
              </a:rPr>
              <a:t>Nature</a:t>
            </a:r>
            <a:r>
              <a:rPr lang="ja-JP" altLang="en-US" smtClean="0">
                <a:ea typeface="ＭＳ Ｐゴシック" panose="020B0600070205080204" pitchFamily="34" charset="-128"/>
              </a:rPr>
              <a:t>”</a:t>
            </a:r>
            <a:endParaRPr lang="en-US" dirty="0" smtClean="0">
              <a:ea typeface="ＭＳ Ｐゴシック" panose="020B0600070205080204" pitchFamily="34" charset="-128"/>
            </a:endParaRPr>
          </a:p>
        </p:txBody>
      </p:sp>
      <p:sp>
        <p:nvSpPr>
          <p:cNvPr id="21507" name="Content Placeholder 2"/>
          <p:cNvSpPr>
            <a:spLocks noGrp="1"/>
          </p:cNvSpPr>
          <p:nvPr>
            <p:ph sz="quarter" idx="1"/>
          </p:nvPr>
        </p:nvSpPr>
        <p:spPr>
          <a:xfrm>
            <a:off x="548640" y="1661161"/>
            <a:ext cx="9555480" cy="4937125"/>
          </a:xfrm>
        </p:spPr>
        <p:txBody>
          <a:bodyPr/>
          <a:lstStyle/>
          <a:p>
            <a:pPr marL="514350" indent="-514350" eaLnBrk="1" hangingPunct="1">
              <a:buFont typeface="+mj-lt"/>
              <a:buAutoNum type="arabicPeriod"/>
            </a:pPr>
            <a:r>
              <a:rPr lang="en-US" dirty="0" smtClean="0">
                <a:ea typeface="ＭＳ Ｐゴシック" panose="020B0600070205080204" pitchFamily="34" charset="-128"/>
              </a:rPr>
              <a:t>Why did he write this? What</a:t>
            </a:r>
            <a:r>
              <a:rPr lang="ja-JP" altLang="en-US" smtClean="0">
                <a:ea typeface="ＭＳ Ｐゴシック" panose="020B0600070205080204" pitchFamily="34" charset="-128"/>
              </a:rPr>
              <a:t>’</a:t>
            </a:r>
            <a:r>
              <a:rPr lang="en-US" altLang="ja-JP" dirty="0" smtClean="0">
                <a:ea typeface="ＭＳ Ｐゴシック" panose="020B0600070205080204" pitchFamily="34" charset="-128"/>
              </a:rPr>
              <a:t>s his point?</a:t>
            </a:r>
          </a:p>
          <a:p>
            <a:pPr marL="514350" indent="-514350" eaLnBrk="1" hangingPunct="1">
              <a:buFont typeface="+mj-lt"/>
              <a:buAutoNum type="arabicPeriod"/>
            </a:pPr>
            <a:endParaRPr lang="en-US" dirty="0" smtClean="0">
              <a:ea typeface="ＭＳ Ｐゴシック" panose="020B0600070205080204" pitchFamily="34" charset="-128"/>
            </a:endParaRPr>
          </a:p>
          <a:p>
            <a:pPr marL="514350" indent="-514350" eaLnBrk="1" hangingPunct="1">
              <a:buFont typeface="+mj-lt"/>
              <a:buAutoNum type="arabicPeriod"/>
            </a:pPr>
            <a:r>
              <a:rPr lang="en-US" dirty="0" smtClean="0">
                <a:ea typeface="ＭＳ Ｐゴシック" panose="020B0600070205080204" pitchFamily="34" charset="-128"/>
              </a:rPr>
              <a:t> How do man and nature relate to each other?  </a:t>
            </a:r>
          </a:p>
          <a:p>
            <a:pPr marL="514350" indent="-514350" eaLnBrk="1" hangingPunct="1">
              <a:buFont typeface="+mj-lt"/>
              <a:buAutoNum type="arabicPeriod"/>
            </a:pPr>
            <a:endParaRPr lang="en-US" dirty="0" smtClean="0">
              <a:ea typeface="ＭＳ Ｐゴシック" panose="020B0600070205080204" pitchFamily="34" charset="-128"/>
            </a:endParaRPr>
          </a:p>
          <a:p>
            <a:pPr marL="514350" indent="-514350" eaLnBrk="1" hangingPunct="1">
              <a:buFont typeface="+mj-lt"/>
              <a:buAutoNum type="arabicPeriod"/>
            </a:pPr>
            <a:r>
              <a:rPr lang="en-US" dirty="0" smtClean="0">
                <a:ea typeface="ＭＳ Ｐゴシック" panose="020B0600070205080204" pitchFamily="34" charset="-128"/>
              </a:rPr>
              <a:t> What does Emerson mean when he says he becomes "a transparent eye-ball" (442)?  </a:t>
            </a:r>
          </a:p>
          <a:p>
            <a:pPr marL="514350" indent="-514350" eaLnBrk="1" hangingPunct="1">
              <a:buFont typeface="+mj-lt"/>
              <a:buAutoNum type="arabicPeriod"/>
            </a:pPr>
            <a:endParaRPr lang="en-US" dirty="0" smtClean="0">
              <a:ea typeface="ＭＳ Ｐゴシック" panose="020B0600070205080204" pitchFamily="34" charset="-128"/>
            </a:endParaRPr>
          </a:p>
          <a:p>
            <a:pPr marL="514350" indent="-514350" eaLnBrk="1" hangingPunct="1">
              <a:buFont typeface="+mj-lt"/>
              <a:buAutoNum type="arabicPeriod"/>
            </a:pPr>
            <a:r>
              <a:rPr lang="en-US" dirty="0" smtClean="0">
                <a:ea typeface="ＭＳ Ｐゴシック" panose="020B0600070205080204" pitchFamily="34" charset="-128"/>
              </a:rPr>
              <a:t>  In what way does nature serve as a teacher?</a:t>
            </a:r>
          </a:p>
        </p:txBody>
      </p:sp>
      <p:sp>
        <p:nvSpPr>
          <p:cNvPr id="7170" name="AutoShape 2" descr="data:image/jpeg;base64,/9j/4AAQSkZJRgABAQAAAQABAAD/2wCEAAkGBxQTEhUTExQWFhUXGBgbGBcYGBwdHhgXHR0YGBkaGhcbHCggHBwlHB8XITEhJSkrLi4uFx8zODMsNygtLisBCgoKDg0OGxAQGywkICUsLCwsLCwvLCwsLCwsLCwvLCwsLCwsLC0sLCwsLCwsLCwsNCwsLCwsLCwtLCwsLCwsLP/AABEIALEBHAMBIgACEQEDEQH/xAAcAAACAgMBAQAAAAAAAAAAAAADBAIFAAEGBwj/xAA+EAABAgQDBQYFAwMDAwUAAAABAhEAAyExBBJBBSJRYXETMoGRsfAGQqHB0RRS4XKC8SMzYrLC4hUWJEPS/8QAGgEAAwEBAQEAAAAAAAAAAAAAAQIDBAAFBv/EADARAAICAQQBAQYGAQUAAAAAAAABAhEDEiExQQRREyIyYZHwBXGBocHRFDNDUnLx/9oADAMBAAIRAxEAPwDrEToZRM8Yqpa6wxLmxpaMKZZJm84NLnRWIVB5a4DDZaInQdK4qpc2HJcynHg3rAdIopDaJhhkLYfmK2WsxBGLSXOYMLkkCnGJPJC6tDai2TMcRXYzbcuWWXShNVJBJGgBNfCE8TtSWdzOAaA1rUEhi9OLxzG158xQVLK0hIuCAA/7zRiXbUWjz8/4hCMtMfqLObS2GcbPlmhkgKCh+4m6j32yitMppd2AijlyFKKyEdqAmYpG7mCiFKGXKhwDYgUGtmh2diFy5KUqkyQCEhCjTMA4fdWQSQSAONeiJ+IFypqckvIZeYBGZks2XRidCzCztSMuSUJNan/H9GZ7vcrlJmBXZLlTR2iU6dmhBKSSWmAgkVZihyDUaBeYtSJKspQOCXc6ArNV14vXwMO43bBnTD2q2DUQSoAskCocirkF+85oLRUYjETTNCpImKcgoyBRZX7RUUDP66wupylphsheeBBcmZMxIQEgpStIIWFBIYtvZa5QWdvpFPtSYygrKmXooJdNS4WAgkqYVSS7FtKx3GyNjqmGY4lqmBSUqmqmJKVBiyJaC2aZmYubs3F+i2HsLN2gliUFCilTFhU1XdqrI6GcEBxS8bMW1RovFadmcz8G7FXiJqFTE9rhwgKQgTCpEpVClBBcypgZ2Yhiwu460/B8lfbomTUqUoIVLV2blGqmlpLFtHFHtHX4hXYoPZpGcsSSQ5AYOSzlk6l7CNYPHKyFbqKcoIKk1dyKhO81i7WGkGehZKb3RbQm9zjMZ8ESMKqXOwaiZgSpJlqTn7RSgE50dooBBTvG/LWM25trES1SsqAU91U1XZomzEootCspZszspLM1OMdZtYoOUmUlaq77EpQWJUSbKABN2Y9Y8/8AiPZUkTM8tLqesq6e8dQxDcPBzCZPJSWwmW48AdvzlkpRhhllujMFrIUS25nUolWWp1DhqAAQITcQhKVzVElZObuuksRmULndcWYZr1hTFypqVJyMkBGYEKyhKgapLKLKfdDmK/NPmpz5JzJCUglTOSGRmTl+YENZxrWM7c8nLIe8+SWJmJzKAJUGLMbGoejvofC8TVNTITnTNSpWZjlCS6W3lOp1JVmoKc9RF/sb4VK0qBzIUojKiXkQxCQTuzA5ZySRSljpc4T4AyryhagvKXmGWggH5VEFNrcCGvSHhgbVdDRxvo8zkrdYXMQvIrMEmwWqlcxu2rP4Xi82bsgzwFdmlMtOda1qIDZWoHZqEM/DnFl8S7CnomS09srENXJnCSoBwpQQpTJDAJ3XtxLR0mAEpByy8Hh0rQAcy1JBzFgGTMUVoUWNVAEsKCFyUvX9CkcVvc87nYpMsHemrAzb6SUoUogsQMu8HcvQtR4rMfNxGRMuaFKQnKpKWSyQQUoUQkUo4rxMesYfZGDM1U1cwLnICWQHYLu4BFQ72DEGsN4hM0siXh5OHTmSSoENUk581MzVIQRw0DRPHmglvz9X+2wY43X9HGbE2nNwaezBw4WMhKFlYWWImoZmAAdsoU1H1g+0tpzsXn7ZSJarJl7zIvmX3mLnLvC0WaUzxNWZeJTPZSkuyQUhblag9Qph3gWFqxnwv8FzJx7TMZcsE5SpICnc/IpBCm4n7Q2SUsr0wsCUpPSuCn2bg0zpk5GIUUJKkHMlIT2ju6QQ+Ud2gFuEc58aYmWpa0oICQDlIDAknMaX4x6n8YpEtKj2WdUtCSpkkIIQ5Dv1d3jwrb+LC5y1AUWsqJAYEEPQaB/SD4mN+0fy+l/aKKCi6KqepyNWFPFtG4vDiyykqDtx58YRJpryguIxNABXieceo1ZTs6efikrQpmdQatTUEnxIArDuCnoQkpUzudI55E1IlhIG9QudCGcAxaHGpS2VIU4BJ566xleNrZFNW56aJlYPLXFeV8/CDImmkeyeamO9rEu0hPtTDMuSVhwwCWzGvIdLV8Iz+RmWGGtrYMU5OkNyZgNLc4dkrH7gG43PTlCGExAS4LUGm8XuHTQWekBxeLAGXeUGJoHYsTpVnfo8eN5X4nJy0YvTnk0Y8e1ssZmJSk5gaNU8LXrz+l4SnY0KIIBuxIY3p5EA8PzWq2nKmpQgZgxAF6akEMamvlreFsPi0BagHAq6wku7fMR7H1jI5ZMyjGfH7hk6lsO4aSUKUZmUpLqISXLgjKH7tALNrzhqSZJyrLljmFLOGYkiulbkikJDaSAh1rCgBVnBChSnzRuVIQpIIKklW8CXNfmICg/DX7GLOMYySjv+n7NiKLrZFzOxhyApCVKpk3XZy17+DRyPxGCotLISbKKvnJSBrYWs1OMP4OcBNSmUt1KokswBN2qWUQ4cgtWFPiDEqQooUWAASsM7u7vNIf8AboKE31z5Z5JZEmFQUo23/Jzm1NnKSl0hRUveZSk5mtwSprDzgMgqE6V+pLy0kOgKUkKQC2VSjuirg2docl53Qq6CUtMVQFV3ZV2cgB+Lxc7NwZQSuYEKStJBSQpa1h810k1sqoFHDxqw6kZ7pujoMBjErllQlJ7NBCRJKUkSQK5wsOkgJILuL1aLfZmMlBwFySp7y2Dh6U46MHqC0UhwktK5c2TLaaTmUchUAwAIYkAEAAuA7EtA8NsZU3/5CZmWatyCagEEirirjVgQ5jRLyHibfP397Dwbb2Omxm0hkUFILOU1IbobsCK9DAMOoLDh0BO7VTBbuGTyGjHTWK/EbiQJimDEoJqFrY8bsHIJPCsZhkpIyhakKOULNCCA7FJKnGYm1a6C8YlL22S5O/oalKiwxs0BKw7JVRYDqcWa9B3at8xjmFYKVNUoTgCW7qCZfBqKDBLniDTWsX+1J8tUonL2bKCgQwzEmurOdXH2geyjLLle6limhDrI7ygo79N7WxPSFyKslN/0F6ZdWcerZiBM7KVLmTEIKVLy3IZQdTBKXYpYlXyc8sdHsbZ2JJz9jITmCWUUp3kJIAC2TcJbKzXfRou1qVOyplKUhDkPkFWAI3nbLcamusP4PtACJlSGZT94MCXDUY05s8ep4sI9E9O+4+lQd2D8W16+A8ohjJCZyci0uk3DkP1aIy1wXtWj0GkPZyivgcKcqmAEoybiaZcxIBC8zsg5X8WeIf8At/EonIaYiegJIC56MypdCAEkEf8AGpBN47ATIl2sY8ni4pcg0ro5SZsCcFCakoBS5IF1KY3JDBI4NV9GiGzZcoKBxKAqYt8qATMVRyS6WSA9QTxaOrSeldHhORhZaVURvJBIUQdTVlGlPpGBeHCGVezaqu99xtPYHBYVCFNKRLQRm76SVBRZRcinDXWIY/b6ZciYVz8xcAZBUGxZrh3LsfG0V2HwqpaZgUVKXNUoNmfdD1YGxYEkVrzEJy/hhZmiXNSZuHbRbBGjM7qplYaVhMWTJl2xqlw30dJyiuCm2XtZU1eKRiDKOeXmSFPRgTUpZlU0I6XjxcF0gf8AFI+pPpH0RtPZipCZgkJQTMlnMSPkQlRtWvy83tHgG0ZAQJbU/wBGSov+41PqI1eI5U7EhaVPkQmpIDGhY++kbMrcpWob79IaxKBUJOZnrx4tAMRMUJSRYGopela+UbB0Fll5bPYGnpG5IJAfN4QCWlw70A+jP6mLHDpSQ5Pn74RwGelhZ9/aGUroIrkTefjBVL8RG88xSHO1hnC4oijuDcV+2sU4msYZRNYZm8YTJBTi4tWhlNosp+MCUEnUpSyRWrDMdba8rwGWtThnYg1BJDDrUdDAsWpw7ZCdA5emheka/VUAN48rF4dtvdP9P/H+ZR5PmOzwQlwzlzd6hw5at/zAUCYA68oJtkLvzJ92jYWAl1ByRTre8ClztDQdKDhGj2UpNxk3X0sDkuUS7FWbOSlKctFMajgXeoNRURcYYp7OoSXBsO9zq3toTVPCRWr8jU9OkDVjFOMocOBVrF31pGT/AB4YXqfzBrYBWGRnBBUlYUlW64OYGgoGALl26iFPiBDMspUZiwHFXBDm2apDgtW0Hx8xK1ZyVJIFCkNV2qRZlZTd6FgYMhAYHNvAAEk36Rlx+O8stqSXfyKOaUdJTTtogy0JXLUXJBKhYnedCmGWxtwi12LikIlgo7Q5lVyvVVAd5ZqHHHUxqWrMXUVEPUsBRmuB184tcNgEDKVEZAygFAE5nvz/AMRpjiknq+/0JN+hBOHC0umYMzspRQN5nvlZyHAq9B4wzs/BLQFrVMVNKmAzHSjuORf6RA4gLskCvy+284NMoAXYOKA3qPm0Nq9Y7P4za2tv9K+2PCaQHHTBluSTYC6mbdSe9yd6FXkts/FBDiWneBZZzEgqLHeclgBVhrbWDzmX3qUa7eIKaj+YjLnJ+UJNWKlVZqHLqC2vrGb/AB5YXt8TfRTXrfOwObImzDnXLTkSTmKSWWBQWIUSCBQsPv0GDxqZmWqSpLO2h0oajpFTi8SJacwFGqQgMAXYvwB4+VYfyAJzbqifmCQH8dRb6RtwpOdPd9hvTui5lzOJt7vE1EEUiokzTrDMqdwjfprgZTseUhhRzEEnjeAjE8SIBOn8IKsLkPKmRpeVVCK6E6c4rk4iNiY5ieXDHLHTNWjlkaCYzAZgQlak0TUGu6/TlFdOw04MhClCn+4VPUCgyOb6mptD65x0jQWaGMK/C8V8/f38jpZbM2UFpzmYEhRNxcj/AJGH0zoSXMasSE4Gug+kb8cI4oKMeAx3Q9iVjIuvyqr4GPnDbyc0yfqyZabihCUuAPr4R7/OUgoUlZoQQqrbpFedjHzziiSjEFNjNzAkXllwCCb1BqOEJlrah1bK6dIOY0zDLmvx/mFFyl5A5NHpw6Gxq/lHS/D8pllboKQmuY0Zn14G8c3iZgILN3qCtKvQ8ISMrdDJhZS3QRV2TXk1vMRsIoNecFRhv9Ik6gMejv75w7Jw26KNTrB1I6jt5UlRU1nh2Xh8odRP9sDTOKSXDGJK2iQ1PBvr1jY5SfB5Cdm/04JcEtz48IssLkFDXx9DFVMx+bodPesOyZyAlwgHiamut4WTdbjLksZk1O9wuevG7xVzEJBd38WaGcPLZTuQG1IAfoa9ekCxyUPU0cN+0tel3hIunQX6kO0BLBg0BN3eJTJKSNwgeEL4YKWsIzZaseQiiewqZabKkFcxnYs9fd4t8UgkbhAyA2S4PEAPVwRasV01UqWAhAcv3jUn8alhG8NtIIO86ktQPQG7tpHm+VjyZfej1wqNGOcY7MUnYUhYKl5s1MtXBuGINqWbWpgk1QPedkGw+hD3rpG8RjgtJSABXS7+o/mKxWNUl3Kmd/H300hcXj5FFqVbk8ko9FvImdmcnyp1o7Vs/GkGxWOBcJTo17eGpisGKM4uczaPc8+ekN4KW7hS7GwFepVwH2jRjjoitXKJSkr2DYJJJq4ez/Xwgk3EpT3d4Hwb7GInFyw6UozKHeJJt4HwivG0gSQEpCeBqYrFuTujtRaYeeGcN0PvrEpyswJASNTQesVmGnBK3umCYrEElkM5DX68af5g17xykGM/TjxHG7+9YcGNOViXLv5RXfpilBJuahzS7Gv2jJcs3VdqchWKR09DqTLiRiyYNLxmr/iKdK9HYWrGTZxAISDavQxSkyqZczcUCLwGTP0eK6VKWagRM5gkrb+LQNglomabv5wNGLrFWcU+sRKqv6x1A1F+MVxtB5c5w4MUMvEUq7+7w1hp+U/eJSiCyxE8PvO3rGGaGoG6l242hedMzBwK9W8haJbPkZ1BJLABzxPIRObjpcp8I0Y5tOohVdxeQVyKYAXoaAC/SPCMQhQMuWpLHspaWVxdSiW8W5GPolM5CFZEAukZiX1sEvxPlHi/xjLT2+HmWUZaSTqTmFfCvnGKHkLLL3VSNCTXLs5vHqVJQUt3kAXehuf4ihnszgUe8dV8TYqUveYhTIAbTdL9Y5spBDmyfre8XxP3bZyLBaHkhgoMkkvqSpTEG2ibRa4TCkoBJ9S/04uPCAbPC1Zg9BLHNgQSQAaav4QBMyauqGSGFCrVr3tApvY5s7NM45bP1FYKtI04WY68NbxUYPFKLscoqyiPxFlgZyiNKFgf3feN/B47jQnh1uW9Yt9m4lL5SQK3dnHD+OsKTpiXy0cuymtWo5wqvCk7oZOteHh4wXT5CnvY5iZ6gcpJIfX8w2jEbpC0g0oSWbpTr5xUKSSUoOmrVPCkWwKCADfyc3FoSTSObF1zt0qBPBmqOAt9Yr8NiVJWFAni/wCeMO4lExL74Zur0tz6wvs2WFmtQKvz4VsOcFSVAuixm4jNvKVU1Jf7XjUpTi9tRd+EEmy0M6uQAAtrpeAFTVHp79iJ3scnsTlrZyanRgOPnGp2ICWo5evHrZn5wooryu48LxAz8u8+YC6SKg+/URxy3DDakzNVVtW+0WuxpxWglZDDjQcBVmHqY5TamIZZYAJVUB3YH2fKLTZ5QJZPD9xZ1NRk6t94GRLSdJUrLGVLRcTKkmlWLVpElIVKGdklGZ24i31iGExeVJWmWkkNmVfWrHSnCAf+q9ovcSQ9FJCQQeenk3GJpyb+RMfkYwLSUNqcpp4BtYjh8ShBClJcasa6M54XpFUhZSXKSOIN2trasbkKzuBQEa8db63itL9BrOu/UpWCAWsQHvzBNGcs0V0/EgLaj6gH3f8AMU+OxqkJQGAUGyqFqXFDd200gMjElbq18PbwcWOtyiLcrJOhJ4w3LWUhybhmiqGIygB6mMlz3NST4xRjpluMec2oDtEMWf2kkGtT1hWZNFDrx5QRC6EO7CwEBM7X0BCiK8YYE+g4wspi4uIimzgu0Pdg1FgZ5o1vWGZc+gah+kVz0fSJIxATdz0hWjrLqVOBcGnSLzBbNEtLzA69RVg9k0vzis2NiJKUZ1KBmFyEirAOOgJI9InOxi8QqVKS4dRK1A2TrTkGqdY8nyZ5Z3GPux7ZtwqMd3u+kN/ELiTORRKVSpgcNmJKVAUs1vKPEvjDEK7XDjRMpCQXuxCifGl+EevfEWIeViC7IRKVUiykg0Fa61do8Vx8/OiQsl1boPIZS3oYzeAmk2y8pNy24BbWGdAygBIckk10u3CluML4/CKQmW470sF/3Mz291iWMxBUg0rlAPiztA9skkyw7js0Jpowj0Y2tgINjgqVnCSwUAD0YW+sBxikAgEDups8MY1eadlALO29dwGbhGp2BKi4QGYeesNEEfmdrKwktFTlYgalrPcf5jc6VKUp0LykcLdRSK04pLJSoOzEMRcaka0pDRxdCQE52+lNLRbUzyHZGbIA30rzit02Lgk84Nhp6MtVEEXB08qQOQCXzEKVRxoP5gS8GxKiQknS4/iG1WdzyQm4sJWFBwCNanz8okrHAEOH4cHrw5wBOER+61S2nh5RiJALFgAXF6N11gNoakHl40q7xZIqa18BqawmcaQogAjMXOrpgi5eUHy0PSkaE5Jp2YJ638fOBaXQUl0h5GJVQsRyfR7V91hhS3FBe/H8Ewph3IfdGpDuGsKwPGY3KzppxFh/PKAnYNLewZU29WKdNfL3aE5i8zFSxUNW17QORNJBU/UPVrX8YEpyBZwWYh+XmIemhlBoFNACsubMAHFbQ1IkJLbzdB6nSAJwygUlQHI+9I2tDF8w4dI6mx2r2OjTtBYKUpICEgUNR1I93hZU4oKlIWDm3iwd7uDbWOdnzDmvQWrDmFx4QNPesL7GibwtIuJW2QUsSCSN4MzGtBSC7IW2beIuxezvqY5qbiAauCTcs1NLQ7JxpCQLM9OJ0J4wfZ+7sF4mlsdptPBBUsMkF7sQ+YBqAuAfKOVkKykgg3Zv8RZDaSDKO9lcg5eeop6xXTWUQEgsKuzOTVzHYIySpgin2HM1zX39IZw0oO7u3u0V6JVbEw4RSzUt/MXaHSGVTFVGar2I04QeSvKR78DCCFlreLwyjM9hC6RUtw09QSotqrWMEwJOraeMaXKUak1eCTpdg8GhlAJMnMQQaEWgcyU/jWsFThyAB+KQyiRRoVquBtBdfDWykhAXMYKX/tp1YUKmuR9KQ/jsZLlJZDE1SyWobl+NSKVigRNW4UFEFKciTwTwEB7FzVy5qSfqY83L4Mss3LJLb0RqWRRjUVv6jO1dpqVgp4WkB0kA71mUVWrcpHCPG5mAmNh3FFISQeTOAW/q+sevfFOHSvA4hSCd2XNCC1SEvUHgQ/lHmm2cQtOSoA7EZW5E5W6hCYlgpOWlVv8AwPHV2V85YQlaAGYh+ZAGl2qYrMZLOYcCS3nlfzhlc4dqVs7FJAfUBOp8bwKbJUJwSr5b9RU1jXHYdDMqcDNVvBy45EP8ras31i+/XdmSlhd7tfhFDs6UBMS4sVVf+oaXMM4k5jdgHAuaAm8MuQdhEzMpBFSOsOIxZpukPcuXgKZJBGsN5Sz3EaW0YZNE8PiVA90nx5wTEzswDv7bQH28QkrHTlaJKxINGt5Rya9BL+QAZR+7zjJ61MlgBfu3iScSNU/yIimcHAFukc2Nb9AKisv9X/ECCVvRQfo0PkkhyLwPMHqk9X+8BthUmujeHTMYAretKW8YFi8Op6q8P4iwlJ/brw4fmMm4dzevOOT9Qa97K+VhixZ7V6UvyjZkVBUahtfejRYyJbP7MRWkUhmztbIJw4WA7sOJMaXhQ1n/ABFhISG/MZiEilWgrYXUypXhA9ojLwqYtzJSSImiRlNw/pHajtbK1GDHC0HGGFAzGLKVJ14xKXJGunukc3SFbZGXgkgV0jS0g2FB5tD+ICUIF61r92rFfhy7wsJWFGIkHQQ0jDnhEklmhqSoRSx0kJZWuLGClLNz0gi0h/SMyQtgomB7ERUaufSJJXEZ4cwQ0NJU9fpE0B4TSWDw7gJuYOOJBHShhW6YyGMOm+a0DxCzRhcn8xmJdKnJdASxSOKiAC/ACKXau1yCyV5SXZ9SwoD5G+vOJuaTsLdFlj9pZMJNmHMWlzUpCeik66OTRo80VgzMKkFVZSUgHiQ9BVqkK84utpbVGUIUB2aQykjedYrWjEOPIdY1i2lz1JuUmWoBncZSTyur6xlyPe0WxSbRUYLCtPTokTAObAAux8L8YTxaR+qmOyglSlKb5g7tTyhnZU3POZiRm3gKWzelS8IbTlgTZ2UnKSLPV66+McuSyLTZi8xACCMq2SxoxSokNxbreEZ+FAUQdCfUwTAYkgMk1zpUAxqGZojOIc53zG8USFWzLtKQQAFVpUHxrEyrKQ6iSbM0VyCSa1bSG8M5D0rYcItRgcTJjCgJL8dIZwkhIFRWFZpD/wDIPbjzeA9uqt3goOm0NLkgqDBvGCDDnkOEKgm9X9tD0uaKG5gN+gHaMRJIvWMlygpx5RFWJLEkFvft4VRMrqIawUyyRLy2+kbLGA9rR3Z+ESkpqIU5ILLlvGTJDddIYKqUhdcwiusG6ODy2F6njGpkkGrwkrEEkvBcM5DggHnbnBc9jmNy8rAkAkeR/EERd2DHU6QDDzVBiQkj0asFnzhehNma0KmKMLWbBmiHaNrpAQpnPvpGITmYAQ+xwTEyyQCRw/zEcPKbWH0ymqrRmELTVAGn0gKQwaX1iUyjMYVC9IkF3PIQw9hSt1AQz2PGN4YA8Hg60au8cmMkA7OC9lQQTLYxqabNHNhowih6U5mrQDBYtAmJSQyykZmdipg7hmfmNBEcZjciQXSk0bMoAVevM8uccTtPGgqIUUF1VHBNAWBtfpGTLlqSoD+R0nxLtTs5uZ+6neBdmPdIcEGoHOOA2riyVEE7p3in9vIB+NGixkzc0wLNBR0FyEu4FOGrdIosYHJqHAJVza3LgPOJQlctx8a3MmzzlqSN0mtzf1jqZqFqnlcxICezDh3ZkN5AhI0vHKolBSt0PmYAU1IB8qjxjrNszc6zUtkSHHDMlwDzZ4aZdIWkbOdBnKUBmUq1CaEhn0IJiixsxP8AqZTRw3MJH8x1apU1MujGVLSjNuud58qcwqNHPOOORKSCkP3lG+gChf6x0Nx48j2y5hz5QzEJLs5SRQa8/SNbSStK2o7DgeVzD2OwHZTGHdKQcwoCWowHHjFbjpjqcl6C3lrWKxAvUtUggRNMxgNecQNVVN42MND2Y9uyKV1vDeGTXM9RpfxgfYgcIaw4GWoMc3YG/QyYCXIDjSJIZnI983hY7TlJNZiQ3Av6QvjfiCUCznplP3gWw+zm+h8p4wugpKmLsYplbel6BZ8hAl/EXCX5n+I7cosEzrVySHAFOBicgqsBHIn4rxBDDL5OfMwtM21ijXOU9GTHKxl4s+6PQkgiE8VPZ94CPP52Omq705R/uP2gHbFikqJSS59mC9yi8Rds7iZtSUDvKl+B9mAn4hkiyvJJ+9I41BT+1R8W9BDCEK0lIHNX/mpom4lF4mMul/E6RZKjwdh+Ymj4knn/AG5HiQpXoAIpMyh/9qE8k/8AglvrAZi0nvTFq8P/ANH7QSiwY10dBM+I8Rl7NQCFqIyKADXYhQLv6x18olLcY842eR2ssIfJnQ6VM4OYBww9OkekLXyrDR2MvnJJxSXXy/gZGNdJ5fWIKXEJCszNS7ngR9+kKzp+XMSaipCuF3S13Dtz8obUkY6GpYBvfn5weRLcly9mhWXOTVQqHSpPMEWfypyMWOzsQgrXmDJGvGg14glJ8YSWVRVsKG8Olg4Fq89fpeCJzEgnU0GjW99GjJU9Kwpcl2Gpu6R/PkYWTiMrUL7xfrw5fmMM/NqVDNUWU5LDjQHwPs+UVmLngAtUEeR0bgYkMcMru9GLahzW16268Y53H7SIoL2Bbk3jUCIy8ic3SJSlewDHTDMCsznKgMdL6dB5u8cxMAdRAZz5u7C2laRZzMRStRr9AH96RWz5vGw04RbFfZXHYRE/swU29XPpCCE5gQwrcjhQ/b6xk5RUXPh6QRj3QKEB/AP4RdKiyVEMLUgUAzJfRkipbgw1i7xMwqSpQGYd4FrCtKUesVQGRBIFSGHFzz8qcot8FIzpQlJOW+tctSaaO4vHTfZVPay7wc1SZLSgoqOYzFEU3UHKkClagxxpwYyhyKVJYhg443JqYvFTFIlHKVOxBL6Fgqp1IBPGKnFSyVlSQ7ptRx8rennAgdFuwycWSEM5yu4Io1QBUnSFlMTRI8OMbkzF9kpSmVLztu3SWN+VoHNUDlYgMkC1zUuedYvQaH8rVg6ZhgSTSCoIijVmZmFb0tEps7KhQ5GvhEVQrtKa0pTByzQslsPhXvx/M5UtxPl/MTmKqXqaaxtcpQS5QQnjlPqYbwOzZs7MZbMCHJLV0gm1ySjbYm3BPr942CocB5RcJ+HFuylgdAT6tDkj4aQ4BUs0ejDR+EdaJvPD1ObKibr9TEd3mfIfmO/wewMOls0sE/8AJRP0dotJMuTLG6lCeiR9hCuSCsspfDFs81k4KYvuSVq8FH0YQGVIKlhADKKmY8bR6TidrygWMxIJ0BF/OOWnYTJPRMylTTE0TdVbDnCe1SaRoxYMs4Sm1VEcL8LzVd6YE9AT+IspPwbL1WtR4Bh9jFzLxOINUYQJH7pqwPoMxiaJmIUSk4rDSWuEIKyPGo8xBcmZtP8AyyfRX/Qhh/hWUA4kqVzVmI9Wh9GzUSg+WUjrlELTcKFA58ZPmGjJSCkGrGqQkUDnwHGCfGfwNL7H9Rhi2VCVKQpROYZXKgVEkHViekZ5eQoySb5LYvFx5k6cnXzS/sQx3w8CP1L5VpWlTfuGYfXnF8zmqmD2Zy2vWOMwG2p36VeHIzBQAQrVNQW5hrcI6VO00JlgByQkBy5JNHqDygY5Txpqbvfb8jvxbJgnKEsSrbdfMdUztch2DFL9UnkOIasAnzEFUtnBY3bgSlZOpcEOLgk3hHEbXKh3QCWJAPLiRasVk/EVBtUMHcAWoS50EF5WzyLHUL7IqqS7NwB3lM1yDWrULw1gdrMFEEBWYZRcZmSlyCNAPpFKqcSznj6uICFpfdDnhE3cludVnTq2ymTM/wBLeSVOoHpvEHn5fWNzviPNvITl/wC1qgP1DxyRnl7fSNfqFMw+8I/Gi3b5G0uqLybtckFvB+toq52Nrx91+sL5+GpPW4gaVpZi7tFI4ox6OjjSDCYVUsDbrw+kDz1Dsff+YCkt1ESWpxmbXSK1RTSbZqeHv3pG1LHMtf7sYXUX8TEpaSVM1Rp49YNDKNhJywONhQCp1AfSuutIvpeIPZOGT2SQksLlRF3PEt4Qrs1IlzUqVcGqaHkEk1Zw5JajjlFlPWFoUwDTDui1SHDaFn1pWFm+ilpbFNMng5UBToS6l18AH/cBpC22MQpTABgolRADO5o/Gr+UbxiAJy0juBZc2fhbg7+EKlalLBYXaztwpFIrsdcmv1IRKMoO5U5BsGpFhgnUkkIQan2OUAm4HtEJWaqKjnADENQlvdotZGeSkIllITetfGKAb9BNC6QWAJA1gsogxQgGloUp2Dtfl4wZGHIupI8X9HjeFwqlghKVEGhYUbrAdtbIUlKQgqSSAVgKfeJa4LcIhkyaXT4Zu8XxseeLSu0rfpz0D20AUBOZy729+kKfD20JUntEzCXKgwAJdhyheRheyzlTk1q+ghn4dxMwZyiWlWYh3DhLDi442gKV272NGeEMOJLSr9GW6NoKmA9lhZq21ICQ390PSsFjllIEmXLBaqlKWzlrJpzgcnH4hQ7/AGQL9wJSWDagVrxMaUFJJ7SdMWaXWTWrkVa31MQnniuDz35jXw0vyRqfsqYl+2xaUB23ciR4GpeC4LYGDxJXKTMmzFhIdZUphUWdgTWzQCcETCM1fbg+ekHwGOEkvLaoIfqzny9IlLNJwpbMPj+cllUsttdnHbW2FMws4IVXeOVTUUAbtx5Q3tDGrniWwykDeYsCp6KDW+0dDtLaHak5mNfJ+EVCkAWAAA05RSOVypzW6KZfPUdUMN6WXeIw6DKAUsrXmSVFRchABBSk5qPfi0BGGkIBBXnIsAGe5c8aUrFOicpq0bSIlfl+NITRN8yPPcpvsvpmLliiLBr6VPQVe0SxPxMsgJ0SAluLUHvlHOTsQLMRb6ez5wutZNi4s3L36wF40XyUwyyY70tqyymTAS4ADaDSBYjEApSndDO54knU8mtCMtSjZv8AERRJVvEgEasajmPR4usaQNG9sYM1qM+vTlAVqdq1H0gQlkJqLijxuVIO8XP8cW8IpSQ1JE5JrUkt6tBUKZyCQXboDQ1iKpXACrFuesaWpwws/wBrQOTuTcyWTR6D3fWJghQCTS9bAvxbofxGlkA8hU+F2p7aBzXKXAAHCAcGmy7Bw9qVrfofA1hUrdzq1fOGAgsAzsQX5a++cClyS5IsEsebxyCqITFsKawNC91q1+nusGVLBZj56W+0LPVrCHVDRoGkkxfYfClKQAkk0JN70oNSa0iqlS8xALtanKOs/WypRoHXTe/bYUB9eQhZy6DKVFcpUuWZhW5pT+o26m0Tw2LSkyEF8kt1OfmKk1BHkPCKbaeIzLUWopRP+fBols+b2s2rMlJ71alhTiY7RtYY+o7Nm5RnWAUvmUlNgDb6tEJeBCt4rTzU5Tfe9iC4zBggVCQAndJ+Zr2a8Kz8Srs1IWHAD9TcMNNIaIWzadogKbM4AIDguBW5pc1hObPzl7NS/DrA8PKSUVoVd0vfqHpCM1dai0VS3HUdy+mWh7Yv+4mMjI58EJcFh8S/YfeCTP8AbT0H/UY3GRg8n4onpfhP+pL/AK/yik278/j6Rr4U7o/qX/0GMjIP+yw/i/RbzbD+7/tiGJsnor1MZGRCJ88BkaeH2hVXePj6RuMii7HXLBSrK6pgaLHofQRkZFVz9+hVE12MAn2HWMjIeIYi/wA/gr0MQVY+PpGRkUKBp1x/Qn/tieA+f+hUZGQr+EEvhGE93wmekCPeV70MajIRcsREB3k+HrAp9/7oyMiiGjyHxPvyiHyeH4jcZC9I7pD+D+b+lf2gCO4r+31MZGRNck+xHCXgA7w6xkZF+2aVyM7N7/lBMfY9D6xkZAfxCy+ISPeHUw3sD/cm/wBI9RGRkO/hZSJabX70zoPUxW4zuzfD7xuMjsYvYhhO6OkITr+AjIyKR5NHZ//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172" name="AutoShape 4" descr="data:image/jpeg;base64,/9j/4AAQSkZJRgABAQAAAQABAAD/2wCEAAkGBxQTEhUTExQWFhUXGBgbGBcYGBwdHhgXHR0YGBkaGhcbHCggHBwlHB8XITEhJSkrLi4uFx8zODMsNygtLisBCgoKDg0OGxAQGywkICUsLCwsLCwvLCwsLCwsLCwvLCwsLCwsLC0sLCwsLCwsLCwsNCwsLCwsLCwtLCwsLCwsLP/AABEIALEBHAMBIgACEQEDEQH/xAAcAAACAgMBAQAAAAAAAAAAAAADBAIFAAEGBwj/xAA+EAABAgQDBQYFAwMDAwUAAAABAhEAAyExBBJBBSJRYXETMoGRsfAGQqHB0RRS4XKC8SMzYrLC4hUWJEPS/8QAGgEAAwEBAQEAAAAAAAAAAAAAAQIDBAAFBv/EADARAAICAQQBAQYGAQUAAAAAAAABAhEDEiExQQRREyIyYZHwBXGBocHRFDNDUnLx/9oADAMBAAIRAxEAPwDrEToZRM8Yqpa6wxLmxpaMKZZJm84NLnRWIVB5a4DDZaInQdK4qpc2HJcynHg3rAdIopDaJhhkLYfmK2WsxBGLSXOYMLkkCnGJPJC6tDai2TMcRXYzbcuWWXShNVJBJGgBNfCE8TtSWdzOAaA1rUEhi9OLxzG158xQVLK0hIuCAA/7zRiXbUWjz8/4hCMtMfqLObS2GcbPlmhkgKCh+4m6j32yitMppd2AijlyFKKyEdqAmYpG7mCiFKGXKhwDYgUGtmh2diFy5KUqkyQCEhCjTMA4fdWQSQSAONeiJ+IFypqckvIZeYBGZks2XRidCzCztSMuSUJNan/H9GZ7vcrlJmBXZLlTR2iU6dmhBKSSWmAgkVZihyDUaBeYtSJKspQOCXc6ArNV14vXwMO43bBnTD2q2DUQSoAskCocirkF+85oLRUYjETTNCpImKcgoyBRZX7RUUDP66wupylphsheeBBcmZMxIQEgpStIIWFBIYtvZa5QWdvpFPtSYygrKmXooJdNS4WAgkqYVSS7FtKx3GyNjqmGY4lqmBSUqmqmJKVBiyJaC2aZmYubs3F+i2HsLN2gliUFCilTFhU1XdqrI6GcEBxS8bMW1RovFadmcz8G7FXiJqFTE9rhwgKQgTCpEpVClBBcypgZ2Yhiwu460/B8lfbomTUqUoIVLV2blGqmlpLFtHFHtHX4hXYoPZpGcsSSQ5AYOSzlk6l7CNYPHKyFbqKcoIKk1dyKhO81i7WGkGehZKb3RbQm9zjMZ8ESMKqXOwaiZgSpJlqTn7RSgE50dooBBTvG/LWM25trES1SsqAU91U1XZomzEootCspZszspLM1OMdZtYoOUmUlaq77EpQWJUSbKABN2Y9Y8/8AiPZUkTM8tLqesq6e8dQxDcPBzCZPJSWwmW48AdvzlkpRhhllujMFrIUS25nUolWWp1DhqAAQITcQhKVzVElZObuuksRmULndcWYZr1hTFypqVJyMkBGYEKyhKgapLKLKfdDmK/NPmpz5JzJCUglTOSGRmTl+YENZxrWM7c8nLIe8+SWJmJzKAJUGLMbGoejvofC8TVNTITnTNSpWZjlCS6W3lOp1JVmoKc9RF/sb4VK0qBzIUojKiXkQxCQTuzA5ZySRSljpc4T4AyryhagvKXmGWggH5VEFNrcCGvSHhgbVdDRxvo8zkrdYXMQvIrMEmwWqlcxu2rP4Xi82bsgzwFdmlMtOda1qIDZWoHZqEM/DnFl8S7CnomS09srENXJnCSoBwpQQpTJDAJ3XtxLR0mAEpByy8Hh0rQAcy1JBzFgGTMUVoUWNVAEsKCFyUvX9CkcVvc87nYpMsHemrAzb6SUoUogsQMu8HcvQtR4rMfNxGRMuaFKQnKpKWSyQQUoUQkUo4rxMesYfZGDM1U1cwLnICWQHYLu4BFQ72DEGsN4hM0siXh5OHTmSSoENUk581MzVIQRw0DRPHmglvz9X+2wY43X9HGbE2nNwaezBw4WMhKFlYWWImoZmAAdsoU1H1g+0tpzsXn7ZSJarJl7zIvmX3mLnLvC0WaUzxNWZeJTPZSkuyQUhblag9Qph3gWFqxnwv8FzJx7TMZcsE5SpICnc/IpBCm4n7Q2SUsr0wsCUpPSuCn2bg0zpk5GIUUJKkHMlIT2ju6QQ+Ud2gFuEc58aYmWpa0oICQDlIDAknMaX4x6n8YpEtKj2WdUtCSpkkIIQ5Dv1d3jwrb+LC5y1AUWsqJAYEEPQaB/SD4mN+0fy+l/aKKCi6KqepyNWFPFtG4vDiyykqDtx58YRJpryguIxNABXieceo1ZTs6efikrQpmdQatTUEnxIArDuCnoQkpUzudI55E1IlhIG9QudCGcAxaHGpS2VIU4BJ566xleNrZFNW56aJlYPLXFeV8/CDImmkeyeamO9rEu0hPtTDMuSVhwwCWzGvIdLV8Iz+RmWGGtrYMU5OkNyZgNLc4dkrH7gG43PTlCGExAS4LUGm8XuHTQWekBxeLAGXeUGJoHYsTpVnfo8eN5X4nJy0YvTnk0Y8e1ssZmJSk5gaNU8LXrz+l4SnY0KIIBuxIY3p5EA8PzWq2nKmpQgZgxAF6akEMamvlreFsPi0BagHAq6wku7fMR7H1jI5ZMyjGfH7hk6lsO4aSUKUZmUpLqISXLgjKH7tALNrzhqSZJyrLljmFLOGYkiulbkikJDaSAh1rCgBVnBChSnzRuVIQpIIKklW8CXNfmICg/DX7GLOMYySjv+n7NiKLrZFzOxhyApCVKpk3XZy17+DRyPxGCotLISbKKvnJSBrYWs1OMP4OcBNSmUt1KokswBN2qWUQ4cgtWFPiDEqQooUWAASsM7u7vNIf8AboKE31z5Z5JZEmFQUo23/Jzm1NnKSl0hRUveZSk5mtwSprDzgMgqE6V+pLy0kOgKUkKQC2VSjuirg2docl53Qq6CUtMVQFV3ZV2cgB+Lxc7NwZQSuYEKStJBSQpa1h810k1sqoFHDxqw6kZ7pujoMBjErllQlJ7NBCRJKUkSQK5wsOkgJILuL1aLfZmMlBwFySp7y2Dh6U46MHqC0UhwktK5c2TLaaTmUchUAwAIYkAEAAuA7EtA8NsZU3/5CZmWatyCagEEirirjVgQ5jRLyHibfP397Dwbb2Omxm0hkUFILOU1IbobsCK9DAMOoLDh0BO7VTBbuGTyGjHTWK/EbiQJimDEoJqFrY8bsHIJPCsZhkpIyhakKOULNCCA7FJKnGYm1a6C8YlL22S5O/oalKiwxs0BKw7JVRYDqcWa9B3at8xjmFYKVNUoTgCW7qCZfBqKDBLniDTWsX+1J8tUonL2bKCgQwzEmurOdXH2geyjLLle6limhDrI7ygo79N7WxPSFyKslN/0F6ZdWcerZiBM7KVLmTEIKVLy3IZQdTBKXYpYlXyc8sdHsbZ2JJz9jITmCWUUp3kJIAC2TcJbKzXfRou1qVOyplKUhDkPkFWAI3nbLcamusP4PtACJlSGZT94MCXDUY05s8ep4sI9E9O+4+lQd2D8W16+A8ohjJCZyci0uk3DkP1aIy1wXtWj0GkPZyivgcKcqmAEoybiaZcxIBC8zsg5X8WeIf8At/EonIaYiegJIC56MypdCAEkEf8AGpBN47ATIl2sY8ni4pcg0ro5SZsCcFCakoBS5IF1KY3JDBI4NV9GiGzZcoKBxKAqYt8qATMVRyS6WSA9QTxaOrSeldHhORhZaVURvJBIUQdTVlGlPpGBeHCGVezaqu99xtPYHBYVCFNKRLQRm76SVBRZRcinDXWIY/b6ZciYVz8xcAZBUGxZrh3LsfG0V2HwqpaZgUVKXNUoNmfdD1YGxYEkVrzEJy/hhZmiXNSZuHbRbBGjM7qplYaVhMWTJl2xqlw30dJyiuCm2XtZU1eKRiDKOeXmSFPRgTUpZlU0I6XjxcF0gf8AFI+pPpH0RtPZipCZgkJQTMlnMSPkQlRtWvy83tHgG0ZAQJbU/wBGSov+41PqI1eI5U7EhaVPkQmpIDGhY++kbMrcpWob79IaxKBUJOZnrx4tAMRMUJSRYGopela+UbB0Fll5bPYGnpG5IJAfN4QCWlw70A+jP6mLHDpSQ5Pn74RwGelhZ9/aGUroIrkTefjBVL8RG88xSHO1hnC4oijuDcV+2sU4msYZRNYZm8YTJBTi4tWhlNosp+MCUEnUpSyRWrDMdba8rwGWtThnYg1BJDDrUdDAsWpw7ZCdA5emheka/VUAN48rF4dtvdP9P/H+ZR5PmOzwQlwzlzd6hw5at/zAUCYA68oJtkLvzJ92jYWAl1ByRTre8ClztDQdKDhGj2UpNxk3X0sDkuUS7FWbOSlKctFMajgXeoNRURcYYp7OoSXBsO9zq3toTVPCRWr8jU9OkDVjFOMocOBVrF31pGT/AB4YXqfzBrYBWGRnBBUlYUlW64OYGgoGALl26iFPiBDMspUZiwHFXBDm2apDgtW0Hx8xK1ZyVJIFCkNV2qRZlZTd6FgYMhAYHNvAAEk36Rlx+O8stqSXfyKOaUdJTTtogy0JXLUXJBKhYnedCmGWxtwi12LikIlgo7Q5lVyvVVAd5ZqHHHUxqWrMXUVEPUsBRmuB184tcNgEDKVEZAygFAE5nvz/AMRpjiknq+/0JN+hBOHC0umYMzspRQN5nvlZyHAq9B4wzs/BLQFrVMVNKmAzHSjuORf6RA4gLskCvy+284NMoAXYOKA3qPm0Nq9Y7P4za2tv9K+2PCaQHHTBluSTYC6mbdSe9yd6FXkts/FBDiWneBZZzEgqLHeclgBVhrbWDzmX3qUa7eIKaj+YjLnJ+UJNWKlVZqHLqC2vrGb/AB5YXt8TfRTXrfOwObImzDnXLTkSTmKSWWBQWIUSCBQsPv0GDxqZmWqSpLO2h0oajpFTi8SJacwFGqQgMAXYvwB4+VYfyAJzbqifmCQH8dRb6RtwpOdPd9hvTui5lzOJt7vE1EEUiokzTrDMqdwjfprgZTseUhhRzEEnjeAjE8SIBOn8IKsLkPKmRpeVVCK6E6c4rk4iNiY5ieXDHLHTNWjlkaCYzAZgQlak0TUGu6/TlFdOw04MhClCn+4VPUCgyOb6mptD65x0jQWaGMK/C8V8/f38jpZbM2UFpzmYEhRNxcj/AJGH0zoSXMasSE4Gug+kb8cI4oKMeAx3Q9iVjIuvyqr4GPnDbyc0yfqyZabihCUuAPr4R7/OUgoUlZoQQqrbpFedjHzziiSjEFNjNzAkXllwCCb1BqOEJlrah1bK6dIOY0zDLmvx/mFFyl5A5NHpw6Gxq/lHS/D8pllboKQmuY0Zn14G8c3iZgILN3qCtKvQ8ISMrdDJhZS3QRV2TXk1vMRsIoNecFRhv9Ik6gMejv75w7Jw26KNTrB1I6jt5UlRU1nh2Xh8odRP9sDTOKSXDGJK2iQ1PBvr1jY5SfB5Cdm/04JcEtz48IssLkFDXx9DFVMx+bodPesOyZyAlwgHiamut4WTdbjLksZk1O9wuevG7xVzEJBd38WaGcPLZTuQG1IAfoa9ekCxyUPU0cN+0tel3hIunQX6kO0BLBg0BN3eJTJKSNwgeEL4YKWsIzZaseQiiewqZabKkFcxnYs9fd4t8UgkbhAyA2S4PEAPVwRasV01UqWAhAcv3jUn8alhG8NtIIO86ktQPQG7tpHm+VjyZfej1wqNGOcY7MUnYUhYKl5s1MtXBuGINqWbWpgk1QPedkGw+hD3rpG8RjgtJSABXS7+o/mKxWNUl3Kmd/H300hcXj5FFqVbk8ko9FvImdmcnyp1o7Vs/GkGxWOBcJTo17eGpisGKM4uczaPc8+ekN4KW7hS7GwFepVwH2jRjjoitXKJSkr2DYJJJq4ez/Xwgk3EpT3d4Hwb7GInFyw6UozKHeJJt4HwivG0gSQEpCeBqYrFuTujtRaYeeGcN0PvrEpyswJASNTQesVmGnBK3umCYrEElkM5DX68af5g17xykGM/TjxHG7+9YcGNOViXLv5RXfpilBJuahzS7Gv2jJcs3VdqchWKR09DqTLiRiyYNLxmr/iKdK9HYWrGTZxAISDavQxSkyqZczcUCLwGTP0eK6VKWagRM5gkrb+LQNglomabv5wNGLrFWcU+sRKqv6x1A1F+MVxtB5c5w4MUMvEUq7+7w1hp+U/eJSiCyxE8PvO3rGGaGoG6l242hedMzBwK9W8haJbPkZ1BJLABzxPIRObjpcp8I0Y5tOohVdxeQVyKYAXoaAC/SPCMQhQMuWpLHspaWVxdSiW8W5GPolM5CFZEAukZiX1sEvxPlHi/xjLT2+HmWUZaSTqTmFfCvnGKHkLLL3VSNCTXLs5vHqVJQUt3kAXehuf4ihnszgUe8dV8TYqUveYhTIAbTdL9Y5spBDmyfre8XxP3bZyLBaHkhgoMkkvqSpTEG2ibRa4TCkoBJ9S/04uPCAbPC1Zg9BLHNgQSQAaav4QBMyauqGSGFCrVr3tApvY5s7NM45bP1FYKtI04WY68NbxUYPFKLscoqyiPxFlgZyiNKFgf3feN/B47jQnh1uW9Yt9m4lL5SQK3dnHD+OsKTpiXy0cuymtWo5wqvCk7oZOteHh4wXT5CnvY5iZ6gcpJIfX8w2jEbpC0g0oSWbpTr5xUKSSUoOmrVPCkWwKCADfyc3FoSTSObF1zt0qBPBmqOAt9Yr8NiVJWFAni/wCeMO4lExL74Zur0tz6wvs2WFmtQKvz4VsOcFSVAuixm4jNvKVU1Jf7XjUpTi9tRd+EEmy0M6uQAAtrpeAFTVHp79iJ3scnsTlrZyanRgOPnGp2ICWo5evHrZn5wooryu48LxAz8u8+YC6SKg+/URxy3DDakzNVVtW+0WuxpxWglZDDjQcBVmHqY5TamIZZYAJVUB3YH2fKLTZ5QJZPD9xZ1NRk6t94GRLSdJUrLGVLRcTKkmlWLVpElIVKGdklGZ24i31iGExeVJWmWkkNmVfWrHSnCAf+q9ovcSQ9FJCQQeenk3GJpyb+RMfkYwLSUNqcpp4BtYjh8ShBClJcasa6M54XpFUhZSXKSOIN2trasbkKzuBQEa8db63itL9BrOu/UpWCAWsQHvzBNGcs0V0/EgLaj6gH3f8AMU+OxqkJQGAUGyqFqXFDd200gMjElbq18PbwcWOtyiLcrJOhJ4w3LWUhybhmiqGIygB6mMlz3NST4xRjpluMec2oDtEMWf2kkGtT1hWZNFDrx5QRC6EO7CwEBM7X0BCiK8YYE+g4wspi4uIimzgu0Pdg1FgZ5o1vWGZc+gah+kVz0fSJIxATdz0hWjrLqVOBcGnSLzBbNEtLzA69RVg9k0vzis2NiJKUZ1KBmFyEirAOOgJI9InOxi8QqVKS4dRK1A2TrTkGqdY8nyZ5Z3GPux7ZtwqMd3u+kN/ELiTORRKVSpgcNmJKVAUs1vKPEvjDEK7XDjRMpCQXuxCifGl+EevfEWIeViC7IRKVUiykg0Fa61do8Vx8/OiQsl1boPIZS3oYzeAmk2y8pNy24BbWGdAygBIckk10u3CluML4/CKQmW470sF/3Mz291iWMxBUg0rlAPiztA9skkyw7js0Jpowj0Y2tgINjgqVnCSwUAD0YW+sBxikAgEDups8MY1eadlALO29dwGbhGp2BKi4QGYeesNEEfmdrKwktFTlYgalrPcf5jc6VKUp0LykcLdRSK04pLJSoOzEMRcaka0pDRxdCQE52+lNLRbUzyHZGbIA30rzit02Lgk84Nhp6MtVEEXB08qQOQCXzEKVRxoP5gS8GxKiQknS4/iG1WdzyQm4sJWFBwCNanz8okrHAEOH4cHrw5wBOER+61S2nh5RiJALFgAXF6N11gNoakHl40q7xZIqa18BqawmcaQogAjMXOrpgi5eUHy0PSkaE5Jp2YJ638fOBaXQUl0h5GJVQsRyfR7V91hhS3FBe/H8Ewph3IfdGpDuGsKwPGY3KzppxFh/PKAnYNLewZU29WKdNfL3aE5i8zFSxUNW17QORNJBU/UPVrX8YEpyBZwWYh+XmIemhlBoFNACsubMAHFbQ1IkJLbzdB6nSAJwygUlQHI+9I2tDF8w4dI6mx2r2OjTtBYKUpICEgUNR1I93hZU4oKlIWDm3iwd7uDbWOdnzDmvQWrDmFx4QNPesL7GibwtIuJW2QUsSCSN4MzGtBSC7IW2beIuxezvqY5qbiAauCTcs1NLQ7JxpCQLM9OJ0J4wfZ+7sF4mlsdptPBBUsMkF7sQ+YBqAuAfKOVkKykgg3Zv8RZDaSDKO9lcg5eeop6xXTWUQEgsKuzOTVzHYIySpgin2HM1zX39IZw0oO7u3u0V6JVbEw4RSzUt/MXaHSGVTFVGar2I04QeSvKR78DCCFlreLwyjM9hC6RUtw09QSotqrWMEwJOraeMaXKUak1eCTpdg8GhlAJMnMQQaEWgcyU/jWsFThyAB+KQyiRRoVquBtBdfDWykhAXMYKX/tp1YUKmuR9KQ/jsZLlJZDE1SyWobl+NSKVigRNW4UFEFKciTwTwEB7FzVy5qSfqY83L4Mss3LJLb0RqWRRjUVv6jO1dpqVgp4WkB0kA71mUVWrcpHCPG5mAmNh3FFISQeTOAW/q+sevfFOHSvA4hSCd2XNCC1SEvUHgQ/lHmm2cQtOSoA7EZW5E5W6hCYlgpOWlVv8AwPHV2V85YQlaAGYh+ZAGl2qYrMZLOYcCS3nlfzhlc4dqVs7FJAfUBOp8bwKbJUJwSr5b9RU1jXHYdDMqcDNVvBy45EP8ras31i+/XdmSlhd7tfhFDs6UBMS4sVVf+oaXMM4k5jdgHAuaAm8MuQdhEzMpBFSOsOIxZpukPcuXgKZJBGsN5Sz3EaW0YZNE8PiVA90nx5wTEzswDv7bQH28QkrHTlaJKxINGt5Rya9BL+QAZR+7zjJ61MlgBfu3iScSNU/yIimcHAFukc2Nb9AKisv9X/ECCVvRQfo0PkkhyLwPMHqk9X+8BthUmujeHTMYAretKW8YFi8Op6q8P4iwlJ/brw4fmMm4dzevOOT9Qa97K+VhixZ7V6UvyjZkVBUahtfejRYyJbP7MRWkUhmztbIJw4WA7sOJMaXhQ1n/ABFhISG/MZiEilWgrYXUypXhA9ojLwqYtzJSSImiRlNw/pHajtbK1GDHC0HGGFAzGLKVJ14xKXJGunukc3SFbZGXgkgV0jS0g2FB5tD+ICUIF61r92rFfhy7wsJWFGIkHQQ0jDnhEklmhqSoRSx0kJZWuLGClLNz0gi0h/SMyQtgomB7ERUaufSJJXEZ4cwQ0NJU9fpE0B4TSWDw7gJuYOOJBHShhW6YyGMOm+a0DxCzRhcn8xmJdKnJdASxSOKiAC/ACKXau1yCyV5SXZ9SwoD5G+vOJuaTsLdFlj9pZMJNmHMWlzUpCeik66OTRo80VgzMKkFVZSUgHiQ9BVqkK84utpbVGUIUB2aQykjedYrWjEOPIdY1i2lz1JuUmWoBncZSTyur6xlyPe0WxSbRUYLCtPTokTAObAAux8L8YTxaR+qmOyglSlKb5g7tTyhnZU3POZiRm3gKWzelS8IbTlgTZ2UnKSLPV66+McuSyLTZi8xACCMq2SxoxSokNxbreEZ+FAUQdCfUwTAYkgMk1zpUAxqGZojOIc53zG8USFWzLtKQQAFVpUHxrEyrKQ6iSbM0VyCSa1bSG8M5D0rYcItRgcTJjCgJL8dIZwkhIFRWFZpD/wDIPbjzeA9uqt3goOm0NLkgqDBvGCDDnkOEKgm9X9tD0uaKG5gN+gHaMRJIvWMlygpx5RFWJLEkFvft4VRMrqIawUyyRLy2+kbLGA9rR3Z+ESkpqIU5ILLlvGTJDddIYKqUhdcwiusG6ODy2F6njGpkkGrwkrEEkvBcM5DggHnbnBc9jmNy8rAkAkeR/EERd2DHU6QDDzVBiQkj0asFnzhehNma0KmKMLWbBmiHaNrpAQpnPvpGITmYAQ+xwTEyyQCRw/zEcPKbWH0ymqrRmELTVAGn0gKQwaX1iUyjMYVC9IkF3PIQw9hSt1AQz2PGN4YA8Hg60au8cmMkA7OC9lQQTLYxqabNHNhowih6U5mrQDBYtAmJSQyykZmdipg7hmfmNBEcZjciQXSk0bMoAVevM8uccTtPGgqIUUF1VHBNAWBtfpGTLlqSoD+R0nxLtTs5uZ+6neBdmPdIcEGoHOOA2riyVEE7p3in9vIB+NGixkzc0wLNBR0FyEu4FOGrdIosYHJqHAJVza3LgPOJQlctx8a3MmzzlqSN0mtzf1jqZqFqnlcxICezDh3ZkN5AhI0vHKolBSt0PmYAU1IB8qjxjrNszc6zUtkSHHDMlwDzZ4aZdIWkbOdBnKUBmUq1CaEhn0IJiixsxP8AqZTRw3MJH8x1apU1MujGVLSjNuud58qcwqNHPOOORKSCkP3lG+gChf6x0Nx48j2y5hz5QzEJLs5SRQa8/SNbSStK2o7DgeVzD2OwHZTGHdKQcwoCWowHHjFbjpjqcl6C3lrWKxAvUtUggRNMxgNecQNVVN42MND2Y9uyKV1vDeGTXM9RpfxgfYgcIaw4GWoMc3YG/QyYCXIDjSJIZnI983hY7TlJNZiQ3Av6QvjfiCUCznplP3gWw+zm+h8p4wugpKmLsYplbel6BZ8hAl/EXCX5n+I7cosEzrVySHAFOBicgqsBHIn4rxBDDL5OfMwtM21ijXOU9GTHKxl4s+6PQkgiE8VPZ94CPP52Omq705R/uP2gHbFikqJSS59mC9yi8Rds7iZtSUDvKl+B9mAn4hkiyvJJ+9I41BT+1R8W9BDCEK0lIHNX/mpom4lF4mMul/E6RZKjwdh+Ymj4knn/AG5HiQpXoAIpMyh/9qE8k/8AglvrAZi0nvTFq8P/ANH7QSiwY10dBM+I8Rl7NQCFqIyKADXYhQLv6x18olLcY842eR2ssIfJnQ6VM4OYBww9OkekLXyrDR2MvnJJxSXXy/gZGNdJ5fWIKXEJCszNS7ngR9+kKzp+XMSaipCuF3S13Dtz8obUkY6GpYBvfn5weRLcly9mhWXOTVQqHSpPMEWfypyMWOzsQgrXmDJGvGg14glJ8YSWVRVsKG8Olg4Fq89fpeCJzEgnU0GjW99GjJU9Kwpcl2Gpu6R/PkYWTiMrUL7xfrw5fmMM/NqVDNUWU5LDjQHwPs+UVmLngAtUEeR0bgYkMcMru9GLahzW16268Y53H7SIoL2Bbk3jUCIy8ic3SJSlewDHTDMCsznKgMdL6dB5u8cxMAdRAZz5u7C2laRZzMRStRr9AH96RWz5vGw04RbFfZXHYRE/swU29XPpCCE5gQwrcjhQ/b6xk5RUXPh6QRj3QKEB/AP4RdKiyVEMLUgUAzJfRkipbgw1i7xMwqSpQGYd4FrCtKUesVQGRBIFSGHFzz8qcot8FIzpQlJOW+tctSaaO4vHTfZVPay7wc1SZLSgoqOYzFEU3UHKkClagxxpwYyhyKVJYhg443JqYvFTFIlHKVOxBL6Fgqp1IBPGKnFSyVlSQ7ptRx8rennAgdFuwycWSEM5yu4Io1QBUnSFlMTRI8OMbkzF9kpSmVLztu3SWN+VoHNUDlYgMkC1zUuedYvQaH8rVg6ZhgSTSCoIijVmZmFb0tEps7KhQ5GvhEVQrtKa0pTByzQslsPhXvx/M5UtxPl/MTmKqXqaaxtcpQS5QQnjlPqYbwOzZs7MZbMCHJLV0gm1ySjbYm3BPr942CocB5RcJ+HFuylgdAT6tDkj4aQ4BUs0ejDR+EdaJvPD1ObKibr9TEd3mfIfmO/wewMOls0sE/8AJRP0dotJMuTLG6lCeiR9hCuSCsspfDFs81k4KYvuSVq8FH0YQGVIKlhADKKmY8bR6TidrygWMxIJ0BF/OOWnYTJPRMylTTE0TdVbDnCe1SaRoxYMs4Sm1VEcL8LzVd6YE9AT+IspPwbL1WtR4Bh9jFzLxOINUYQJH7pqwPoMxiaJmIUSk4rDSWuEIKyPGo8xBcmZtP8AyyfRX/Qhh/hWUA4kqVzVmI9Wh9GzUSg+WUjrlELTcKFA58ZPmGjJSCkGrGqQkUDnwHGCfGfwNL7H9Rhi2VCVKQpROYZXKgVEkHViekZ5eQoySb5LYvFx5k6cnXzS/sQx3w8CP1L5VpWlTfuGYfXnF8zmqmD2Zy2vWOMwG2p36VeHIzBQAQrVNQW5hrcI6VO00JlgByQkBy5JNHqDygY5Txpqbvfb8jvxbJgnKEsSrbdfMdUztch2DFL9UnkOIasAnzEFUtnBY3bgSlZOpcEOLgk3hHEbXKh3QCWJAPLiRasVk/EVBtUMHcAWoS50EF5WzyLHUL7IqqS7NwB3lM1yDWrULw1gdrMFEEBWYZRcZmSlyCNAPpFKqcSznj6uICFpfdDnhE3cludVnTq2ymTM/wBLeSVOoHpvEHn5fWNzviPNvITl/wC1qgP1DxyRnl7fSNfqFMw+8I/Gi3b5G0uqLybtckFvB+toq52Nrx91+sL5+GpPW4gaVpZi7tFI4ox6OjjSDCYVUsDbrw+kDz1Dsff+YCkt1ESWpxmbXSK1RTSbZqeHv3pG1LHMtf7sYXUX8TEpaSVM1Rp49YNDKNhJywONhQCp1AfSuutIvpeIPZOGT2SQksLlRF3PEt4Qrs1IlzUqVcGqaHkEk1Zw5JajjlFlPWFoUwDTDui1SHDaFn1pWFm+ilpbFNMng5UBToS6l18AH/cBpC22MQpTABgolRADO5o/Gr+UbxiAJy0juBZc2fhbg7+EKlalLBYXaztwpFIrsdcmv1IRKMoO5U5BsGpFhgnUkkIQan2OUAm4HtEJWaqKjnADENQlvdotZGeSkIllITetfGKAb9BNC6QWAJA1gsogxQgGloUp2Dtfl4wZGHIupI8X9HjeFwqlghKVEGhYUbrAdtbIUlKQgqSSAVgKfeJa4LcIhkyaXT4Zu8XxseeLSu0rfpz0D20AUBOZy729+kKfD20JUntEzCXKgwAJdhyheRheyzlTk1q+ghn4dxMwZyiWlWYh3DhLDi442gKV272NGeEMOJLSr9GW6NoKmA9lhZq21ICQ390PSsFjllIEmXLBaqlKWzlrJpzgcnH4hQ7/AGQL9wJSWDagVrxMaUFJJ7SdMWaXWTWrkVa31MQnniuDz35jXw0vyRqfsqYl+2xaUB23ciR4GpeC4LYGDxJXKTMmzFhIdZUphUWdgTWzQCcETCM1fbg+ekHwGOEkvLaoIfqzny9IlLNJwpbMPj+cllUsttdnHbW2FMws4IVXeOVTUUAbtx5Q3tDGrniWwykDeYsCp6KDW+0dDtLaHak5mNfJ+EVCkAWAAA05RSOVypzW6KZfPUdUMN6WXeIw6DKAUsrXmSVFRchABBSk5qPfi0BGGkIBBXnIsAGe5c8aUrFOicpq0bSIlfl+NITRN8yPPcpvsvpmLliiLBr6VPQVe0SxPxMsgJ0SAluLUHvlHOTsQLMRb6ez5wutZNi4s3L36wF40XyUwyyY70tqyymTAS4ADaDSBYjEApSndDO54knU8mtCMtSjZv8AERRJVvEgEasajmPR4usaQNG9sYM1qM+vTlAVqdq1H0gQlkJqLijxuVIO8XP8cW8IpSQ1JE5JrUkt6tBUKZyCQXboDQ1iKpXACrFuesaWpwws/wBrQOTuTcyWTR6D3fWJghQCTS9bAvxbofxGlkA8hU+F2p7aBzXKXAAHCAcGmy7Bw9qVrfofA1hUrdzq1fOGAgsAzsQX5a++cClyS5IsEsebxyCqITFsKawNC91q1+nusGVLBZj56W+0LPVrCHVDRoGkkxfYfClKQAkk0JN70oNSa0iqlS8xALtanKOs/WypRoHXTe/bYUB9eQhZy6DKVFcpUuWZhW5pT+o26m0Tw2LSkyEF8kt1OfmKk1BHkPCKbaeIzLUWopRP+fBols+b2s2rMlJ71alhTiY7RtYY+o7Nm5RnWAUvmUlNgDb6tEJeBCt4rTzU5Tfe9iC4zBggVCQAndJ+Zr2a8Kz8Srs1IWHAD9TcMNNIaIWzadogKbM4AIDguBW5pc1hObPzl7NS/DrA8PKSUVoVd0vfqHpCM1dai0VS3HUdy+mWh7Yv+4mMjI58EJcFh8S/YfeCTP8AbT0H/UY3GRg8n4onpfhP+pL/AK/yik278/j6Rr4U7o/qX/0GMjIP+yw/i/RbzbD+7/tiGJsnor1MZGRCJ88BkaeH2hVXePj6RuMii7HXLBSrK6pgaLHofQRkZFVz9+hVE12MAn2HWMjIeIYi/wA/gr0MQVY+PpGRkUKBp1x/Qn/tieA+f+hUZGQr+EEvhGE93wmekCPeV70MajIRcsREB3k+HrAp9/7oyMiiGjyHxPvyiHyeH4jcZC9I7pD+D+b+lf2gCO4r+31MZGRNck+xHCXgA7w6xkZF+2aVyM7N7/lBMfY9D6xkZAfxCy+ISPeHUw3sD/cm/wBI9RGRkO/hZSJabX70zoPUxW4zuzfD7xuMjsYvYhhO6OkITr+AjIyKR5NHZ//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174" name="AutoShape 6" descr="data:image/jpeg;base64,/9j/4AAQSkZJRgABAQAAAQABAAD/2wCEAAkGBxQTEhUTExQWFhUXGBgbGBcYGBwdHhgXHR0YGBkaGhcbHCggHBwlHB8XITEhJSkrLi4uFx8zODMsNygtLisBCgoKDg0OGxAQGywkICUsLCwsLCwvLCwsLCwsLCwvLCwsLCwsLC0sLCwsLCwsLCwsNCwsLCwsLCwtLCwsLCwsLP/AABEIALEBHAMBIgACEQEDEQH/xAAcAAACAgMBAQAAAAAAAAAAAAADBAIFAAEGBwj/xAA+EAABAgQDBQYFAwMDAwUAAAABAhEAAyExBBJBBSJRYXETMoGRsfAGQqHB0RRS4XKC8SMzYrLC4hUWJEPS/8QAGgEAAwEBAQEAAAAAAAAAAAAAAQIDBAAFBv/EADARAAICAQQBAQYGAQUAAAAAAAABAhEDEiExQQRREyIyYZHwBXGBocHRFDNDUnLx/9oADAMBAAIRAxEAPwDrEToZRM8Yqpa6wxLmxpaMKZZJm84NLnRWIVB5a4DDZaInQdK4qpc2HJcynHg3rAdIopDaJhhkLYfmK2WsxBGLSXOYMLkkCnGJPJC6tDai2TMcRXYzbcuWWXShNVJBJGgBNfCE8TtSWdzOAaA1rUEhi9OLxzG158xQVLK0hIuCAA/7zRiXbUWjz8/4hCMtMfqLObS2GcbPlmhkgKCh+4m6j32yitMppd2AijlyFKKyEdqAmYpG7mCiFKGXKhwDYgUGtmh2diFy5KUqkyQCEhCjTMA4fdWQSQSAONeiJ+IFypqckvIZeYBGZks2XRidCzCztSMuSUJNan/H9GZ7vcrlJmBXZLlTR2iU6dmhBKSSWmAgkVZihyDUaBeYtSJKspQOCXc6ArNV14vXwMO43bBnTD2q2DUQSoAskCocirkF+85oLRUYjETTNCpImKcgoyBRZX7RUUDP66wupylphsheeBBcmZMxIQEgpStIIWFBIYtvZa5QWdvpFPtSYygrKmXooJdNS4WAgkqYVSS7FtKx3GyNjqmGY4lqmBSUqmqmJKVBiyJaC2aZmYubs3F+i2HsLN2gliUFCilTFhU1XdqrI6GcEBxS8bMW1RovFadmcz8G7FXiJqFTE9rhwgKQgTCpEpVClBBcypgZ2Yhiwu460/B8lfbomTUqUoIVLV2blGqmlpLFtHFHtHX4hXYoPZpGcsSSQ5AYOSzlk6l7CNYPHKyFbqKcoIKk1dyKhO81i7WGkGehZKb3RbQm9zjMZ8ESMKqXOwaiZgSpJlqTn7RSgE50dooBBTvG/LWM25trES1SsqAU91U1XZomzEootCspZszspLM1OMdZtYoOUmUlaq77EpQWJUSbKABN2Y9Y8/8AiPZUkTM8tLqesq6e8dQxDcPBzCZPJSWwmW48AdvzlkpRhhllujMFrIUS25nUolWWp1DhqAAQITcQhKVzVElZObuuksRmULndcWYZr1hTFypqVJyMkBGYEKyhKgapLKLKfdDmK/NPmpz5JzJCUglTOSGRmTl+YENZxrWM7c8nLIe8+SWJmJzKAJUGLMbGoejvofC8TVNTITnTNSpWZjlCS6W3lOp1JVmoKc9RF/sb4VK0qBzIUojKiXkQxCQTuzA5ZySRSljpc4T4AyryhagvKXmGWggH5VEFNrcCGvSHhgbVdDRxvo8zkrdYXMQvIrMEmwWqlcxu2rP4Xi82bsgzwFdmlMtOda1qIDZWoHZqEM/DnFl8S7CnomS09srENXJnCSoBwpQQpTJDAJ3XtxLR0mAEpByy8Hh0rQAcy1JBzFgGTMUVoUWNVAEsKCFyUvX9CkcVvc87nYpMsHemrAzb6SUoUogsQMu8HcvQtR4rMfNxGRMuaFKQnKpKWSyQQUoUQkUo4rxMesYfZGDM1U1cwLnICWQHYLu4BFQ72DEGsN4hM0siXh5OHTmSSoENUk581MzVIQRw0DRPHmglvz9X+2wY43X9HGbE2nNwaezBw4WMhKFlYWWImoZmAAdsoU1H1g+0tpzsXn7ZSJarJl7zIvmX3mLnLvC0WaUzxNWZeJTPZSkuyQUhblag9Qph3gWFqxnwv8FzJx7TMZcsE5SpICnc/IpBCm4n7Q2SUsr0wsCUpPSuCn2bg0zpk5GIUUJKkHMlIT2ju6QQ+Ud2gFuEc58aYmWpa0oICQDlIDAknMaX4x6n8YpEtKj2WdUtCSpkkIIQ5Dv1d3jwrb+LC5y1AUWsqJAYEEPQaB/SD4mN+0fy+l/aKKCi6KqepyNWFPFtG4vDiyykqDtx58YRJpryguIxNABXieceo1ZTs6efikrQpmdQatTUEnxIArDuCnoQkpUzudI55E1IlhIG9QudCGcAxaHGpS2VIU4BJ566xleNrZFNW56aJlYPLXFeV8/CDImmkeyeamO9rEu0hPtTDMuSVhwwCWzGvIdLV8Iz+RmWGGtrYMU5OkNyZgNLc4dkrH7gG43PTlCGExAS4LUGm8XuHTQWekBxeLAGXeUGJoHYsTpVnfo8eN5X4nJy0YvTnk0Y8e1ssZmJSk5gaNU8LXrz+l4SnY0KIIBuxIY3p5EA8PzWq2nKmpQgZgxAF6akEMamvlreFsPi0BagHAq6wku7fMR7H1jI5ZMyjGfH7hk6lsO4aSUKUZmUpLqISXLgjKH7tALNrzhqSZJyrLljmFLOGYkiulbkikJDaSAh1rCgBVnBChSnzRuVIQpIIKklW8CXNfmICg/DX7GLOMYySjv+n7NiKLrZFzOxhyApCVKpk3XZy17+DRyPxGCotLISbKKvnJSBrYWs1OMP4OcBNSmUt1KokswBN2qWUQ4cgtWFPiDEqQooUWAASsM7u7vNIf8AboKE31z5Z5JZEmFQUo23/Jzm1NnKSl0hRUveZSk5mtwSprDzgMgqE6V+pLy0kOgKUkKQC2VSjuirg2docl53Qq6CUtMVQFV3ZV2cgB+Lxc7NwZQSuYEKStJBSQpa1h810k1sqoFHDxqw6kZ7pujoMBjErllQlJ7NBCRJKUkSQK5wsOkgJILuL1aLfZmMlBwFySp7y2Dh6U46MHqC0UhwktK5c2TLaaTmUchUAwAIYkAEAAuA7EtA8NsZU3/5CZmWatyCagEEirirjVgQ5jRLyHibfP397Dwbb2Omxm0hkUFILOU1IbobsCK9DAMOoLDh0BO7VTBbuGTyGjHTWK/EbiQJimDEoJqFrY8bsHIJPCsZhkpIyhakKOULNCCA7FJKnGYm1a6C8YlL22S5O/oalKiwxs0BKw7JVRYDqcWa9B3at8xjmFYKVNUoTgCW7qCZfBqKDBLniDTWsX+1J8tUonL2bKCgQwzEmurOdXH2geyjLLle6limhDrI7ygo79N7WxPSFyKslN/0F6ZdWcerZiBM7KVLmTEIKVLy3IZQdTBKXYpYlXyc8sdHsbZ2JJz9jITmCWUUp3kJIAC2TcJbKzXfRou1qVOyplKUhDkPkFWAI3nbLcamusP4PtACJlSGZT94MCXDUY05s8ep4sI9E9O+4+lQd2D8W16+A8ohjJCZyci0uk3DkP1aIy1wXtWj0GkPZyivgcKcqmAEoybiaZcxIBC8zsg5X8WeIf8At/EonIaYiegJIC56MypdCAEkEf8AGpBN47ATIl2sY8ni4pcg0ro5SZsCcFCakoBS5IF1KY3JDBI4NV9GiGzZcoKBxKAqYt8qATMVRyS6WSA9QTxaOrSeldHhORhZaVURvJBIUQdTVlGlPpGBeHCGVezaqu99xtPYHBYVCFNKRLQRm76SVBRZRcinDXWIY/b6ZciYVz8xcAZBUGxZrh3LsfG0V2HwqpaZgUVKXNUoNmfdD1YGxYEkVrzEJy/hhZmiXNSZuHbRbBGjM7qplYaVhMWTJl2xqlw30dJyiuCm2XtZU1eKRiDKOeXmSFPRgTUpZlU0I6XjxcF0gf8AFI+pPpH0RtPZipCZgkJQTMlnMSPkQlRtWvy83tHgG0ZAQJbU/wBGSov+41PqI1eI5U7EhaVPkQmpIDGhY++kbMrcpWob79IaxKBUJOZnrx4tAMRMUJSRYGopela+UbB0Fll5bPYGnpG5IJAfN4QCWlw70A+jP6mLHDpSQ5Pn74RwGelhZ9/aGUroIrkTefjBVL8RG88xSHO1hnC4oijuDcV+2sU4msYZRNYZm8YTJBTi4tWhlNosp+MCUEnUpSyRWrDMdba8rwGWtThnYg1BJDDrUdDAsWpw7ZCdA5emheka/VUAN48rF4dtvdP9P/H+ZR5PmOzwQlwzlzd6hw5at/zAUCYA68oJtkLvzJ92jYWAl1ByRTre8ClztDQdKDhGj2UpNxk3X0sDkuUS7FWbOSlKctFMajgXeoNRURcYYp7OoSXBsO9zq3toTVPCRWr8jU9OkDVjFOMocOBVrF31pGT/AB4YXqfzBrYBWGRnBBUlYUlW64OYGgoGALl26iFPiBDMspUZiwHFXBDm2apDgtW0Hx8xK1ZyVJIFCkNV2qRZlZTd6FgYMhAYHNvAAEk36Rlx+O8stqSXfyKOaUdJTTtogy0JXLUXJBKhYnedCmGWxtwi12LikIlgo7Q5lVyvVVAd5ZqHHHUxqWrMXUVEPUsBRmuB184tcNgEDKVEZAygFAE5nvz/AMRpjiknq+/0JN+hBOHC0umYMzspRQN5nvlZyHAq9B4wzs/BLQFrVMVNKmAzHSjuORf6RA4gLskCvy+284NMoAXYOKA3qPm0Nq9Y7P4za2tv9K+2PCaQHHTBluSTYC6mbdSe9yd6FXkts/FBDiWneBZZzEgqLHeclgBVhrbWDzmX3qUa7eIKaj+YjLnJ+UJNWKlVZqHLqC2vrGb/AB5YXt8TfRTXrfOwObImzDnXLTkSTmKSWWBQWIUSCBQsPv0GDxqZmWqSpLO2h0oajpFTi8SJacwFGqQgMAXYvwB4+VYfyAJzbqifmCQH8dRb6RtwpOdPd9hvTui5lzOJt7vE1EEUiokzTrDMqdwjfprgZTseUhhRzEEnjeAjE8SIBOn8IKsLkPKmRpeVVCK6E6c4rk4iNiY5ieXDHLHTNWjlkaCYzAZgQlak0TUGu6/TlFdOw04MhClCn+4VPUCgyOb6mptD65x0jQWaGMK/C8V8/f38jpZbM2UFpzmYEhRNxcj/AJGH0zoSXMasSE4Gug+kb8cI4oKMeAx3Q9iVjIuvyqr4GPnDbyc0yfqyZabihCUuAPr4R7/OUgoUlZoQQqrbpFedjHzziiSjEFNjNzAkXllwCCb1BqOEJlrah1bK6dIOY0zDLmvx/mFFyl5A5NHpw6Gxq/lHS/D8pllboKQmuY0Zn14G8c3iZgILN3qCtKvQ8ISMrdDJhZS3QRV2TXk1vMRsIoNecFRhv9Ik6gMejv75w7Jw26KNTrB1I6jt5UlRU1nh2Xh8odRP9sDTOKSXDGJK2iQ1PBvr1jY5SfB5Cdm/04JcEtz48IssLkFDXx9DFVMx+bodPesOyZyAlwgHiamut4WTdbjLksZk1O9wuevG7xVzEJBd38WaGcPLZTuQG1IAfoa9ekCxyUPU0cN+0tel3hIunQX6kO0BLBg0BN3eJTJKSNwgeEL4YKWsIzZaseQiiewqZabKkFcxnYs9fd4t8UgkbhAyA2S4PEAPVwRasV01UqWAhAcv3jUn8alhG8NtIIO86ktQPQG7tpHm+VjyZfej1wqNGOcY7MUnYUhYKl5s1MtXBuGINqWbWpgk1QPedkGw+hD3rpG8RjgtJSABXS7+o/mKxWNUl3Kmd/H300hcXj5FFqVbk8ko9FvImdmcnyp1o7Vs/GkGxWOBcJTo17eGpisGKM4uczaPc8+ekN4KW7hS7GwFepVwH2jRjjoitXKJSkr2DYJJJq4ez/Xwgk3EpT3d4Hwb7GInFyw6UozKHeJJt4HwivG0gSQEpCeBqYrFuTujtRaYeeGcN0PvrEpyswJASNTQesVmGnBK3umCYrEElkM5DX68af5g17xykGM/TjxHG7+9YcGNOViXLv5RXfpilBJuahzS7Gv2jJcs3VdqchWKR09DqTLiRiyYNLxmr/iKdK9HYWrGTZxAISDavQxSkyqZczcUCLwGTP0eK6VKWagRM5gkrb+LQNglomabv5wNGLrFWcU+sRKqv6x1A1F+MVxtB5c5w4MUMvEUq7+7w1hp+U/eJSiCyxE8PvO3rGGaGoG6l242hedMzBwK9W8haJbPkZ1BJLABzxPIRObjpcp8I0Y5tOohVdxeQVyKYAXoaAC/SPCMQhQMuWpLHspaWVxdSiW8W5GPolM5CFZEAukZiX1sEvxPlHi/xjLT2+HmWUZaSTqTmFfCvnGKHkLLL3VSNCTXLs5vHqVJQUt3kAXehuf4ihnszgUe8dV8TYqUveYhTIAbTdL9Y5spBDmyfre8XxP3bZyLBaHkhgoMkkvqSpTEG2ibRa4TCkoBJ9S/04uPCAbPC1Zg9BLHNgQSQAaav4QBMyauqGSGFCrVr3tApvY5s7NM45bP1FYKtI04WY68NbxUYPFKLscoqyiPxFlgZyiNKFgf3feN/B47jQnh1uW9Yt9m4lL5SQK3dnHD+OsKTpiXy0cuymtWo5wqvCk7oZOteHh4wXT5CnvY5iZ6gcpJIfX8w2jEbpC0g0oSWbpTr5xUKSSUoOmrVPCkWwKCADfyc3FoSTSObF1zt0qBPBmqOAt9Yr8NiVJWFAni/wCeMO4lExL74Zur0tz6wvs2WFmtQKvz4VsOcFSVAuixm4jNvKVU1Jf7XjUpTi9tRd+EEmy0M6uQAAtrpeAFTVHp79iJ3scnsTlrZyanRgOPnGp2ICWo5evHrZn5wooryu48LxAz8u8+YC6SKg+/URxy3DDakzNVVtW+0WuxpxWglZDDjQcBVmHqY5TamIZZYAJVUB3YH2fKLTZ5QJZPD9xZ1NRk6t94GRLSdJUrLGVLRcTKkmlWLVpElIVKGdklGZ24i31iGExeVJWmWkkNmVfWrHSnCAf+q9ovcSQ9FJCQQeenk3GJpyb+RMfkYwLSUNqcpp4BtYjh8ShBClJcasa6M54XpFUhZSXKSOIN2trasbkKzuBQEa8db63itL9BrOu/UpWCAWsQHvzBNGcs0V0/EgLaj6gH3f8AMU+OxqkJQGAUGyqFqXFDd200gMjElbq18PbwcWOtyiLcrJOhJ4w3LWUhybhmiqGIygB6mMlz3NST4xRjpluMec2oDtEMWf2kkGtT1hWZNFDrx5QRC6EO7CwEBM7X0BCiK8YYE+g4wspi4uIimzgu0Pdg1FgZ5o1vWGZc+gah+kVz0fSJIxATdz0hWjrLqVOBcGnSLzBbNEtLzA69RVg9k0vzis2NiJKUZ1KBmFyEirAOOgJI9InOxi8QqVKS4dRK1A2TrTkGqdY8nyZ5Z3GPux7ZtwqMd3u+kN/ELiTORRKVSpgcNmJKVAUs1vKPEvjDEK7XDjRMpCQXuxCifGl+EevfEWIeViC7IRKVUiykg0Fa61do8Vx8/OiQsl1boPIZS3oYzeAmk2y8pNy24BbWGdAygBIckk10u3CluML4/CKQmW470sF/3Mz291iWMxBUg0rlAPiztA9skkyw7js0Jpowj0Y2tgINjgqVnCSwUAD0YW+sBxikAgEDups8MY1eadlALO29dwGbhGp2BKi4QGYeesNEEfmdrKwktFTlYgalrPcf5jc6VKUp0LykcLdRSK04pLJSoOzEMRcaka0pDRxdCQE52+lNLRbUzyHZGbIA30rzit02Lgk84Nhp6MtVEEXB08qQOQCXzEKVRxoP5gS8GxKiQknS4/iG1WdzyQm4sJWFBwCNanz8okrHAEOH4cHrw5wBOER+61S2nh5RiJALFgAXF6N11gNoakHl40q7xZIqa18BqawmcaQogAjMXOrpgi5eUHy0PSkaE5Jp2YJ638fOBaXQUl0h5GJVQsRyfR7V91hhS3FBe/H8Ewph3IfdGpDuGsKwPGY3KzppxFh/PKAnYNLewZU29WKdNfL3aE5i8zFSxUNW17QORNJBU/UPVrX8YEpyBZwWYh+XmIemhlBoFNACsubMAHFbQ1IkJLbzdB6nSAJwygUlQHI+9I2tDF8w4dI6mx2r2OjTtBYKUpICEgUNR1I93hZU4oKlIWDm3iwd7uDbWOdnzDmvQWrDmFx4QNPesL7GibwtIuJW2QUsSCSN4MzGtBSC7IW2beIuxezvqY5qbiAauCTcs1NLQ7JxpCQLM9OJ0J4wfZ+7sF4mlsdptPBBUsMkF7sQ+YBqAuAfKOVkKykgg3Zv8RZDaSDKO9lcg5eeop6xXTWUQEgsKuzOTVzHYIySpgin2HM1zX39IZw0oO7u3u0V6JVbEw4RSzUt/MXaHSGVTFVGar2I04QeSvKR78DCCFlreLwyjM9hC6RUtw09QSotqrWMEwJOraeMaXKUak1eCTpdg8GhlAJMnMQQaEWgcyU/jWsFThyAB+KQyiRRoVquBtBdfDWykhAXMYKX/tp1YUKmuR9KQ/jsZLlJZDE1SyWobl+NSKVigRNW4UFEFKciTwTwEB7FzVy5qSfqY83L4Mss3LJLb0RqWRRjUVv6jO1dpqVgp4WkB0kA71mUVWrcpHCPG5mAmNh3FFISQeTOAW/q+sevfFOHSvA4hSCd2XNCC1SEvUHgQ/lHmm2cQtOSoA7EZW5E5W6hCYlgpOWlVv8AwPHV2V85YQlaAGYh+ZAGl2qYrMZLOYcCS3nlfzhlc4dqVs7FJAfUBOp8bwKbJUJwSr5b9RU1jXHYdDMqcDNVvBy45EP8ras31i+/XdmSlhd7tfhFDs6UBMS4sVVf+oaXMM4k5jdgHAuaAm8MuQdhEzMpBFSOsOIxZpukPcuXgKZJBGsN5Sz3EaW0YZNE8PiVA90nx5wTEzswDv7bQH28QkrHTlaJKxINGt5Rya9BL+QAZR+7zjJ61MlgBfu3iScSNU/yIimcHAFukc2Nb9AKisv9X/ECCVvRQfo0PkkhyLwPMHqk9X+8BthUmujeHTMYAretKW8YFi8Op6q8P4iwlJ/brw4fmMm4dzevOOT9Qa97K+VhixZ7V6UvyjZkVBUahtfejRYyJbP7MRWkUhmztbIJw4WA7sOJMaXhQ1n/ABFhISG/MZiEilWgrYXUypXhA9ojLwqYtzJSSImiRlNw/pHajtbK1GDHC0HGGFAzGLKVJ14xKXJGunukc3SFbZGXgkgV0jS0g2FB5tD+ICUIF61r92rFfhy7wsJWFGIkHQQ0jDnhEklmhqSoRSx0kJZWuLGClLNz0gi0h/SMyQtgomB7ERUaufSJJXEZ4cwQ0NJU9fpE0B4TSWDw7gJuYOOJBHShhW6YyGMOm+a0DxCzRhcn8xmJdKnJdASxSOKiAC/ACKXau1yCyV5SXZ9SwoD5G+vOJuaTsLdFlj9pZMJNmHMWlzUpCeik66OTRo80VgzMKkFVZSUgHiQ9BVqkK84utpbVGUIUB2aQykjedYrWjEOPIdY1i2lz1JuUmWoBncZSTyur6xlyPe0WxSbRUYLCtPTokTAObAAux8L8YTxaR+qmOyglSlKb5g7tTyhnZU3POZiRm3gKWzelS8IbTlgTZ2UnKSLPV66+McuSyLTZi8xACCMq2SxoxSokNxbreEZ+FAUQdCfUwTAYkgMk1zpUAxqGZojOIc53zG8USFWzLtKQQAFVpUHxrEyrKQ6iSbM0VyCSa1bSG8M5D0rYcItRgcTJjCgJL8dIZwkhIFRWFZpD/wDIPbjzeA9uqt3goOm0NLkgqDBvGCDDnkOEKgm9X9tD0uaKG5gN+gHaMRJIvWMlygpx5RFWJLEkFvft4VRMrqIawUyyRLy2+kbLGA9rR3Z+ESkpqIU5ILLlvGTJDddIYKqUhdcwiusG6ODy2F6njGpkkGrwkrEEkvBcM5DggHnbnBc9jmNy8rAkAkeR/EERd2DHU6QDDzVBiQkj0asFnzhehNma0KmKMLWbBmiHaNrpAQpnPvpGITmYAQ+xwTEyyQCRw/zEcPKbWH0ymqrRmELTVAGn0gKQwaX1iUyjMYVC9IkF3PIQw9hSt1AQz2PGN4YA8Hg60au8cmMkA7OC9lQQTLYxqabNHNhowih6U5mrQDBYtAmJSQyykZmdipg7hmfmNBEcZjciQXSk0bMoAVevM8uccTtPGgqIUUF1VHBNAWBtfpGTLlqSoD+R0nxLtTs5uZ+6neBdmPdIcEGoHOOA2riyVEE7p3in9vIB+NGixkzc0wLNBR0FyEu4FOGrdIosYHJqHAJVza3LgPOJQlctx8a3MmzzlqSN0mtzf1jqZqFqnlcxICezDh3ZkN5AhI0vHKolBSt0PmYAU1IB8qjxjrNszc6zUtkSHHDMlwDzZ4aZdIWkbOdBnKUBmUq1CaEhn0IJiixsxP8AqZTRw3MJH8x1apU1MujGVLSjNuud58qcwqNHPOOORKSCkP3lG+gChf6x0Nx48j2y5hz5QzEJLs5SRQa8/SNbSStK2o7DgeVzD2OwHZTGHdKQcwoCWowHHjFbjpjqcl6C3lrWKxAvUtUggRNMxgNecQNVVN42MND2Y9uyKV1vDeGTXM9RpfxgfYgcIaw4GWoMc3YG/QyYCXIDjSJIZnI983hY7TlJNZiQ3Av6QvjfiCUCznplP3gWw+zm+h8p4wugpKmLsYplbel6BZ8hAl/EXCX5n+I7cosEzrVySHAFOBicgqsBHIn4rxBDDL5OfMwtM21ijXOU9GTHKxl4s+6PQkgiE8VPZ94CPP52Omq705R/uP2gHbFikqJSS59mC9yi8Rds7iZtSUDvKl+B9mAn4hkiyvJJ+9I41BT+1R8W9BDCEK0lIHNX/mpom4lF4mMul/E6RZKjwdh+Ymj4knn/AG5HiQpXoAIpMyh/9qE8k/8AglvrAZi0nvTFq8P/ANH7QSiwY10dBM+I8Rl7NQCFqIyKADXYhQLv6x18olLcY842eR2ssIfJnQ6VM4OYBww9OkekLXyrDR2MvnJJxSXXy/gZGNdJ5fWIKXEJCszNS7ngR9+kKzp+XMSaipCuF3S13Dtz8obUkY6GpYBvfn5weRLcly9mhWXOTVQqHSpPMEWfypyMWOzsQgrXmDJGvGg14glJ8YSWVRVsKG8Olg4Fq89fpeCJzEgnU0GjW99GjJU9Kwpcl2Gpu6R/PkYWTiMrUL7xfrw5fmMM/NqVDNUWU5LDjQHwPs+UVmLngAtUEeR0bgYkMcMru9GLahzW16268Y53H7SIoL2Bbk3jUCIy8ic3SJSlewDHTDMCsznKgMdL6dB5u8cxMAdRAZz5u7C2laRZzMRStRr9AH96RWz5vGw04RbFfZXHYRE/swU29XPpCCE5gQwrcjhQ/b6xk5RUXPh6QRj3QKEB/AP4RdKiyVEMLUgUAzJfRkipbgw1i7xMwqSpQGYd4FrCtKUesVQGRBIFSGHFzz8qcot8FIzpQlJOW+tctSaaO4vHTfZVPay7wc1SZLSgoqOYzFEU3UHKkClagxxpwYyhyKVJYhg443JqYvFTFIlHKVOxBL6Fgqp1IBPGKnFSyVlSQ7ptRx8rennAgdFuwycWSEM5yu4Io1QBUnSFlMTRI8OMbkzF9kpSmVLztu3SWN+VoHNUDlYgMkC1zUuedYvQaH8rVg6ZhgSTSCoIijVmZmFb0tEps7KhQ5GvhEVQrtKa0pTByzQslsPhXvx/M5UtxPl/MTmKqXqaaxtcpQS5QQnjlPqYbwOzZs7MZbMCHJLV0gm1ySjbYm3BPr942CocB5RcJ+HFuylgdAT6tDkj4aQ4BUs0ejDR+EdaJvPD1ObKibr9TEd3mfIfmO/wewMOls0sE/8AJRP0dotJMuTLG6lCeiR9hCuSCsspfDFs81k4KYvuSVq8FH0YQGVIKlhADKKmY8bR6TidrygWMxIJ0BF/OOWnYTJPRMylTTE0TdVbDnCe1SaRoxYMs4Sm1VEcL8LzVd6YE9AT+IspPwbL1WtR4Bh9jFzLxOINUYQJH7pqwPoMxiaJmIUSk4rDSWuEIKyPGo8xBcmZtP8AyyfRX/Qhh/hWUA4kqVzVmI9Wh9GzUSg+WUjrlELTcKFA58ZPmGjJSCkGrGqQkUDnwHGCfGfwNL7H9Rhi2VCVKQpROYZXKgVEkHViekZ5eQoySb5LYvFx5k6cnXzS/sQx3w8CP1L5VpWlTfuGYfXnF8zmqmD2Zy2vWOMwG2p36VeHIzBQAQrVNQW5hrcI6VO00JlgByQkBy5JNHqDygY5Txpqbvfb8jvxbJgnKEsSrbdfMdUztch2DFL9UnkOIasAnzEFUtnBY3bgSlZOpcEOLgk3hHEbXKh3QCWJAPLiRasVk/EVBtUMHcAWoS50EF5WzyLHUL7IqqS7NwB3lM1yDWrULw1gdrMFEEBWYZRcZmSlyCNAPpFKqcSznj6uICFpfdDnhE3cludVnTq2ymTM/wBLeSVOoHpvEHn5fWNzviPNvITl/wC1qgP1DxyRnl7fSNfqFMw+8I/Gi3b5G0uqLybtckFvB+toq52Nrx91+sL5+GpPW4gaVpZi7tFI4ox6OjjSDCYVUsDbrw+kDz1Dsff+YCkt1ESWpxmbXSK1RTSbZqeHv3pG1LHMtf7sYXUX8TEpaSVM1Rp49YNDKNhJywONhQCp1AfSuutIvpeIPZOGT2SQksLlRF3PEt4Qrs1IlzUqVcGqaHkEk1Zw5JajjlFlPWFoUwDTDui1SHDaFn1pWFm+ilpbFNMng5UBToS6l18AH/cBpC22MQpTABgolRADO5o/Gr+UbxiAJy0juBZc2fhbg7+EKlalLBYXaztwpFIrsdcmv1IRKMoO5U5BsGpFhgnUkkIQan2OUAm4HtEJWaqKjnADENQlvdotZGeSkIllITetfGKAb9BNC6QWAJA1gsogxQgGloUp2Dtfl4wZGHIupI8X9HjeFwqlghKVEGhYUbrAdtbIUlKQgqSSAVgKfeJa4LcIhkyaXT4Zu8XxseeLSu0rfpz0D20AUBOZy729+kKfD20JUntEzCXKgwAJdhyheRheyzlTk1q+ghn4dxMwZyiWlWYh3DhLDi442gKV272NGeEMOJLSr9GW6NoKmA9lhZq21ICQ390PSsFjllIEmXLBaqlKWzlrJpzgcnH4hQ7/AGQL9wJSWDagVrxMaUFJJ7SdMWaXWTWrkVa31MQnniuDz35jXw0vyRqfsqYl+2xaUB23ciR4GpeC4LYGDxJXKTMmzFhIdZUphUWdgTWzQCcETCM1fbg+ekHwGOEkvLaoIfqzny9IlLNJwpbMPj+cllUsttdnHbW2FMws4IVXeOVTUUAbtx5Q3tDGrniWwykDeYsCp6KDW+0dDtLaHak5mNfJ+EVCkAWAAA05RSOVypzW6KZfPUdUMN6WXeIw6DKAUsrXmSVFRchABBSk5qPfi0BGGkIBBXnIsAGe5c8aUrFOicpq0bSIlfl+NITRN8yPPcpvsvpmLliiLBr6VPQVe0SxPxMsgJ0SAluLUHvlHOTsQLMRb6ez5wutZNi4s3L36wF40XyUwyyY70tqyymTAS4ADaDSBYjEApSndDO54knU8mtCMtSjZv8AERRJVvEgEasajmPR4usaQNG9sYM1qM+vTlAVqdq1H0gQlkJqLijxuVIO8XP8cW8IpSQ1JE5JrUkt6tBUKZyCQXboDQ1iKpXACrFuesaWpwws/wBrQOTuTcyWTR6D3fWJghQCTS9bAvxbofxGlkA8hU+F2p7aBzXKXAAHCAcGmy7Bw9qVrfofA1hUrdzq1fOGAgsAzsQX5a++cClyS5IsEsebxyCqITFsKawNC91q1+nusGVLBZj56W+0LPVrCHVDRoGkkxfYfClKQAkk0JN70oNSa0iqlS8xALtanKOs/WypRoHXTe/bYUB9eQhZy6DKVFcpUuWZhW5pT+o26m0Tw2LSkyEF8kt1OfmKk1BHkPCKbaeIzLUWopRP+fBols+b2s2rMlJ71alhTiY7RtYY+o7Nm5RnWAUvmUlNgDb6tEJeBCt4rTzU5Tfe9iC4zBggVCQAndJ+Zr2a8Kz8Srs1IWHAD9TcMNNIaIWzadogKbM4AIDguBW5pc1hObPzl7NS/DrA8PKSUVoVd0vfqHpCM1dai0VS3HUdy+mWh7Yv+4mMjI58EJcFh8S/YfeCTP8AbT0H/UY3GRg8n4onpfhP+pL/AK/yik278/j6Rr4U7o/qX/0GMjIP+yw/i/RbzbD+7/tiGJsnor1MZGRCJ88BkaeH2hVXePj6RuMii7HXLBSrK6pgaLHofQRkZFVz9+hVE12MAn2HWMjIeIYi/wA/gr0MQVY+PpGRkUKBp1x/Qn/tieA+f+hUZGQr+EEvhGE93wmekCPeV70MajIRcsREB3k+HrAp9/7oyMiiGjyHxPvyiHyeH4jcZC9I7pD+D+b+lf2gCO4r+31MZGRNck+xHCXgA7w6xkZF+2aVyM7N7/lBMfY9D6xkZAfxCy+ISPeHUw3sD/cm/wBI9RGRkO/hZSJabX70zoPUxW4zuzfD7xuMjsYvYhhO6OkITr+AjIyKR5NHZ//Z"/>
          <p:cNvSpPr>
            <a:spLocks noChangeAspect="1" noChangeArrowheads="1"/>
          </p:cNvSpPr>
          <p:nvPr/>
        </p:nvSpPr>
        <p:spPr bwMode="auto">
          <a:xfrm>
            <a:off x="155575" y="-2141538"/>
            <a:ext cx="7153275" cy="44672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176" name="AutoShape 8" descr="data:image/jpeg;base64,/9j/4AAQSkZJRgABAQAAAQABAAD/2wCEAAkGBxQTEhUTExQWFhUXGBgbGBcYGBwdHhgXHR0YGBkaGhcbHCggHBwlHB8XITEhJSkrLi4uFx8zODMsNygtLisBCgoKDg0OGxAQGywkICUsLCwsLCwvLCwsLCwsLCwvLCwsLCwsLC0sLCwsLCwsLCwsNCwsLCwsLCwtLCwsLCwsLP/AABEIALEBHAMBIgACEQEDEQH/xAAcAAACAgMBAQAAAAAAAAAAAAADBAIFAAEGBwj/xAA+EAABAgQDBQYFAwMDAwUAAAABAhEAAyExBBJBBSJRYXETMoGRsfAGQqHB0RRS4XKC8SMzYrLC4hUWJEPS/8QAGgEAAwEBAQEAAAAAAAAAAAAAAQIDBAAFBv/EADARAAICAQQBAQYGAQUAAAAAAAABAhEDEiExQQRREyIyYZHwBXGBocHRFDNDUnLx/9oADAMBAAIRAxEAPwDrEToZRM8Yqpa6wxLmxpaMKZZJm84NLnRWIVB5a4DDZaInQdK4qpc2HJcynHg3rAdIopDaJhhkLYfmK2WsxBGLSXOYMLkkCnGJPJC6tDai2TMcRXYzbcuWWXShNVJBJGgBNfCE8TtSWdzOAaA1rUEhi9OLxzG158xQVLK0hIuCAA/7zRiXbUWjz8/4hCMtMfqLObS2GcbPlmhkgKCh+4m6j32yitMppd2AijlyFKKyEdqAmYpG7mCiFKGXKhwDYgUGtmh2diFy5KUqkyQCEhCjTMA4fdWQSQSAONeiJ+IFypqckvIZeYBGZks2XRidCzCztSMuSUJNan/H9GZ7vcrlJmBXZLlTR2iU6dmhBKSSWmAgkVZihyDUaBeYtSJKspQOCXc6ArNV14vXwMO43bBnTD2q2DUQSoAskCocirkF+85oLRUYjETTNCpImKcgoyBRZX7RUUDP66wupylphsheeBBcmZMxIQEgpStIIWFBIYtvZa5QWdvpFPtSYygrKmXooJdNS4WAgkqYVSS7FtKx3GyNjqmGY4lqmBSUqmqmJKVBiyJaC2aZmYubs3F+i2HsLN2gliUFCilTFhU1XdqrI6GcEBxS8bMW1RovFadmcz8G7FXiJqFTE9rhwgKQgTCpEpVClBBcypgZ2Yhiwu460/B8lfbomTUqUoIVLV2blGqmlpLFtHFHtHX4hXYoPZpGcsSSQ5AYOSzlk6l7CNYPHKyFbqKcoIKk1dyKhO81i7WGkGehZKb3RbQm9zjMZ8ESMKqXOwaiZgSpJlqTn7RSgE50dooBBTvG/LWM25trES1SsqAU91U1XZomzEootCspZszspLM1OMdZtYoOUmUlaq77EpQWJUSbKABN2Y9Y8/8AiPZUkTM8tLqesq6e8dQxDcPBzCZPJSWwmW48AdvzlkpRhhllujMFrIUS25nUolWWp1DhqAAQITcQhKVzVElZObuuksRmULndcWYZr1hTFypqVJyMkBGYEKyhKgapLKLKfdDmK/NPmpz5JzJCUglTOSGRmTl+YENZxrWM7c8nLIe8+SWJmJzKAJUGLMbGoejvofC8TVNTITnTNSpWZjlCS6W3lOp1JVmoKc9RF/sb4VK0qBzIUojKiXkQxCQTuzA5ZySRSljpc4T4AyryhagvKXmGWggH5VEFNrcCGvSHhgbVdDRxvo8zkrdYXMQvIrMEmwWqlcxu2rP4Xi82bsgzwFdmlMtOda1qIDZWoHZqEM/DnFl8S7CnomS09srENXJnCSoBwpQQpTJDAJ3XtxLR0mAEpByy8Hh0rQAcy1JBzFgGTMUVoUWNVAEsKCFyUvX9CkcVvc87nYpMsHemrAzb6SUoUogsQMu8HcvQtR4rMfNxGRMuaFKQnKpKWSyQQUoUQkUo4rxMesYfZGDM1U1cwLnICWQHYLu4BFQ72DEGsN4hM0siXh5OHTmSSoENUk581MzVIQRw0DRPHmglvz9X+2wY43X9HGbE2nNwaezBw4WMhKFlYWWImoZmAAdsoU1H1g+0tpzsXn7ZSJarJl7zIvmX3mLnLvC0WaUzxNWZeJTPZSkuyQUhblag9Qph3gWFqxnwv8FzJx7TMZcsE5SpICnc/IpBCm4n7Q2SUsr0wsCUpPSuCn2bg0zpk5GIUUJKkHMlIT2ju6QQ+Ud2gFuEc58aYmWpa0oICQDlIDAknMaX4x6n8YpEtKj2WdUtCSpkkIIQ5Dv1d3jwrb+LC5y1AUWsqJAYEEPQaB/SD4mN+0fy+l/aKKCi6KqepyNWFPFtG4vDiyykqDtx58YRJpryguIxNABXieceo1ZTs6efikrQpmdQatTUEnxIArDuCnoQkpUzudI55E1IlhIG9QudCGcAxaHGpS2VIU4BJ566xleNrZFNW56aJlYPLXFeV8/CDImmkeyeamO9rEu0hPtTDMuSVhwwCWzGvIdLV8Iz+RmWGGtrYMU5OkNyZgNLc4dkrH7gG43PTlCGExAS4LUGm8XuHTQWekBxeLAGXeUGJoHYsTpVnfo8eN5X4nJy0YvTnk0Y8e1ssZmJSk5gaNU8LXrz+l4SnY0KIIBuxIY3p5EA8PzWq2nKmpQgZgxAF6akEMamvlreFsPi0BagHAq6wku7fMR7H1jI5ZMyjGfH7hk6lsO4aSUKUZmUpLqISXLgjKH7tALNrzhqSZJyrLljmFLOGYkiulbkikJDaSAh1rCgBVnBChSnzRuVIQpIIKklW8CXNfmICg/DX7GLOMYySjv+n7NiKLrZFzOxhyApCVKpk3XZy17+DRyPxGCotLISbKKvnJSBrYWs1OMP4OcBNSmUt1KokswBN2qWUQ4cgtWFPiDEqQooUWAASsM7u7vNIf8AboKE31z5Z5JZEmFQUo23/Jzm1NnKSl0hRUveZSk5mtwSprDzgMgqE6V+pLy0kOgKUkKQC2VSjuirg2docl53Qq6CUtMVQFV3ZV2cgB+Lxc7NwZQSuYEKStJBSQpa1h810k1sqoFHDxqw6kZ7pujoMBjErllQlJ7NBCRJKUkSQK5wsOkgJILuL1aLfZmMlBwFySp7y2Dh6U46MHqC0UhwktK5c2TLaaTmUchUAwAIYkAEAAuA7EtA8NsZU3/5CZmWatyCagEEirirjVgQ5jRLyHibfP397Dwbb2Omxm0hkUFILOU1IbobsCK9DAMOoLDh0BO7VTBbuGTyGjHTWK/EbiQJimDEoJqFrY8bsHIJPCsZhkpIyhakKOULNCCA7FJKnGYm1a6C8YlL22S5O/oalKiwxs0BKw7JVRYDqcWa9B3at8xjmFYKVNUoTgCW7qCZfBqKDBLniDTWsX+1J8tUonL2bKCgQwzEmurOdXH2geyjLLle6limhDrI7ygo79N7WxPSFyKslN/0F6ZdWcerZiBM7KVLmTEIKVLy3IZQdTBKXYpYlXyc8sdHsbZ2JJz9jITmCWUUp3kJIAC2TcJbKzXfRou1qVOyplKUhDkPkFWAI3nbLcamusP4PtACJlSGZT94MCXDUY05s8ep4sI9E9O+4+lQd2D8W16+A8ohjJCZyci0uk3DkP1aIy1wXtWj0GkPZyivgcKcqmAEoybiaZcxIBC8zsg5X8WeIf8At/EonIaYiegJIC56MypdCAEkEf8AGpBN47ATIl2sY8ni4pcg0ro5SZsCcFCakoBS5IF1KY3JDBI4NV9GiGzZcoKBxKAqYt8qATMVRyS6WSA9QTxaOrSeldHhORhZaVURvJBIUQdTVlGlPpGBeHCGVezaqu99xtPYHBYVCFNKRLQRm76SVBRZRcinDXWIY/b6ZciYVz8xcAZBUGxZrh3LsfG0V2HwqpaZgUVKXNUoNmfdD1YGxYEkVrzEJy/hhZmiXNSZuHbRbBGjM7qplYaVhMWTJl2xqlw30dJyiuCm2XtZU1eKRiDKOeXmSFPRgTUpZlU0I6XjxcF0gf8AFI+pPpH0RtPZipCZgkJQTMlnMSPkQlRtWvy83tHgG0ZAQJbU/wBGSov+41PqI1eI5U7EhaVPkQmpIDGhY++kbMrcpWob79IaxKBUJOZnrx4tAMRMUJSRYGopela+UbB0Fll5bPYGnpG5IJAfN4QCWlw70A+jP6mLHDpSQ5Pn74RwGelhZ9/aGUroIrkTefjBVL8RG88xSHO1hnC4oijuDcV+2sU4msYZRNYZm8YTJBTi4tWhlNosp+MCUEnUpSyRWrDMdba8rwGWtThnYg1BJDDrUdDAsWpw7ZCdA5emheka/VUAN48rF4dtvdP9P/H+ZR5PmOzwQlwzlzd6hw5at/zAUCYA68oJtkLvzJ92jYWAl1ByRTre8ClztDQdKDhGj2UpNxk3X0sDkuUS7FWbOSlKctFMajgXeoNRURcYYp7OoSXBsO9zq3toTVPCRWr8jU9OkDVjFOMocOBVrF31pGT/AB4YXqfzBrYBWGRnBBUlYUlW64OYGgoGALl26iFPiBDMspUZiwHFXBDm2apDgtW0Hx8xK1ZyVJIFCkNV2qRZlZTd6FgYMhAYHNvAAEk36Rlx+O8stqSXfyKOaUdJTTtogy0JXLUXJBKhYnedCmGWxtwi12LikIlgo7Q5lVyvVVAd5ZqHHHUxqWrMXUVEPUsBRmuB184tcNgEDKVEZAygFAE5nvz/AMRpjiknq+/0JN+hBOHC0umYMzspRQN5nvlZyHAq9B4wzs/BLQFrVMVNKmAzHSjuORf6RA4gLskCvy+284NMoAXYOKA3qPm0Nq9Y7P4za2tv9K+2PCaQHHTBluSTYC6mbdSe9yd6FXkts/FBDiWneBZZzEgqLHeclgBVhrbWDzmX3qUa7eIKaj+YjLnJ+UJNWKlVZqHLqC2vrGb/AB5YXt8TfRTXrfOwObImzDnXLTkSTmKSWWBQWIUSCBQsPv0GDxqZmWqSpLO2h0oajpFTi8SJacwFGqQgMAXYvwB4+VYfyAJzbqifmCQH8dRb6RtwpOdPd9hvTui5lzOJt7vE1EEUiokzTrDMqdwjfprgZTseUhhRzEEnjeAjE8SIBOn8IKsLkPKmRpeVVCK6E6c4rk4iNiY5ieXDHLHTNWjlkaCYzAZgQlak0TUGu6/TlFdOw04MhClCn+4VPUCgyOb6mptD65x0jQWaGMK/C8V8/f38jpZbM2UFpzmYEhRNxcj/AJGH0zoSXMasSE4Gug+kb8cI4oKMeAx3Q9iVjIuvyqr4GPnDbyc0yfqyZabihCUuAPr4R7/OUgoUlZoQQqrbpFedjHzziiSjEFNjNzAkXllwCCb1BqOEJlrah1bK6dIOY0zDLmvx/mFFyl5A5NHpw6Gxq/lHS/D8pllboKQmuY0Zn14G8c3iZgILN3qCtKvQ8ISMrdDJhZS3QRV2TXk1vMRsIoNecFRhv9Ik6gMejv75w7Jw26KNTrB1I6jt5UlRU1nh2Xh8odRP9sDTOKSXDGJK2iQ1PBvr1jY5SfB5Cdm/04JcEtz48IssLkFDXx9DFVMx+bodPesOyZyAlwgHiamut4WTdbjLksZk1O9wuevG7xVzEJBd38WaGcPLZTuQG1IAfoa9ekCxyUPU0cN+0tel3hIunQX6kO0BLBg0BN3eJTJKSNwgeEL4YKWsIzZaseQiiewqZabKkFcxnYs9fd4t8UgkbhAyA2S4PEAPVwRasV01UqWAhAcv3jUn8alhG8NtIIO86ktQPQG7tpHm+VjyZfej1wqNGOcY7MUnYUhYKl5s1MtXBuGINqWbWpgk1QPedkGw+hD3rpG8RjgtJSABXS7+o/mKxWNUl3Kmd/H300hcXj5FFqVbk8ko9FvImdmcnyp1o7Vs/GkGxWOBcJTo17eGpisGKM4uczaPc8+ekN4KW7hS7GwFepVwH2jRjjoitXKJSkr2DYJJJq4ez/Xwgk3EpT3d4Hwb7GInFyw6UozKHeJJt4HwivG0gSQEpCeBqYrFuTujtRaYeeGcN0PvrEpyswJASNTQesVmGnBK3umCYrEElkM5DX68af5g17xykGM/TjxHG7+9YcGNOViXLv5RXfpilBJuahzS7Gv2jJcs3VdqchWKR09DqTLiRiyYNLxmr/iKdK9HYWrGTZxAISDavQxSkyqZczcUCLwGTP0eK6VKWagRM5gkrb+LQNglomabv5wNGLrFWcU+sRKqv6x1A1F+MVxtB5c5w4MUMvEUq7+7w1hp+U/eJSiCyxE8PvO3rGGaGoG6l242hedMzBwK9W8haJbPkZ1BJLABzxPIRObjpcp8I0Y5tOohVdxeQVyKYAXoaAC/SPCMQhQMuWpLHspaWVxdSiW8W5GPolM5CFZEAukZiX1sEvxPlHi/xjLT2+HmWUZaSTqTmFfCvnGKHkLLL3VSNCTXLs5vHqVJQUt3kAXehuf4ihnszgUe8dV8TYqUveYhTIAbTdL9Y5spBDmyfre8XxP3bZyLBaHkhgoMkkvqSpTEG2ibRa4TCkoBJ9S/04uPCAbPC1Zg9BLHNgQSQAaav4QBMyauqGSGFCrVr3tApvY5s7NM45bP1FYKtI04WY68NbxUYPFKLscoqyiPxFlgZyiNKFgf3feN/B47jQnh1uW9Yt9m4lL5SQK3dnHD+OsKTpiXy0cuymtWo5wqvCk7oZOteHh4wXT5CnvY5iZ6gcpJIfX8w2jEbpC0g0oSWbpTr5xUKSSUoOmrVPCkWwKCADfyc3FoSTSObF1zt0qBPBmqOAt9Yr8NiVJWFAni/wCeMO4lExL74Zur0tz6wvs2WFmtQKvz4VsOcFSVAuixm4jNvKVU1Jf7XjUpTi9tRd+EEmy0M6uQAAtrpeAFTVHp79iJ3scnsTlrZyanRgOPnGp2ICWo5evHrZn5wooryu48LxAz8u8+YC6SKg+/URxy3DDakzNVVtW+0WuxpxWglZDDjQcBVmHqY5TamIZZYAJVUB3YH2fKLTZ5QJZPD9xZ1NRk6t94GRLSdJUrLGVLRcTKkmlWLVpElIVKGdklGZ24i31iGExeVJWmWkkNmVfWrHSnCAf+q9ovcSQ9FJCQQeenk3GJpyb+RMfkYwLSUNqcpp4BtYjh8ShBClJcasa6M54XpFUhZSXKSOIN2trasbkKzuBQEa8db63itL9BrOu/UpWCAWsQHvzBNGcs0V0/EgLaj6gH3f8AMU+OxqkJQGAUGyqFqXFDd200gMjElbq18PbwcWOtyiLcrJOhJ4w3LWUhybhmiqGIygB6mMlz3NST4xRjpluMec2oDtEMWf2kkGtT1hWZNFDrx5QRC6EO7CwEBM7X0BCiK8YYE+g4wspi4uIimzgu0Pdg1FgZ5o1vWGZc+gah+kVz0fSJIxATdz0hWjrLqVOBcGnSLzBbNEtLzA69RVg9k0vzis2NiJKUZ1KBmFyEirAOOgJI9InOxi8QqVKS4dRK1A2TrTkGqdY8nyZ5Z3GPux7ZtwqMd3u+kN/ELiTORRKVSpgcNmJKVAUs1vKPEvjDEK7XDjRMpCQXuxCifGl+EevfEWIeViC7IRKVUiykg0Fa61do8Vx8/OiQsl1boPIZS3oYzeAmk2y8pNy24BbWGdAygBIckk10u3CluML4/CKQmW470sF/3Mz291iWMxBUg0rlAPiztA9skkyw7js0Jpowj0Y2tgINjgqVnCSwUAD0YW+sBxikAgEDups8MY1eadlALO29dwGbhGp2BKi4QGYeesNEEfmdrKwktFTlYgalrPcf5jc6VKUp0LykcLdRSK04pLJSoOzEMRcaka0pDRxdCQE52+lNLRbUzyHZGbIA30rzit02Lgk84Nhp6MtVEEXB08qQOQCXzEKVRxoP5gS8GxKiQknS4/iG1WdzyQm4sJWFBwCNanz8okrHAEOH4cHrw5wBOER+61S2nh5RiJALFgAXF6N11gNoakHl40q7xZIqa18BqawmcaQogAjMXOrpgi5eUHy0PSkaE5Jp2YJ638fOBaXQUl0h5GJVQsRyfR7V91hhS3FBe/H8Ewph3IfdGpDuGsKwPGY3KzppxFh/PKAnYNLewZU29WKdNfL3aE5i8zFSxUNW17QORNJBU/UPVrX8YEpyBZwWYh+XmIemhlBoFNACsubMAHFbQ1IkJLbzdB6nSAJwygUlQHI+9I2tDF8w4dI6mx2r2OjTtBYKUpICEgUNR1I93hZU4oKlIWDm3iwd7uDbWOdnzDmvQWrDmFx4QNPesL7GibwtIuJW2QUsSCSN4MzGtBSC7IW2beIuxezvqY5qbiAauCTcs1NLQ7JxpCQLM9OJ0J4wfZ+7sF4mlsdptPBBUsMkF7sQ+YBqAuAfKOVkKykgg3Zv8RZDaSDKO9lcg5eeop6xXTWUQEgsKuzOTVzHYIySpgin2HM1zX39IZw0oO7u3u0V6JVbEw4RSzUt/MXaHSGVTFVGar2I04QeSvKR78DCCFlreLwyjM9hC6RUtw09QSotqrWMEwJOraeMaXKUak1eCTpdg8GhlAJMnMQQaEWgcyU/jWsFThyAB+KQyiRRoVquBtBdfDWykhAXMYKX/tp1YUKmuR9KQ/jsZLlJZDE1SyWobl+NSKVigRNW4UFEFKciTwTwEB7FzVy5qSfqY83L4Mss3LJLb0RqWRRjUVv6jO1dpqVgp4WkB0kA71mUVWrcpHCPG5mAmNh3FFISQeTOAW/q+sevfFOHSvA4hSCd2XNCC1SEvUHgQ/lHmm2cQtOSoA7EZW5E5W6hCYlgpOWlVv8AwPHV2V85YQlaAGYh+ZAGl2qYrMZLOYcCS3nlfzhlc4dqVs7FJAfUBOp8bwKbJUJwSr5b9RU1jXHYdDMqcDNVvBy45EP8ras31i+/XdmSlhd7tfhFDs6UBMS4sVVf+oaXMM4k5jdgHAuaAm8MuQdhEzMpBFSOsOIxZpukPcuXgKZJBGsN5Sz3EaW0YZNE8PiVA90nx5wTEzswDv7bQH28QkrHTlaJKxINGt5Rya9BL+QAZR+7zjJ61MlgBfu3iScSNU/yIimcHAFukc2Nb9AKisv9X/ECCVvRQfo0PkkhyLwPMHqk9X+8BthUmujeHTMYAretKW8YFi8Op6q8P4iwlJ/brw4fmMm4dzevOOT9Qa97K+VhixZ7V6UvyjZkVBUahtfejRYyJbP7MRWkUhmztbIJw4WA7sOJMaXhQ1n/ABFhISG/MZiEilWgrYXUypXhA9ojLwqYtzJSSImiRlNw/pHajtbK1GDHC0HGGFAzGLKVJ14xKXJGunukc3SFbZGXgkgV0jS0g2FB5tD+ICUIF61r92rFfhy7wsJWFGIkHQQ0jDnhEklmhqSoRSx0kJZWuLGClLNz0gi0h/SMyQtgomB7ERUaufSJJXEZ4cwQ0NJU9fpE0B4TSWDw7gJuYOOJBHShhW6YyGMOm+a0DxCzRhcn8xmJdKnJdASxSOKiAC/ACKXau1yCyV5SXZ9SwoD5G+vOJuaTsLdFlj9pZMJNmHMWlzUpCeik66OTRo80VgzMKkFVZSUgHiQ9BVqkK84utpbVGUIUB2aQykjedYrWjEOPIdY1i2lz1JuUmWoBncZSTyur6xlyPe0WxSbRUYLCtPTokTAObAAux8L8YTxaR+qmOyglSlKb5g7tTyhnZU3POZiRm3gKWzelS8IbTlgTZ2UnKSLPV66+McuSyLTZi8xACCMq2SxoxSokNxbreEZ+FAUQdCfUwTAYkgMk1zpUAxqGZojOIc53zG8USFWzLtKQQAFVpUHxrEyrKQ6iSbM0VyCSa1bSG8M5D0rYcItRgcTJjCgJL8dIZwkhIFRWFZpD/wDIPbjzeA9uqt3goOm0NLkgqDBvGCDDnkOEKgm9X9tD0uaKG5gN+gHaMRJIvWMlygpx5RFWJLEkFvft4VRMrqIawUyyRLy2+kbLGA9rR3Z+ESkpqIU5ILLlvGTJDddIYKqUhdcwiusG6ODy2F6njGpkkGrwkrEEkvBcM5DggHnbnBc9jmNy8rAkAkeR/EERd2DHU6QDDzVBiQkj0asFnzhehNma0KmKMLWbBmiHaNrpAQpnPvpGITmYAQ+xwTEyyQCRw/zEcPKbWH0ymqrRmELTVAGn0gKQwaX1iUyjMYVC9IkF3PIQw9hSt1AQz2PGN4YA8Hg60au8cmMkA7OC9lQQTLYxqabNHNhowih6U5mrQDBYtAmJSQyykZmdipg7hmfmNBEcZjciQXSk0bMoAVevM8uccTtPGgqIUUF1VHBNAWBtfpGTLlqSoD+R0nxLtTs5uZ+6neBdmPdIcEGoHOOA2riyVEE7p3in9vIB+NGixkzc0wLNBR0FyEu4FOGrdIosYHJqHAJVza3LgPOJQlctx8a3MmzzlqSN0mtzf1jqZqFqnlcxICezDh3ZkN5AhI0vHKolBSt0PmYAU1IB8qjxjrNszc6zUtkSHHDMlwDzZ4aZdIWkbOdBnKUBmUq1CaEhn0IJiixsxP8AqZTRw3MJH8x1apU1MujGVLSjNuud58qcwqNHPOOORKSCkP3lG+gChf6x0Nx48j2y5hz5QzEJLs5SRQa8/SNbSStK2o7DgeVzD2OwHZTGHdKQcwoCWowHHjFbjpjqcl6C3lrWKxAvUtUggRNMxgNecQNVVN42MND2Y9uyKV1vDeGTXM9RpfxgfYgcIaw4GWoMc3YG/QyYCXIDjSJIZnI983hY7TlJNZiQ3Av6QvjfiCUCznplP3gWw+zm+h8p4wugpKmLsYplbel6BZ8hAl/EXCX5n+I7cosEzrVySHAFOBicgqsBHIn4rxBDDL5OfMwtM21ijXOU9GTHKxl4s+6PQkgiE8VPZ94CPP52Omq705R/uP2gHbFikqJSS59mC9yi8Rds7iZtSUDvKl+B9mAn4hkiyvJJ+9I41BT+1R8W9BDCEK0lIHNX/mpom4lF4mMul/E6RZKjwdh+Ymj4knn/AG5HiQpXoAIpMyh/9qE8k/8AglvrAZi0nvTFq8P/ANH7QSiwY10dBM+I8Rl7NQCFqIyKADXYhQLv6x18olLcY842eR2ssIfJnQ6VM4OYBww9OkekLXyrDR2MvnJJxSXXy/gZGNdJ5fWIKXEJCszNS7ngR9+kKzp+XMSaipCuF3S13Dtz8obUkY6GpYBvfn5weRLcly9mhWXOTVQqHSpPMEWfypyMWOzsQgrXmDJGvGg14glJ8YSWVRVsKG8Olg4Fq89fpeCJzEgnU0GjW99GjJU9Kwpcl2Gpu6R/PkYWTiMrUL7xfrw5fmMM/NqVDNUWU5LDjQHwPs+UVmLngAtUEeR0bgYkMcMru9GLahzW16268Y53H7SIoL2Bbk3jUCIy8ic3SJSlewDHTDMCsznKgMdL6dB5u8cxMAdRAZz5u7C2laRZzMRStRr9AH96RWz5vGw04RbFfZXHYRE/swU29XPpCCE5gQwrcjhQ/b6xk5RUXPh6QRj3QKEB/AP4RdKiyVEMLUgUAzJfRkipbgw1i7xMwqSpQGYd4FrCtKUesVQGRBIFSGHFzz8qcot8FIzpQlJOW+tctSaaO4vHTfZVPay7wc1SZLSgoqOYzFEU3UHKkClagxxpwYyhyKVJYhg443JqYvFTFIlHKVOxBL6Fgqp1IBPGKnFSyVlSQ7ptRx8rennAgdFuwycWSEM5yu4Io1QBUnSFlMTRI8OMbkzF9kpSmVLztu3SWN+VoHNUDlYgMkC1zUuedYvQaH8rVg6ZhgSTSCoIijVmZmFb0tEps7KhQ5GvhEVQrtKa0pTByzQslsPhXvx/M5UtxPl/MTmKqXqaaxtcpQS5QQnjlPqYbwOzZs7MZbMCHJLV0gm1ySjbYm3BPr942CocB5RcJ+HFuylgdAT6tDkj4aQ4BUs0ejDR+EdaJvPD1ObKibr9TEd3mfIfmO/wewMOls0sE/8AJRP0dotJMuTLG6lCeiR9hCuSCsspfDFs81k4KYvuSVq8FH0YQGVIKlhADKKmY8bR6TidrygWMxIJ0BF/OOWnYTJPRMylTTE0TdVbDnCe1SaRoxYMs4Sm1VEcL8LzVd6YE9AT+IspPwbL1WtR4Bh9jFzLxOINUYQJH7pqwPoMxiaJmIUSk4rDSWuEIKyPGo8xBcmZtP8AyyfRX/Qhh/hWUA4kqVzVmI9Wh9GzUSg+WUjrlELTcKFA58ZPmGjJSCkGrGqQkUDnwHGCfGfwNL7H9Rhi2VCVKQpROYZXKgVEkHViekZ5eQoySb5LYvFx5k6cnXzS/sQx3w8CP1L5VpWlTfuGYfXnF8zmqmD2Zy2vWOMwG2p36VeHIzBQAQrVNQW5hrcI6VO00JlgByQkBy5JNHqDygY5Txpqbvfb8jvxbJgnKEsSrbdfMdUztch2DFL9UnkOIasAnzEFUtnBY3bgSlZOpcEOLgk3hHEbXKh3QCWJAPLiRasVk/EVBtUMHcAWoS50EF5WzyLHUL7IqqS7NwB3lM1yDWrULw1gdrMFEEBWYZRcZmSlyCNAPpFKqcSznj6uICFpfdDnhE3cludVnTq2ymTM/wBLeSVOoHpvEHn5fWNzviPNvITl/wC1qgP1DxyRnl7fSNfqFMw+8I/Gi3b5G0uqLybtckFvB+toq52Nrx91+sL5+GpPW4gaVpZi7tFI4ox6OjjSDCYVUsDbrw+kDz1Dsff+YCkt1ESWpxmbXSK1RTSbZqeHv3pG1LHMtf7sYXUX8TEpaSVM1Rp49YNDKNhJywONhQCp1AfSuutIvpeIPZOGT2SQksLlRF3PEt4Qrs1IlzUqVcGqaHkEk1Zw5JajjlFlPWFoUwDTDui1SHDaFn1pWFm+ilpbFNMng5UBToS6l18AH/cBpC22MQpTABgolRADO5o/Gr+UbxiAJy0juBZc2fhbg7+EKlalLBYXaztwpFIrsdcmv1IRKMoO5U5BsGpFhgnUkkIQan2OUAm4HtEJWaqKjnADENQlvdotZGeSkIllITetfGKAb9BNC6QWAJA1gsogxQgGloUp2Dtfl4wZGHIupI8X9HjeFwqlghKVEGhYUbrAdtbIUlKQgqSSAVgKfeJa4LcIhkyaXT4Zu8XxseeLSu0rfpz0D20AUBOZy729+kKfD20JUntEzCXKgwAJdhyheRheyzlTk1q+ghn4dxMwZyiWlWYh3DhLDi442gKV272NGeEMOJLSr9GW6NoKmA9lhZq21ICQ390PSsFjllIEmXLBaqlKWzlrJpzgcnH4hQ7/AGQL9wJSWDagVrxMaUFJJ7SdMWaXWTWrkVa31MQnniuDz35jXw0vyRqfsqYl+2xaUB23ciR4GpeC4LYGDxJXKTMmzFhIdZUphUWdgTWzQCcETCM1fbg+ekHwGOEkvLaoIfqzny9IlLNJwpbMPj+cllUsttdnHbW2FMws4IVXeOVTUUAbtx5Q3tDGrniWwykDeYsCp6KDW+0dDtLaHak5mNfJ+EVCkAWAAA05RSOVypzW6KZfPUdUMN6WXeIw6DKAUsrXmSVFRchABBSk5qPfi0BGGkIBBXnIsAGe5c8aUrFOicpq0bSIlfl+NITRN8yPPcpvsvpmLliiLBr6VPQVe0SxPxMsgJ0SAluLUHvlHOTsQLMRb6ez5wutZNi4s3L36wF40XyUwyyY70tqyymTAS4ADaDSBYjEApSndDO54knU8mtCMtSjZv8AERRJVvEgEasajmPR4usaQNG9sYM1qM+vTlAVqdq1H0gQlkJqLijxuVIO8XP8cW8IpSQ1JE5JrUkt6tBUKZyCQXboDQ1iKpXACrFuesaWpwws/wBrQOTuTcyWTR6D3fWJghQCTS9bAvxbofxGlkA8hU+F2p7aBzXKXAAHCAcGmy7Bw9qVrfofA1hUrdzq1fOGAgsAzsQX5a++cClyS5IsEsebxyCqITFsKawNC91q1+nusGVLBZj56W+0LPVrCHVDRoGkkxfYfClKQAkk0JN70oNSa0iqlS8xALtanKOs/WypRoHXTe/bYUB9eQhZy6DKVFcpUuWZhW5pT+o26m0Tw2LSkyEF8kt1OfmKk1BHkPCKbaeIzLUWopRP+fBols+b2s2rMlJ71alhTiY7RtYY+o7Nm5RnWAUvmUlNgDb6tEJeBCt4rTzU5Tfe9iC4zBggVCQAndJ+Zr2a8Kz8Srs1IWHAD9TcMNNIaIWzadogKbM4AIDguBW5pc1hObPzl7NS/DrA8PKSUVoVd0vfqHpCM1dai0VS3HUdy+mWh7Yv+4mMjI58EJcFh8S/YfeCTP8AbT0H/UY3GRg8n4onpfhP+pL/AK/yik278/j6Rr4U7o/qX/0GMjIP+yw/i/RbzbD+7/tiGJsnor1MZGRCJ88BkaeH2hVXePj6RuMii7HXLBSrK6pgaLHofQRkZFVz9+hVE12MAn2HWMjIeIYi/wA/gr0MQVY+PpGRkUKBp1x/Qn/tieA+f+hUZGQr+EEvhGE93wmekCPeV70MajIRcsREB3k+HrAp9/7oyMiiGjyHxPvyiHyeH4jcZC9I7pD+D+b+lf2gCO4r+31MZGRNck+xHCXgA7w6xkZF+2aVyM7N7/lBMfY9D6xkZAfxCy+ISPeHUw3sD/cm/wBI9RGRkO/hZSJabX70zoPUxW4zuzfD7xuMjsYvYhhO6OkITr+AjIyKR5NHZ//Z"/>
          <p:cNvSpPr>
            <a:spLocks noChangeAspect="1" noChangeArrowheads="1"/>
          </p:cNvSpPr>
          <p:nvPr/>
        </p:nvSpPr>
        <p:spPr bwMode="auto">
          <a:xfrm>
            <a:off x="155575" y="-2141538"/>
            <a:ext cx="7153275" cy="44672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178" name="Picture 10" descr="http://tmacfitness.com/wp-content/uploads/2013/04/Beauty-of-nature-random-4884759-1280-800.jpg"/>
          <p:cNvPicPr>
            <a:picLocks noChangeAspect="1" noChangeArrowheads="1"/>
          </p:cNvPicPr>
          <p:nvPr/>
        </p:nvPicPr>
        <p:blipFill>
          <a:blip r:embed="rId2" cstate="print"/>
          <a:srcRect/>
          <a:stretch>
            <a:fillRect/>
          </a:stretch>
        </p:blipFill>
        <p:spPr bwMode="auto">
          <a:xfrm>
            <a:off x="8299831" y="777240"/>
            <a:ext cx="3404489" cy="2127806"/>
          </a:xfrm>
          <a:prstGeom prst="rect">
            <a:avLst/>
          </a:prstGeom>
          <a:noFill/>
        </p:spPr>
      </p:pic>
      <p:pic>
        <p:nvPicPr>
          <p:cNvPr id="7180" name="Picture 12" descr="http://stylonica.com/wp-content/uploads/2014/02/nature.jpg"/>
          <p:cNvPicPr>
            <a:picLocks noChangeAspect="1" noChangeArrowheads="1"/>
          </p:cNvPicPr>
          <p:nvPr/>
        </p:nvPicPr>
        <p:blipFill>
          <a:blip r:embed="rId3" cstate="print"/>
          <a:srcRect/>
          <a:stretch>
            <a:fillRect/>
          </a:stretch>
        </p:blipFill>
        <p:spPr bwMode="auto">
          <a:xfrm>
            <a:off x="8077200" y="4191001"/>
            <a:ext cx="3706368" cy="2316480"/>
          </a:xfrm>
          <a:prstGeom prst="rect">
            <a:avLst/>
          </a:prstGeom>
          <a:noFill/>
        </p:spPr>
      </p:pic>
    </p:spTree>
    <p:extLst>
      <p:ext uri="{BB962C8B-B14F-4D97-AF65-F5344CB8AC3E}">
        <p14:creationId xmlns="" xmlns:p14="http://schemas.microsoft.com/office/powerpoint/2010/main" val="2040233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review </a:t>
            </a:r>
            <a:endParaRPr lang="en-US" dirty="0"/>
          </a:p>
        </p:txBody>
      </p:sp>
      <p:sp>
        <p:nvSpPr>
          <p:cNvPr id="3" name="Content Placeholder 2"/>
          <p:cNvSpPr>
            <a:spLocks noGrp="1"/>
          </p:cNvSpPr>
          <p:nvPr>
            <p:ph sz="quarter" idx="1"/>
          </p:nvPr>
        </p:nvSpPr>
        <p:spPr/>
        <p:txBody>
          <a:bodyPr/>
          <a:lstStyle/>
          <a:p>
            <a:r>
              <a:rPr lang="en-US" dirty="0" smtClean="0"/>
              <a:t>Emerson is considered the father of transcendentalism, what about his nature essay do you think made people buy into this movement? </a:t>
            </a:r>
          </a:p>
          <a:p>
            <a:r>
              <a:rPr lang="en-US" dirty="0" smtClean="0">
                <a:hlinkClick r:id="rId2"/>
              </a:rPr>
              <a:t>http://www.youtube.com/watch?v=m5k9x16yYGo</a:t>
            </a:r>
            <a:endParaRPr lang="en-US" dirty="0" smtClean="0"/>
          </a:p>
          <a:p>
            <a:endParaRPr lang="en-US" dirty="0" smtClean="0"/>
          </a:p>
          <a:p>
            <a:endParaRPr lang="en-US" dirty="0"/>
          </a:p>
        </p:txBody>
      </p:sp>
      <p:sp>
        <p:nvSpPr>
          <p:cNvPr id="2050" name="AutoShape 2" descr="data:image/jpeg;base64,/9j/4AAQSkZJRgABAQAAAQABAAD/2wCEAAkGBxQTEhUUExQWFhUXGBwZGBgYGR4eHBwdIB8YHSAcHx4dIiggIR0lHhwcITEhJSkrLi4uGB8zODMsNygtLisBCgoKDg0OGxAQGi8kICYsLCwvLCwsLCwtLCwsLCwsLSwsLCwsLCwsLCwsLCwsLCwsLCwsLCwsLCwsLCwsLCwsLP/AABEIAMcA/QMBIgACEQEDEQH/xAAcAAABBQEBAQAAAAAAAAAAAAAFAAMEBgcCAQj/xABMEAACAQIEAwYDBQMIBgkFAAABAhEDIQAEEjEFQVEGEyJhcYEHMpEUI0KhsVJywRUzYoLR0uHwFyRUk7LxFjRDU3ODkqLjJWOjs+L/xAAZAQADAQEBAAAAAAAAAAAAAAABAgMABAX/xAAvEQACAgEEAAQFBAIDAQAAAAAAAQIRAxIhMUEEImFxEzJRgaGRscHRM/BC4fEF/9oADAMBAAIRAxEAPwDYu+brhd83XDeFgBHO+brhd83XDeFjGHO+brhd83XDeFjGHO+brj3vm64HcZrOlCq1IS6oSvO/pzjeMVnsFn2dqqkgggPOokzYXnrPWfDgWEu3fN1wu+brjjHmMAc75uuF3zdcN4WCYc75uuF3zdcN4WAYc75uuF3zdcN4WCYc75uuGc1nSizNyQomYJJAAsCefTHWI3E8u1SjURW0syEBuhIscAxWu0HbirSKrQRajWDA3AZo0kMpgqd+XnBtisVPi1m1BBoUtYMbtH0n85xE4tl6vD64ltbGCHAJW+qVM84F43DeeK/xnNJWrNUZVAJnu6Q0jSOQ3hvWb4wqb7LMvxgzUXo0Z/rx+uPH+MuYgRQpTz8TXPl09L4zvMVBcAWBtJkj8hhmqwMQIwwxrOR+K1dlY1KdNCF1LBJ1H9mCwv7+2G858YKiudFGmUm3jJJHqBAxl2XqAMJiAdmBI87f52wgqyBrhC28SQJiSOZjkDgUA01PjJV/Fl1ibQ5kDztfHA+Mtf8A2ZJ5eNv004zLMU4YjxGCR4hpPuOR8sO0Kc3W5FiDfe0/n7WwQmm0/i5mSJ+zU99N6sGfQicdJ8Xa5BjLISLkB22AJJnTEDFHoI9TvBQY6NCvWLA6VKg3OkGBqkAx+IT5DKeYZWJDE7i43BsR9DgANIHxjqz/ANWSPKof7uHG+MFW8ZdZkW7w7X56d5jGXlxFwZ6Y8L2EH/njBNM/0yVv9mT/AHh/u4Q+MNf/AGZP94f7uMzmTJ2tJA/ze35YLUuCM1NKzPQprUnQHZgTpgEwATBPP1wTH0VhYWFhQiwsLAfjPaahlqi06rEMwmwkKJiT5WO07YxgxhYStIkXB2IwP7Q8Q+z5atV/YQkfvGy/mRjGK32r7d06SvTy8VKoJUmPAvX9472Fv0xD+FGdolKtIH76Q19ykQAP3TM/vDGUd8ZxI4NnalPMI9I6XkaTaxNudovGDRlufSGPMZ/R7V5lqyUmI8er5VAawJMAkQ1ouYvN8Wjs/wAQ166ZcsywwkgtoNgSV3hgyk9R9U1KxnCSvUqoMYWFhYYUWFOETijds89LU2puweSoBUbAi685LAbjl5XzAXrHmKT2bqZo1gr1C5Ze8WdQBiJBixkG3mBvi50KyuoZSCpEgjATsJ3hYH8U4slBqSuGiq+gMNlNo1dJn9cEcEAE7YcOFfKupdEA8Rd1LBQASSIIII639MYpk8uwqeMFqLMQIbSHO0iQCfbYkTzB3Xj+bWlQeo4LKo+XSWBmwDAAypJv9cYZQWlVrhA+gPWF7hESSTAjzEbbbYKFkOZ/so1FyK7qg7tnQ6laSovTgH5pIWRaxidsBq+TKEiVO21+U2I5e/Sb2xbM3nsrl8xWSgzZhKtNULxrZLEMFkKGMQRsLC9sUxaJBbTdRJJMfx54Jk2MGJI+kY5U4ddGBgjSw6jf1nDQjpHtjDD1VWgOdUNMM0+Ije/ODjmmJMDBtePlqSUjToFKQsrUxLWAJLIFa+86ptvgQ6KB8xnpECOfPGMF+FZmorqsroZgrL3mlGWR4X0n5bXn32xO49lqAq6kqIpqamKgNC7+FguzhgV0gaY0mcAkMowCpqLLoMkMAJBj8MExM3kDzwwtSfmjpq+m8eWAA8qPBi0kXx4p26jpjXOz3B8rU4ZNSgrd2HbvP2zpMOCTqAvAU2BX3xnPavh65XN16VMnSjeHnEgGJkzExOMmFAYsOXXHZm0g7SPTB7tPwCvljTOZ062VSsNqBQAADy02Eee+LTn/AIZMW108zQVXGqLKATchRqPhEwLnAsxrWFhYWMEWMw7VVUqcSqiop+7poEBIhiPFzsAdUeW+NPJgSdhfGJcQrmpUaoRqJY6hO/8AmcarQNVM1vs3UQ5en3balAgw2rSeayeQ2HlGA/xQMcOq/vU5/wDWv8Yxm+V4xVoNrQ6BssewM8ibgwZi08saTlq/8p8NqKYV3RkPMBxdTfkSAfL2wao17mEF8T+zOZpLmaRrqr0SdNQNtpYFSfVZ1f1cRaWRqGYExYjDKZapr0BTq2iMOEs3EcsaVYGjW79Ff7qrM6kjmeoIKn67HF3+FrK1bMsYV4VVSSSFBJYiTcaiPTGY8E4g9LVpaPKAb7bG0/2YlfyjVpZinXJZXBDz8si0jlY3GErcpLeN2fRGPHcASxAA3JMDHQM4zjjvaFj31LVuWBNyApkCYsBEAf44VuiaQx207fMZo5UQJIaoYOocwovCnrv6Y87P5f8AlCmrSadSlKqyiwtcEdINjYiR71AZmmlQb+bQJG+wP6zi+dhs3qGpS4DMR4zIsBcFVWDMDTPL1w4jssRytWlTqgNpJUKroD4FBJnTzawETF/rJ7L0mWhpOqAx0a7Eqb7epPXDi8Q8Ri/W/wCeBHaPj6qwpLS71nBQKG0zqAgE8hffywqiooZybdlL+KFaqudBaRT0qKfQgXJ9QxI+mCvB/iRC01q0y0eFmW7kAWOmwuec8sVjj/aR8zSanWogEvqVyGDBuYP4SSLWAwByrog1Rqa4vsPMD+3DC7moUviKDTqnutTgEoAYDSWiRvAAuZk8hzxlq5RqhIp7Dy9gPPpOHMpWRvm8JW/hi/l5Y9pcRSyhYlpmx9jsY9IxgbnD5NqdRKYMswBN4UG4I2xDRSlRZiN73FuVrTghmK7LVUFtvlM/L6c8Qc4dbFuRJvEfkOs74JlZH4hmdbTz6z+WImoXnBTL8KquC1Kk7DyUkehO0/rgbUosrFWBBG4NjgWmOlRwuHKdQrt+mOCQD6YcDFhAkxJAA264JjlmJuTjwsIERh/LpTKtJOu2kcj1/hhutlijQQQfPGNZNo8YrKpC1XW0WJFuluXlgezY4YnCOMYNcars3d947MwXSdYIgCIAk7RH549zuWEggqNQnSN15QdoNvoRiNxLOCqyG86VDE7k7E8+WHc1mxraJUAwAOg2mcBgPpXCYgCSYA3Jxnma+IzNqFGkFHJmMn1gQJ8pPviL2r7aD7CKas3e1UUliAPCYmANib/Q32wr2CmnwTO1PaTvKopo33GpqZNvFUWJiDMAML7fTFGzeb013X8Jg23BHPAzgaBqhgOSGBWFmwP4r25fnibQIbMlWJVZgsIsBf69NsMkLLkfztNjTAMMNw4I0+tpv19MXz4ca0eoh/FTVrCykEgDfc6ifbFOy2XyozVqrd3ve7EgE6STYAxuL8vPBLgHFaiVHzKVbOSChErpkwOsjkeX1weXQOEpdASnQqZd6yVQNSNBI2JHMHzxDz5q0q5RlKVgwWLSOg/P88HuKV+/rKSQTUqRA538+vKPLAPtyGXN+InXpUsZvNxv1gD6YPBo7u6I9bhtWjVU1KTLOoxG+mZ+lz9Dia9OpWoMxp6lCudV5TT16GTPO0yMTeAUMxns1QWSqwwLSTCR4yZ6gheQJOL9meDVKVYd0dKJAGsksNIA1dCTE+hjE25FfLZUu2HbWoWo0KFQoq0absUaCWZA0SLwARbrPlgbwbLrXoM+rVVNXUQfCIVSIJNoghp5Y0Ht5m6f2SoKiKwIN48WoA6YO48USekjFD7NcKT7OC7yHYOVmATYATM84OBN0gwjbIa8EpOsip42EAEzBvttOLH2R4RVy1dlqMt6JNOGuSYm24IAPK2+B3bNKVOpSy9AKGoopqVBd2qMAYnkFEWH7XliFl+ItTBCN4gJ1G5nrfDR9Sc30jQPtDKV0pMCPmiB9SDP+b4E5/Jk5vvangpaWF51MSBcBWBETMkrvjzs1mc5nH7xNAQL8720uN43k87KY6jDPabPNl6jd74taqaREbrIYiYsZBIPXAm+gQTsGcYydOsruK1lUsgd2LSIUIF8Xigg7335HFO4glRCQ4iAFA6D22wY4PmTVqu2kmEZwoFiVg29p+uH+J8NIopVeCKkXB2kTtaOfM4ypbDO27oD9leEVM3WNGlGtkYjUYFoO8HHdfgFbL1mTMI1IqDB0yGPLTyYemC/wuqKmeosW0Ed6GLEBYKQoE/iJn8sa32m4jTWmpqqphppvGoK8EAgbzy998GTaTZlu6MKzWSrTLI/iPglSCSYEAESbYtfZvslmqKtXbLBmCeBH0W2JOgmZiYtNzti1Zzj1RnWlTde8YgEkSKYAkxO7cyeZgbYrXaftCaACU3ZmIJLMxuSSJF4wK1Rpi3T2Bef7bVnPdupRthJsOpMAW8hv1EXF5jLB8k9aBrV7EWIRtIEjoSHwIzdV6rBtNkUCAbQL4lUMx901K6l4WPPVMnyi3lGEWNR+Uo5t8gvL01J8W23ngjWpvliqsVYbyCbjoR0nENVVHg3gkTtJ6+354m1QatNmNQnTcKbkwOv8MWJsE1IkwBBP0x09Y7Eki2/6Y4Mc98eA4wxycIY7FExMjHBtvjGJeVzOgkwC0QCZlT1HLnzw7Q0CdcmdoE9d5wPBw+2Y/ZGket/8jGMH6VbkAxOwABJJ8sEuL8NNTJpUUO7hzvUVhTVUYugAJNgsmYI0xGGezSBq6ISyzqIIMG3ny/xwZ4zkkp5Ok1OVZ2BZlY3lHn3vv54WT3QkdikcJRjVp6GCEn5mjSvmZtb9Yx1ntNOoyI7VIkFjAk8ouT058sEeE9natYsqK0qLGDBMkRIHofrgjn+xf2ZEqV3caqqJCrJAJ8THof2V5xfpga46qstpengqypUZvAGJ/ogn9MOrn3Ve7uFFo8+f54doVdKv43pnlp/EBM3BBHL6nEGiZceZxQT3LHl+KFKmUJNlqITPKGWY9sH/iPwpquaApnUzadAnmx0kf8AqAPQT54r/BqJq5ujTUamZhAiRAkk3BAAifbF+XPPTWp96792QCSIBJn5doEAzMxb1xPJs9RTFFtafyddiuEHKV5esrqiOHK2VSxQxJsdjfy2xdeLhRBYEqeYExF9heMY7muMvmahU1CqzA8p59PO2LrT7Yim6IFd6aDTA3gWDGPbyvtgRvlgyaU6ic9r8quYSlQR5mqqlotcqI9t4HTBXO8HyWRyhqd2SKCNGpj4jyBvEsxGwxG7T8Ry7UldaxUk6lWCHVhcNFoIK8/rioZzi32lNBqt3aEMdbM3pMiN+Ukz6Yy3bsL0qN3uVrJajrZh4jJP7xufpjrgiCpmFBKhZJYsYGkXI632gdcM5nOBV7umRfdmtPkNwPczgXVOl/zjFKIrm2bT/L9IJTC1MtR0kAhangCiflGkG8xBFpNzhniOay1d9HeJWLKQNMNHr05fljOey70kau9eGChFUNsSzbRzspnynyxZuJ8Vp0lV8tQUupHilhE8hB1dPxR5YZQbV3wBuKdVyDeO5YZJ5RglRQrC/Ikj81G2JxypzXD1WiA1RHB0iNlJFp3tywK7Q5GvVrd5nlFE6VOwJYRIGq2oxIgbQemAtKmKjQnfKtzAYkhBuYsLDliU4XT4opjlptc2Wjsdle7aujoajun82UlpBuNJvInC47n6iijTHeQyhlV5kwbE6pIg38sU/NZZ++Y5dq7U58DE+PT1bRtjTuC5fLLk8uuYaq1fQxQIWaoQzNsDK6YC8vflh3OhFi1vbkpCcV7l3JsT4SYkASCQNU3JAEmdsO1OC1M4e9Dkg3l10gieRAA/L9cccfq0qGYdDSYQQUFQXgidRXaZ9Y5YE5jjtQsIY+pwVTA4yTok/wDQ/M3LU/CDcqQxjyAJk+2GcxwyujSadV0IMN3bAMIi0iRcx7Y7XjlRwA1QkQQwMX9yJBgxM8sN1+Ik0jRk6NWtNP4WiDYcmET5qD1lN7G2pA18s0kFGF9jaPr/ABxw+WKwWMAiRz9rfpgjn69OrVqVEBp0yZ0TtO4HQTMY4LqFAJUreBH5eZvvbbBMCPPHjKRHntiQ9JdVtvM48Z53JAA8I5YJjgARt6nDcYkCbhZvhtaZP+dsYI/Qy66JkE/s3kcvTz9scaQOh9cSaWXXVbx9DMCefn+mJL1I+UKeRgTttdpOMCyf2XzAXMoWMKEcmfb+zFq4xxikMtl7o+giU1SbLFx77YpVLhbFO8IEN8gO7HrH7Pnjj+Qa5E6T5AKf89MI42ZOiyf6QKqawkIGMwsCLAb3PLrzxXeL9oatf53JEzEk36knnhkcEqTBBB6EEH6G+CnCex1WsT+FVPiYggDy9fLBhiXSHlndbsB5iuGQaVI0/MZmZ9hAnHNMEsugEEQOt/pjXOAdgOHqIq1KtVmXxKAwXcH8Ik3HI4s47P5CkpZMj4bEkAT9GfVtyi+Ge2widlF7AKlFK1ZvFVqEUqZiIESR5Fj9dI88Ru01aqp+z/zZkmq24XVGmTYA6dNycaiOyeULioKYCwPux/Nk7hiv7Q64q/aftb9jq1aVXK06uWeywNIIIAKNIIJmeW2I6LlqZVZnGOlGbJwDNqR92NIEa9ahTzmSRI9J8pxY1zlHLgvTPfViL1RIVTEEIoAueeq/pfAjifEKCqzUqTLTbxIhckJP7Nue959t8Q6NcUyve0dJNMPSE6bGSNQQjUDym98Uq+Sbf0H2zGttTuALk6jc+g588RMxmg5FGip0zN/mY9SBz6C8YN9muzb59u+q+GipKjxBDUYAt3aWgWBluV+e2l1ezuUywQpQVLRPiYE2s1/Ed7tb+DJdIR7K2Y1R4CXb7w6SD4lnxny0bg+sYLf9C6lRwNVDLoNlJL1D5witJ98apnKqUtM0kDESNVreggD0k4cpVmKioAAg5qoAP5T74qodsi8zszOp8N3Py1ajAxqJpBR7Bnkn1AxYs7XbK0lpkaaQRVOoKoeBBLAEiTfcnFvbjoRNThY6zcx5RjM+2fHxV1Bg/wDR1RAPUBQPz1euC8e26Csl8MpfFuIF6pCTpHgQE6oG1jttzHXE3g+Y7qm7MaskHUyMsXsAVbcgmYGG6FQHUxEub6oE9D+XPDWW4lUy1da9Puy19IZQykbEkdfPEJRdHTGSTC/AOzmafKF6BeWMMmk3Agi+17H0ONF4L95Tpq47rNUBNLWCpvYqeqNta3MbYl9lu0tPNKmkFKgWWpILGwkr0A+vrviD24zCLTM5dlqAalafFcxYgkgk8vQRiPwsk3vSKrLjilscdo+FUeKU1WsDlczTNiy3vYjlqUnYg77Yzji/YoUay0VzVOrVf5QtgP3ybKIHmcTcrnc9n2RAGLUZamAwHjVgdRDHxEREevpjTuA8Ay6y1YO2Ye9SpVXS5JiQseELPJZ5STgqOSKA3GTMTfgy0gy11cVJhSpBUnrNwR5A38sQ6lDuyALkTM/lj6WXg9FZhFMiDOBvEuIZFR3VZqFQckIVvyAw2Jyaerknk0p+Xg+cHuf7MeVlIFxHT0xt/H/hvlqo15aKFSPCCNVM9AQbiff0xj/F+H1MvUajVTQ6m48jsRyI6HFBE7ByKOZ5Y6Y9Bvyx4xiRFscKcYY6G8/lj2o0iJsL++Gwb4d1KdyZ6xy9MYx5TabYfp1iswTjwoATpuOX8Ot+e+G/WT6YBjVOCMmgatJO0DoNhHTbFsytRbQoBGx5j0tjKOHccqDMJRCoNWm8ExKhtp84wY7MdqKmYqqhp0xIYyNVoRm29o98FRjdtknqrZGlVMolVlZoLDnJmPaOeC2SRVHgVABJvM338VycZZwjttmXKItGgNbKLhj8xA5EDHOd+I+Zp5mpl1o5UlKrUwxDidLFZ+e0xhm4/KBRnya6ta0RH/Pr0wzWIcyZjfexv0/wxl3G+3eeyyUmrUcrNQtCgOYCrSYGdcf9oLcow32e+ImbzWZpZdKGWU1GiSHsACxPz8gDhVp5H85qVbO6SvgJY8tRsJgW2kk4Yaqr/dOlLSSSQ4ENILrYjnFze4OMlzPxfzkkCllhB/Zqbg7/AM4Me0+32dbKvmGFAjve60lXm66txUmL26XwTaWi20ewtBnNVULKZIp954NUmABEqojmTEQMSuM8Eo1p7xUq10XTYNFMRAKgfNBix2JOM8/0o5+IDUx5hL+kkm3pgvS7XZ5BSbvFCuneMBSWQWJNpIH1xrSDHFKbqPJf8lwXu6QRVFNAPlRyCTaCSFkGRNiZO82wJr8ZqjPd0aijLLIlzdiw0sAYMgOZmwAG+K7nviO6vTQVXpmVJLZdHEbRK1VI9lP8MUXthlai5l+8dnbdi+4JAYjyA1RHlgKSugvFJOmbHx7iGWZizMSBEVUKkH5VOogbAxtPPDWc7Y0FNOnTAq01RlIExMAKwkb2PoGN8Zr2bRTQUlQTLXgTucdV69Go70dPiUfNAF/6JF7Tjp+ElFNsgm3PTFbk9+Purl3QtTCkLLfiiA3OfocVXMcRaq0fhF4/53+pxI4RnSCUc/IYLct4k7+k4jZ/L91UMXDybbDyH+eeEnK1aY8Y6XTR2rkAFfCZ5f59McvTDkkkAqvM/NtYed5joDjvLadQS0x80yC0yYItEWtvHnjniK6HAjf9cJXlGWzCPZ3jD5Zg5AAghWLECeWxsRGNI4dxhOJZcpmEBZYXXFjOzDz9APKMZFkUNVovpX6Te8Y0vsxRSlR+87xWc6/AwFiBHhIvt154ZVywP6XR7wmlSyObUlne1hBkk89THnz9Bgjx7tpqOlQI3j5vEPwssg+Uz1tace57I0c4EphkFZSTJBTWNtxzICki8XGOuH/DgG9VtI/oOzH8wBjnWW3VHQ8dRtSS/W/5Kxxrt/WXLmlpBqPYOJkL5CfmnmPLBinwXKJSWhVoJVzDIrMe8++JKkswAuoB5W398HuJfC/J1dJDVqbKLMj3nkfEDf0jHnGuzGZqH7tqM30s63BggGQNRMWxLIpbUbG1/wAij9h+OmoWytVywUnu2J8diSIN7wOXnjz4rU9VKhUIl0LUy3MrpDCfcMfc4iZnsTmuHVEzNU02UvpmiSSrNOnwsq2n1xz2q4sxyoVmLLVb5gBMLpYQIHP9DjpWRJaX9hfgOV5ItbcrsoIvjwYJcKyNGtVSn3tVS5AB7pTc/wDmC2OuO8KOWqKpbWCNQJXSdyIgk9OuE1q9PYfhvTq6B6QASbfrjwCZ8r45N8IP9MMIdB/rhG+GycOEYxi18Cy2rN1GsBSQN5k92AAP19sOdiMu1OuwblRrNvP/AGTjl7YYZdNWpUhdSrUiRz7th647yUXJNhl6nP8Ao4XqwLd0TOxyg5jLj/7lP9RgBxuvTGczLMC0ZioQORGs74sfY0Bcxl2JBGpJ9yP7f0xC4llKbZqovc0yWqVCSTU/bbo/6DCv579DLgidpc+1bKZNnJLFsyTO/wA1OPbTG2IXZ2s9CutVbNoqaTz8SMuoek2OLJx/Kroy/eU1aRWYBSVUAMiWj9zngzwPh1N3qJUUKoVqtVzMkKNtU2UGBEC04KlSHWm6fBl1FFuCTMeHp74tFBY4M1vmzkz6Ioj8j9MDauVogKSj3UGRVHT9zHXEGAytJVLhDUY6Wab7TYATv54M03XuHGtV+wI04u+aGlaK9KNMflipZfIkk3gKJJ/TFt4xAdR0RB+WDP5GdX/z/wDN9n/BXM4obOUh1amPqw/twU+ICl89Wj9tv4AYj8IyLV+JUKa760Y+SpDsfoDjjto85uv/AOI5/PE4/wCRe38oXNvOT9f7JnAKmnLA/wBI/mYwEr1tOaZv6d/TngxwWjqy86gAmpj9YHuSQo9cV7Pn75/U46pze0fpRyRxpR1d2wsaITM9VqqR9Qf4gfXBduMdzSOXrUBUpEnQxG4tJ82EiDNpHTFc+0FqSP8AipkH6f4YuNdFfLipv3bhj+440k+gYU/rjnlTlXR2uL+A5dqn9nz+QPlMijUyygi5Kg7xNr+nPE3J8MOaIpok1dBYTb5d7+e0eeI1fiiAEAqTy3j3AN/bE7sjxWmHcuEEg/zh03EGA0gg26T054vklphsebCLnLcFcM4glKqKFakq09UVIUiop2mSZkHcbQMXFKBJVqdQlN9OrwPNp2kGOY6CQYjFN7bZynVrd4PmKwY2MbX5na/QYj5HtFWpZdkUi7EgzLILGwPI9fXEsbtWymXHTpGrdlFp1aOcqvTUgP3YkGYpprk9GDObryC4ogzmap02lcyCQNL6qq6f4X/hgfwLtPmDRzOWu61wWY81aIJ2iGAAM9BcYsGZzdHu+80AKCWEsZ7wgAjVr1HaNMYlldM6/DeWLD/ZXt3WfM0KDnWrkU/EAGst2keYm8yD74l/ETtDVp11oo9RFCqWKGD4jvPkOWKb8KSKvEaZmyI7LqiflC8jvcnnGNe4p2boZiotSqskKVI5ERafTlGHkm1sT8POEMlz43A/bmoKnCzURmI+5dWNm+dPEdr88Y/xlAcjTP7Ndh9QzY2ztrSVeH11WAFpqAvQAr/CMYxxFD9hqyIispA9oP8AxD64EuvcXE7lJL6MCdl/+t0P/FT9cWL4m5lDmgAplUCnULGSTIv7fXAns7kSGXMuNNGk2qZALFbhRM84m2G+0vHPtWZ11IKAALpEWuRz6m/8MTcG8ykukykZL4Tj6gxM31RDfeNsRWGHcwNiABImxkf4HywxjoRCqPVxMy5UzIxCOPVOMA0PLZrS6sSuznYXI+X6GMKhxI6n1EQoEbxJMbAx/wA8RMo8FNo1Nb+rf+z3wy9KDceFrTG87j8/0xGPlnR2YlaU30Wnh1VTUkU6bAPThpaYJ3gNH4SNuQxG4rn016vs6arGVsd9ySDO8nrbD3Z3hbVCwDLqWmsGAAIYb9YGoSbxbA/NUl0zDFiJsST1+u+JfEWs7FhWRSUuV+Ni4cCrZOvlwcxSQ9yHkvBIBcsIMXDTsOYw0+ToqletWRqdNkIdNf4ZDFLCRcBbXMYq2Q4cf5y+mmAxvfeQse1zyAOCHanPPUIpIKsrLtqCxOnwi0g/MGJmBbmcRnGWu4vZv9DlhhUW4yXSBtcZBigNFtAk+HvDCBX2l1kkgcuYsZBwdyfZbKZnKBkVtKNUimSQdSlgfFr5wYmdxtipZCs6shqFAgMEESfEQVk8yGDemk74O5PtHUy1FqCKkksQ17a5PW+8z+uLzjlf+PlE8lY477WEMp2IybVDRPfoTT1/MLg6OoOxJBHUHpeTxrstSANU11Ai5YH5RCkwOljvfymQz2U4xVzGcU1CtqJQC4k+Ez7lSf62C3brhuvKsQqmoo8JJI5gsAAIkhSB5nHJkz5Y5Vjk+aNhbh5lzuVfh2Up0CMynjKtZw7Beny93LLtPigzE4oPHquuvUbkzMfqcWzO5yvoKl9SQmuBABCqNO39EbGDE4AcOzNOjm6dStOlHJOkTcC1ugMTvttjsw3bbOjxGNRx6vrv+B7h7acoqzd3YmP2V2HoWYn+oMRf5GNRmcSJ8sHu0q02q02o6dDrA0AaZnUT794PcHE7htGHAZdSgGQYjY7zb/Ix2Yoark+jiy5Yxwxilu2ymV8qKChTNzcnzgewEfngjSzJ7pFBIiASOY2IPkRj3tDlzocMDKnnvY4a4dlXeiCvIbk8+nrhM0NLsv4PL8SLh6UTqKggqwUjlIgH6Yj8D4D9rzdLLX0Al6hB/CIm/U7e+JOVZVu1gLkyLddxBGLD8P61Km71hAZ1ZE8yHSAPYG3kcHM6SOLBByk0AOK9n/8AUwyhi4MKupTbmZHKZj2wJ7NcdNFalJkWpTqgDS8lR1MDnHMQbC+L9Spd5SrUF+dRUpBOYaHYyeiifWPTGa1sqlOv4WNSmpS4FzIuI9ZGOfG201I6/EY1F3EIZ7jjBPs6BUpKbqttXUk8yeZxDytDUtRgQGVSSbztNrb2I9sQOIVAahI5nDyHwsROx26c5+uLVsQT33CFHijBlZoV1utSmAtRG6ysavQzviz5XtbxChFSpW+0UARNlFiYGqAGWYgEyMV3sZwH7ZVZXnQiyzK0MtmghSCGuLglbTfGh9nslQSnTpjSKTrNVnfxPIAi4FiDEDbCZMmihseP4lkTM/ETL1qNSl3LxUEEs0xsdhBInzGBXGu5OSbUHDEakgaUiVN5ljMfMJJgjYA4MZjsxwtWlEaARZKjvO1pJi+2O87SoVaFZUVxTWlSZWWC4A0wBAiRIMfNpLRB3DlFsosWTHHpX+pmfEBRFSl94XTSAY2gemwPTfEXMBailqaFFphQ3OCZAJMcyOfPE3O8IMBkYVA1/wClv58/fngWK+mQDE2I6+uHjvwDLqT3VX/vI/lqmhKtN0nUsibFWEEEc7g7c5xABw9UrayOtr9YAAGGqiFSVIggwQdweYwxGTFjoRjlRj0HBFLflszRDy6sAF3mbyAOXnj3P5uj4ED1FIB1SliDHQzyP1xCz1ISqrLFyAI66h/Z+YxdqfC8tShq7IajXM7EgoLA8on6nHLkyRhK2dUdUseiPoP9jeJ0V7x1rIJQIikNOoAmYj5bxM8hsThZPJBSDqpVCSFAY3NztqjcD6nEHjnCVy7MaYGlpYW5qQDvyn8seZdKdVbIAS6idiCQJj0xX4UWtceevyJhzT1NSez5LJnOFvTZSoU6QqMJXeF3vyNp9ce5jhNU1qjaGKlARAnxDUCbeQX1jEPtXUo0WfXqJASQGI1Wpjr827dPCcQuB5wmi9QGoCkzpaSQArAnV0DeYs222OPCqqdHfrU4qKlvRDzXAatMd49MrU1sUJPVgCY2+U2HK/ngRxalUBpMxloLgEfs6dM+R6eRxbkNbNrppM5WAZZlgNygqBO4PoT0wB4M9R0q16lR2pIzo4fV4IpswYAGZDpp07eKYxZZ1v8At7gnCEa1ff26CPZ9u/zNIQQod2BURYrMEgeXXngt8TuIuiUaS/LU1FvPSUIU8iLyR5DFI4RXzNcqFKal8THQtlABJnSYtHuRg5TpvWqdz93WqquoprbUAQPEAI3ETHUeWBDwmrIp2qXXqcvi86U0tPX/AKCqfFCaD0nGtm0hW20qseE9YAEYpXE6g71ucE/ri9cTy4pStSl3bESAzOD5GGPUdDtihZ5oquf6Rti8cWh+/wBBsviI5MaUYtV9fYsGWqquUyyqDrD1ajEiwkqqqDzsuo/vY0OilFlyr0nlq7aQB+HwkPqH9GY9SMZFw2vZkO5IafQMP449bP1EqeA6Y8geXnh4uUbS7IzhCeJSfTNA+I+Vp5alp1TUqbLz082Pkdh6npgHwZFbLJDgBZ1TyOoEk+0+x+tXqJVKd44bS5IDN+IxNpuRbfbGhdmeySVstlWpd4y1gzVyGBVXpyQhBEhXI0n0354TNK61Mbws4YW2l0/1A9DhWYqoFp02aNWkqhMgxDC3Q2Itg5Q7L1TlaNNabpWSrK65Q3edUkSBfeOWJRzCBhUNJST+NQAfqMETxVnUQ7iDYlpPoJFzB/xAxfJglJKnujix+IjGTbXNnr8CpZXvGbMZipXeRUamQEvYgyp1MBIJAm94nGb0VRcylFFdVDa2LiGOgEjcbWjF04pxh/F8xC+Zvyj1OKZm6lQZuKkglGgGJAIO8EjkeeJzxaU3ZXFmcmlQJ4zVFSuxFugw3SAKspsQDv6bfw98MiC7E7ScSgKP7Tg8uf8AjgpbGlLcK9lu1D5WnmEp01LVkYd4T8nhOwi/XBPgVcnTepUVWpq1ypKSvMNIsOTTBnFNy6AG7RIjF17M1aBBp02fXoaQ2xIQwywBHiO19hcyYSa7K4a3V06f7F5yHa/JeDTkmBYIRIQnxFSLkm4LE+qt7kch2h+1is1FQoSmr6aqT+FWgFXtYi3UnrjM9JBOg7LUC/1WzgX/AIqX5YuXYcjv66CwalW/9rpTH5IfphqI2yPmeN08xppnJnvCujvQ2lgdg1pLQRznbnjHs5R01HWZ0sRI5wSJtjR8kfELmZJn2P8AhjP+IUVDNc6ixMRYC5meu1oxuwxTcbsi5eiXYKokkwBtPubYd4hk3pVClRdLjcEg+e4tiw5TgSU6IzFZ4ceJaFRSC4BN7wdJOmGAIgkGJEriHG5zFYLSoVQ5n75dWiwnTcBbzfywuvfYbTsVicezg7k+Bd5k6uZGlRSaJ7wEsZWV0RaFJaZv0O4BmMFSUrroWqLhwV6b16bMe70EtcjSTaR+uBHa7OGrm3EnSh0KJ2jf6mT74MdnRNUFRq0azHUdPXxfXFVBlnM7sb+V8Rj5srk+kUa0w2NJ4RmftPDvEZq0jpY9FEKJJsC2qZ56fLBPgfBqii6NpAJncFiBMRNgAPp54q/w/qahmsuWXu3pa789NgB66xP7uCvDsu9OKZd0YAsPECItpEXjbbmCOWKYpaZafo9vvv8AuFwcotpcrf8AkOcb4EKtOtWqsAvckpJj7xQIPmDpNhczbFKpVKv2d6Sj5wFcEeLcRedoWP8AII03Mlc9l6emvUWTPhhbr4WUypBAnbnFsAeI9mKlPvO7zAdkCsytQQyCTbUBMwJjzHXHBi8St1N73xWyHpqVVs/XcC1u/wAgaLUz91UpyynnEqNryS2oR1wzwKqqGrm3I1INYpzd2eorsAu5hdQ/rDBGtnq5pmm1MVmYBV8TQZ8LadTAAwQPK+AWaqlApq5WqgaYPIwYMRO2KRVr1+q7PQWOCTWTy2GeBaTmc06xpYHTysX5D00+mLHwHs7QHEnqpWOsBW7oH5WYLqO8xEGNvvR0GKr2UzWVOYGt3pDSw8QidjpkgXkA7fhjF47M8AywrnPq5LEFBcRNl1ECfFAC7xuYxZx8lJtU9/x/R53i5J53W6rb/fuSu0+QZ8wpNkCC4jUTLeFQf1OPnzjY/wBYreVR/wDiOPpPNQLlpJkrtJG5AmBuw3IFwMfN3Hx/rOYj/vX/AOI4XBlnkm2+OhXGKhS5v+xrIsNURcjfDeYPjPv+mOsjGombgW87gEfST7Y4zA8bf55Y6uzN3ir1J9fi/eZajlyt6Rc6y0yDMLEWiTzPtjQex3afL5WjkqQzKhWWs2YkfIxgqCYteRbpfGWZdTcxsDP0P9n5YJdncuhdqtUTRoL3jj9ozCU/V3IHpq6Ynmgpx8wkXWyNAzrpQOlnAV0NVC1joJYg3vdRJsIPLEyshoUlXSQ5XUJEGSASb8vPbEXjHCBn8zRzVZtOXp01aqdgfx92vkxJmNgD1E1X4gdqKmbrkQVp02OlTY+/S1oxaGdqopEHgTWqyx5Hgmarpro/eFYbxsAosdJVbXJuNXKCdwMTD2VNJFr50ocxVJk974oMAAKFA9SG9sFOAVAMklWgxBZQxjmR8215kRedsFs5lKHEqQVjpqqI6kbXiRImDIgj9Y+K1Rjr5j6Lde/oP4acVk0T2aMT7QcFaizMgY0tUaoMKT+EmIne3SMCJ2xqWW7CUnqutXMhu5I7xdLK0DqzmIvuJ33vOM/7UGkc3WNAg0i8qRtymPKZjC4c8ZvSul9C2SCTtPYEnBjs9XK10IMciRvgQ4viVkGIddJgkgA++LtbULGWlplm4a7E0/34PpOUY+1n/PF17B1NOcWbF6YUjz7upWI+rYzvvGGoSdQJv5lcwv8ABcW/gNf/AOoUejGp/CkPynGok/QYy9SGUDp7bHFZ7M8BOZzaq0qks5JG6g7LtJJIXfcjFqyVKawTnOi+w2H64qXCuNvks2hIDjL1WBXk1yGF/SR5gYDW48GtLXfRfviL2earRNZRApKLalbwyAYhViPVtyNsUHNdla9OoqMgkkQSw0kbzO0Rvi79sviFls1QGXy1O7x4qiBdAmSOfTcWwGyHa5vs5pEpUgsi0qqhoGnccyAQQL2n0xOScV5EWwxUr1cgupk3zD0A6LSDMyoVBCFJS/tJJO8HbAHi3DamXqvRqiHQwenkQeYIuD54LZZgVDV8y/hIhIZnWL+AEgDkJOkdCcXfinBF4l3dQvpZUHjt46bXT6HWPeMWjHykMk5are5nvDc/UVgKLEOzaQLXBB3JtvGI2byrUyyuIaRN53k8sO8AUfaUJIAUkz7GN/OMGON5bXUrEXvSPtob+zCUluZyfAx2Ozy0MxSdwkHWp7wwokWJMGL2xYOEcRSrUBZlMiBcWiy/oBijZtSoA6Yh4GhatXsWx5nCLVcpr9TQ2zVeh39FXYUi2r0Jb8J5SDf89hg2nHD3SVNZNUlWYTBcq0S1pgQbbXA6YyJazDZjHqcSqHEqoI0sSdgDfyjG0R32W4rlqkm+OzWeBL95QZ28M6QPO4H8MCu09JlaqHBU6xpBIPhhSI/qk7f0vPATL8bzdKkRUywIkOGkqRp5xJ6nkN8Ssz27oVq2XepQqItIX0MGM2uJgECFsccixzjO6tHo5vFY8jtfRrf9yz8NypWkqusMliLWJAblzvi6ZTKqmVo0yP51tZB/3l/YKMZ/R7WZWvmH0moEqFWJNNpWYVp06rc5xef5Zo5nNqlCor91SLaRYySq7G9hH1x0ZskpeG3VOmeVojHM3Hjb/sGdpKFNQxZAQAAFFi8wQCbxcMDA2A3MDGIcSH39b99vzJxtnanLMwVVU3qN4YkgzE221Tq8pM4xTiixXrfvt5czyv8AqcT8PstPodLrTfbf9kfKqdRPQX8pj+NsTNR+Xw35lVJHuRI9jzw1kQfvQNyFAH9df7MHTklAhQNrnmT1x0tEvi1FxBb1CKbLPhAJjlMbxtPKcM1n0ZOmg3rVWqN+7T8CD01GqfYYfzqQGHkcR+PLp7hf2cvS+rg1T/8AswHu0TROPamq2VXLELoRQqkSIA63hp52FzgO7FiSbk7k4n9n+DnM10o6ggYgM52UefqYUeZGL92m7GZLJZao9WvUBJ0UVgHU4F5AFlJm/KxnljbJj02rIfww4yppvlXMMGL052gjxL9b+/lg/kcnqgsxUjYAQ1rTfbGQkFGlSQymQRv7YsGQ7Z1xCsFc2AbY+/I4tDI42uiGXCslNc/uWvtFwpHbU7PUKiFVy7hpZQQOS6Z133jyxSuK8NeoxqUqZKonjjZYJ/hyGC2Y41VcQwX6EfocecO7R5ijNNEpGm1yGQ+9wQT7k4jKd/Kjqj4KcK1O/aymNeOuJlHIVQNWgwN+o846eeDGXyQHiWnMbkajF8W1OH5qlpYKtWVLNTKyQIFpJ1A+g3GMpN8IOXCsfzSRUc0CKzCJBYGf69P+DNg5wl2FfJPB1FqYNugSox/92JWc7PZguScsIJ3DgATtswAt6bcsW3gvCO7KF11PTMrpB0AsF6sNRsOh8IjB1NvglPEoxT1Iq2XrEZlnUeE1rGNxqBHntFvrGKlxrg1R83mIFjmK3/G2L92h7QK2ZAqUAWQiGVyASCSLX6nHWa4YBT76omlqlTUQ1RgFWoSxcnwiwkhN7b8wksl8F8WBR3yp11RllfhzodLCDv5R1wzlE8U6iIEyLnpi1irlXZ4oE6ZWRVe8H5hI2PnhniXZF6eTXPU2ApFhChpIBJE6rT4hED1veD8RKkxMkNO8eOgDnM+ajK0XVQpI5gW/TB/hfaeaa0xRLimIGgmwPWPTn54D8Oz1Ok4dsvSrR+Fy2mRzhSB7GR5YOL8Q82tk7ukvJKSKij8iT7nFbZH1LFw/sjSbkv8A6f8AHB7I9gV1O3ewjoq6AnMGdU6vaIwsLEQA7O/CQVHLfayAdh3Mx7674jf6GR/th/3P/wAmFhYaxjw/Bkf7b/8Ag/8Akwd7OfDLL0FYVyuYJYMpNMLpjlEtIPMTHlhYWBYA8OyWUG1CmP8Ay0/u4E8S+GeRrPrKuh592QoPqIj6RjzCwbNSC3Cuy1HLDTlwaYO8bn1O59ziceHdXJ6WEjCwsa2BxR79gbfvX1cyNiesbe2M/wCJfClqlapVGaUa3ZoNLaSTFm88LCxmxo7cHXCfha9J2LZpSGWLUz1B5tgi/wAPLWr3jnT/AP6wsLGsVpMHZz4XuwaMwkkHdD/biLxj4UVq1UuuYpBdKIoKtICIiDbrpn3wsLA7sKVBXhfw9qUMrmKaZhRWraRrC+EKCDsbhh4iGUgglTyxYF7MrVyaZbOaK7IukPBXaykGdQMRJm9+RjCwsYa2UTNfCfMFmKVqMGdOrWDE2mFN4xDT4SZwMGFXLWuPFU/uYWFg2DuyV/o0z/8A3mUPvU/uYlZX4f55P9hb941j+URj3CwKRR5sjXzMKpwPioGkfyeFiNI70D6ad8c1Oz3EyZP2EnqXrf3cLCw6nJcEXFPkm0spxZQB3fD2jmWrA/kMRs3w/i7k+HJgclFSqAPbT+e+PcLAU5IGiJHHAOIGq9Z8rw93ZQL1KkAj8WnQVk2G3LzOG+McC4vmGBcZSFB0jvKkCTJPybn02AHLCwsI0mWjlnF2mV3N/DLiDsW/1YTeBUbfnunPHr/DvijIKbNTKKIVTVYgXmFEQNz05+WFhYYVybdsh/6LuI/sUv8AeDHg+FnEP2Kf+8H9mPcLGsU//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data:image/jpeg;base64,/9j/4AAQSkZJRgABAQAAAQABAAD/2wCEAAkGBxQTEhUUExQWFhUXGBwZGBgYGR4eHBwdIB8YHSAcHx4dIiggIR0lHhwcITEhJSkrLi4uGB8zODMsNygtLisBCgoKDg0OGxAQGi8kICYsLCwvLCwsLCwtLCwsLCwsLSwsLCwsLCwsLCwsLCwsLCwsLCwsLCwsLCwsLCwsLCwsLP/AABEIAMcA/QMBIgACEQEDEQH/xAAcAAABBQEBAQAAAAAAAAAAAAAFAAMEBgcCAQj/xABMEAACAQIEAwYDBQMIBgkFAAABAhEDIQAEEjEFQVEGEyJhcYEHMpEUI0KhsVJywRUzYoLR0uHwFyRUk7LxFjRDU3ODkqLjJWOjs+L/xAAZAQADAQEBAAAAAAAAAAAAAAABAgMABAX/xAAvEQACAgEEAAQFBAIDAQAAAAAAAQIRAxIhMUEEImFxEzJRgaGRscHRM/BC4fEF/9oADAMBAAIRAxEAPwDYu+brhd83XDeFgBHO+brhd83XDeFjGHO+brhd83XDeFjGHO+brj3vm64HcZrOlCq1IS6oSvO/pzjeMVnsFn2dqqkgggPOokzYXnrPWfDgWEu3fN1wu+brjjHmMAc75uuF3zdcN4WCYc75uuF3zdcN4WAYc75uuF3zdcN4WCYc75uuGc1nSizNyQomYJJAAsCefTHWI3E8u1SjURW0syEBuhIscAxWu0HbirSKrQRajWDA3AZo0kMpgqd+XnBtisVPi1m1BBoUtYMbtH0n85xE4tl6vD64ltbGCHAJW+qVM84F43DeeK/xnNJWrNUZVAJnu6Q0jSOQ3hvWb4wqb7LMvxgzUXo0Z/rx+uPH+MuYgRQpTz8TXPl09L4zvMVBcAWBtJkj8hhmqwMQIwwxrOR+K1dlY1KdNCF1LBJ1H9mCwv7+2G858YKiudFGmUm3jJJHqBAxl2XqAMJiAdmBI87f52wgqyBrhC28SQJiSOZjkDgUA01PjJV/Fl1ibQ5kDztfHA+Mtf8A2ZJ5eNv004zLMU4YjxGCR4hpPuOR8sO0Kc3W5FiDfe0/n7WwQmm0/i5mSJ+zU99N6sGfQicdJ8Xa5BjLISLkB22AJJnTEDFHoI9TvBQY6NCvWLA6VKg3OkGBqkAx+IT5DKeYZWJDE7i43BsR9DgANIHxjqz/ANWSPKof7uHG+MFW8ZdZkW7w7X56d5jGXlxFwZ6Y8L2EH/njBNM/0yVv9mT/AHh/u4Q+MNf/AGZP94f7uMzmTJ2tJA/ze35YLUuCM1NKzPQprUnQHZgTpgEwATBPP1wTH0VhYWFhQiwsLAfjPaahlqi06rEMwmwkKJiT5WO07YxgxhYStIkXB2IwP7Q8Q+z5atV/YQkfvGy/mRjGK32r7d06SvTy8VKoJUmPAvX9472Fv0xD+FGdolKtIH76Q19ykQAP3TM/vDGUd8ZxI4NnalPMI9I6XkaTaxNudovGDRlufSGPMZ/R7V5lqyUmI8er5VAawJMAkQ1ouYvN8Wjs/wAQ166ZcsywwkgtoNgSV3hgyk9R9U1KxnCSvUqoMYWFhYYUWFOETijds89LU2puweSoBUbAi685LAbjl5XzAXrHmKT2bqZo1gr1C5Ze8WdQBiJBixkG3mBvi50KyuoZSCpEgjATsJ3hYH8U4slBqSuGiq+gMNlNo1dJn9cEcEAE7YcOFfKupdEA8Rd1LBQASSIIII639MYpk8uwqeMFqLMQIbSHO0iQCfbYkTzB3Xj+bWlQeo4LKo+XSWBmwDAAypJv9cYZQWlVrhA+gPWF7hESSTAjzEbbbYKFkOZ/so1FyK7qg7tnQ6laSovTgH5pIWRaxidsBq+TKEiVO21+U2I5e/Sb2xbM3nsrl8xWSgzZhKtNULxrZLEMFkKGMQRsLC9sUxaJBbTdRJJMfx54Jk2MGJI+kY5U4ddGBgjSw6jf1nDQjpHtjDD1VWgOdUNMM0+Ije/ODjmmJMDBtePlqSUjToFKQsrUxLWAJLIFa+86ptvgQ6KB8xnpECOfPGMF+FZmorqsroZgrL3mlGWR4X0n5bXn32xO49lqAq6kqIpqamKgNC7+FguzhgV0gaY0mcAkMowCpqLLoMkMAJBj8MExM3kDzwwtSfmjpq+m8eWAA8qPBi0kXx4p26jpjXOz3B8rU4ZNSgrd2HbvP2zpMOCTqAvAU2BX3xnPavh65XN16VMnSjeHnEgGJkzExOMmFAYsOXXHZm0g7SPTB7tPwCvljTOZ062VSsNqBQAADy02Eee+LTn/AIZMW108zQVXGqLKATchRqPhEwLnAsxrWFhYWMEWMw7VVUqcSqiop+7poEBIhiPFzsAdUeW+NPJgSdhfGJcQrmpUaoRqJY6hO/8AmcarQNVM1vs3UQ5en3balAgw2rSeayeQ2HlGA/xQMcOq/vU5/wDWv8Yxm+V4xVoNrQ6BssewM8ibgwZi08saTlq/8p8NqKYV3RkPMBxdTfkSAfL2wao17mEF8T+zOZpLmaRrqr0SdNQNtpYFSfVZ1f1cRaWRqGYExYjDKZapr0BTq2iMOEs3EcsaVYGjW79Ff7qrM6kjmeoIKn67HF3+FrK1bMsYV4VVSSSFBJYiTcaiPTGY8E4g9LVpaPKAb7bG0/2YlfyjVpZinXJZXBDz8si0jlY3GErcpLeN2fRGPHcASxAA3JMDHQM4zjjvaFj31LVuWBNyApkCYsBEAf44VuiaQx207fMZo5UQJIaoYOocwovCnrv6Y87P5f8AlCmrSadSlKqyiwtcEdINjYiR71AZmmlQb+bQJG+wP6zi+dhs3qGpS4DMR4zIsBcFVWDMDTPL1w4jssRytWlTqgNpJUKroD4FBJnTzawETF/rJ7L0mWhpOqAx0a7Eqb7epPXDi8Q8Ri/W/wCeBHaPj6qwpLS71nBQKG0zqAgE8hffywqiooZybdlL+KFaqudBaRT0qKfQgXJ9QxI+mCvB/iRC01q0y0eFmW7kAWOmwuec8sVjj/aR8zSanWogEvqVyGDBuYP4SSLWAwByrog1Rqa4vsPMD+3DC7moUviKDTqnutTgEoAYDSWiRvAAuZk8hzxlq5RqhIp7Dy9gPPpOHMpWRvm8JW/hi/l5Y9pcRSyhYlpmx9jsY9IxgbnD5NqdRKYMswBN4UG4I2xDRSlRZiN73FuVrTghmK7LVUFtvlM/L6c8Qc4dbFuRJvEfkOs74JlZH4hmdbTz6z+WImoXnBTL8KquC1Kk7DyUkehO0/rgbUosrFWBBG4NjgWmOlRwuHKdQrt+mOCQD6YcDFhAkxJAA264JjlmJuTjwsIERh/LpTKtJOu2kcj1/hhutlijQQQfPGNZNo8YrKpC1XW0WJFuluXlgezY4YnCOMYNcars3d947MwXSdYIgCIAk7RH549zuWEggqNQnSN15QdoNvoRiNxLOCqyG86VDE7k7E8+WHc1mxraJUAwAOg2mcBgPpXCYgCSYA3Jxnma+IzNqFGkFHJmMn1gQJ8pPviL2r7aD7CKas3e1UUliAPCYmANib/Q32wr2CmnwTO1PaTvKopo33GpqZNvFUWJiDMAML7fTFGzeb013X8Jg23BHPAzgaBqhgOSGBWFmwP4r25fnibQIbMlWJVZgsIsBf69NsMkLLkfztNjTAMMNw4I0+tpv19MXz4ca0eoh/FTVrCykEgDfc6ifbFOy2XyozVqrd3ve7EgE6STYAxuL8vPBLgHFaiVHzKVbOSChErpkwOsjkeX1weXQOEpdASnQqZd6yVQNSNBI2JHMHzxDz5q0q5RlKVgwWLSOg/P88HuKV+/rKSQTUqRA538+vKPLAPtyGXN+InXpUsZvNxv1gD6YPBo7u6I9bhtWjVU1KTLOoxG+mZ+lz9Dia9OpWoMxp6lCudV5TT16GTPO0yMTeAUMxns1QWSqwwLSTCR4yZ6gheQJOL9meDVKVYd0dKJAGsksNIA1dCTE+hjE25FfLZUu2HbWoWo0KFQoq0absUaCWZA0SLwARbrPlgbwbLrXoM+rVVNXUQfCIVSIJNoghp5Y0Ht5m6f2SoKiKwIN48WoA6YO48USekjFD7NcKT7OC7yHYOVmATYATM84OBN0gwjbIa8EpOsip42EAEzBvttOLH2R4RVy1dlqMt6JNOGuSYm24IAPK2+B3bNKVOpSy9AKGoopqVBd2qMAYnkFEWH7XliFl+ItTBCN4gJ1G5nrfDR9Sc30jQPtDKV0pMCPmiB9SDP+b4E5/Jk5vvangpaWF51MSBcBWBETMkrvjzs1mc5nH7xNAQL8720uN43k87KY6jDPabPNl6jd74taqaREbrIYiYsZBIPXAm+gQTsGcYydOsruK1lUsgd2LSIUIF8Xigg7335HFO4glRCQ4iAFA6D22wY4PmTVqu2kmEZwoFiVg29p+uH+J8NIopVeCKkXB2kTtaOfM4ypbDO27oD9leEVM3WNGlGtkYjUYFoO8HHdfgFbL1mTMI1IqDB0yGPLTyYemC/wuqKmeosW0Ed6GLEBYKQoE/iJn8sa32m4jTWmpqqphppvGoK8EAgbzy998GTaTZlu6MKzWSrTLI/iPglSCSYEAESbYtfZvslmqKtXbLBmCeBH0W2JOgmZiYtNzti1Zzj1RnWlTde8YgEkSKYAkxO7cyeZgbYrXaftCaACU3ZmIJLMxuSSJF4wK1Rpi3T2Bef7bVnPdupRthJsOpMAW8hv1EXF5jLB8k9aBrV7EWIRtIEjoSHwIzdV6rBtNkUCAbQL4lUMx901K6l4WPPVMnyi3lGEWNR+Uo5t8gvL01J8W23ngjWpvliqsVYbyCbjoR0nENVVHg3gkTtJ6+354m1QatNmNQnTcKbkwOv8MWJsE1IkwBBP0x09Y7Eki2/6Y4Mc98eA4wxycIY7FExMjHBtvjGJeVzOgkwC0QCZlT1HLnzw7Q0CdcmdoE9d5wPBw+2Y/ZGket/8jGMH6VbkAxOwABJJ8sEuL8NNTJpUUO7hzvUVhTVUYugAJNgsmYI0xGGezSBq6ISyzqIIMG3ny/xwZ4zkkp5Ok1OVZ2BZlY3lHn3vv54WT3QkdikcJRjVp6GCEn5mjSvmZtb9Yx1ntNOoyI7VIkFjAk8ouT058sEeE9natYsqK0qLGDBMkRIHofrgjn+xf2ZEqV3caqqJCrJAJ8THof2V5xfpga46qstpengqypUZvAGJ/ogn9MOrn3Ve7uFFo8+f54doVdKv43pnlp/EBM3BBHL6nEGiZceZxQT3LHl+KFKmUJNlqITPKGWY9sH/iPwpquaApnUzadAnmx0kf8AqAPQT54r/BqJq5ujTUamZhAiRAkk3BAAifbF+XPPTWp96792QCSIBJn5doEAzMxb1xPJs9RTFFtafyddiuEHKV5esrqiOHK2VSxQxJsdjfy2xdeLhRBYEqeYExF9heMY7muMvmahU1CqzA8p59PO2LrT7Yim6IFd6aDTA3gWDGPbyvtgRvlgyaU6ic9r8quYSlQR5mqqlotcqI9t4HTBXO8HyWRyhqd2SKCNGpj4jyBvEsxGwxG7T8Ry7UldaxUk6lWCHVhcNFoIK8/rioZzi32lNBqt3aEMdbM3pMiN+Ukz6Yy3bsL0qN3uVrJajrZh4jJP7xufpjrgiCpmFBKhZJYsYGkXI632gdcM5nOBV7umRfdmtPkNwPczgXVOl/zjFKIrm2bT/L9IJTC1MtR0kAhangCiflGkG8xBFpNzhniOay1d9HeJWLKQNMNHr05fljOey70kau9eGChFUNsSzbRzspnynyxZuJ8Vp0lV8tQUupHilhE8hB1dPxR5YZQbV3wBuKdVyDeO5YZJ5RglRQrC/Ikj81G2JxypzXD1WiA1RHB0iNlJFp3tywK7Q5GvVrd5nlFE6VOwJYRIGq2oxIgbQemAtKmKjQnfKtzAYkhBuYsLDliU4XT4opjlptc2Wjsdle7aujoajun82UlpBuNJvInC47n6iijTHeQyhlV5kwbE6pIg38sU/NZZ++Y5dq7U58DE+PT1bRtjTuC5fLLk8uuYaq1fQxQIWaoQzNsDK6YC8vflh3OhFi1vbkpCcV7l3JsT4SYkASCQNU3JAEmdsO1OC1M4e9Dkg3l10gieRAA/L9cccfq0qGYdDSYQQUFQXgidRXaZ9Y5YE5jjtQsIY+pwVTA4yTok/wDQ/M3LU/CDcqQxjyAJk+2GcxwyujSadV0IMN3bAMIi0iRcx7Y7XjlRwA1QkQQwMX9yJBgxM8sN1+Ik0jRk6NWtNP4WiDYcmET5qD1lN7G2pA18s0kFGF9jaPr/ABxw+WKwWMAiRz9rfpgjn69OrVqVEBp0yZ0TtO4HQTMY4LqFAJUreBH5eZvvbbBMCPPHjKRHntiQ9JdVtvM48Z53JAA8I5YJjgARt6nDcYkCbhZvhtaZP+dsYI/Qy66JkE/s3kcvTz9scaQOh9cSaWXXVbx9DMCefn+mJL1I+UKeRgTttdpOMCyf2XzAXMoWMKEcmfb+zFq4xxikMtl7o+giU1SbLFx77YpVLhbFO8IEN8gO7HrH7Pnjj+Qa5E6T5AKf89MI42ZOiyf6QKqawkIGMwsCLAb3PLrzxXeL9oatf53JEzEk36knnhkcEqTBBB6EEH6G+CnCex1WsT+FVPiYggDy9fLBhiXSHlndbsB5iuGQaVI0/MZmZ9hAnHNMEsugEEQOt/pjXOAdgOHqIq1KtVmXxKAwXcH8Ik3HI4s47P5CkpZMj4bEkAT9GfVtyi+Ge2widlF7AKlFK1ZvFVqEUqZiIESR5Fj9dI88Ru01aqp+z/zZkmq24XVGmTYA6dNycaiOyeULioKYCwPux/Nk7hiv7Q64q/aftb9jq1aVXK06uWeywNIIIAKNIIJmeW2I6LlqZVZnGOlGbJwDNqR92NIEa9ahTzmSRI9J8pxY1zlHLgvTPfViL1RIVTEEIoAueeq/pfAjifEKCqzUqTLTbxIhckJP7Nue959t8Q6NcUyve0dJNMPSE6bGSNQQjUDym98Uq+Sbf0H2zGttTuALk6jc+g588RMxmg5FGip0zN/mY9SBz6C8YN9muzb59u+q+GipKjxBDUYAt3aWgWBluV+e2l1ezuUywQpQVLRPiYE2s1/Ed7tb+DJdIR7K2Y1R4CXb7w6SD4lnxny0bg+sYLf9C6lRwNVDLoNlJL1D5witJ98apnKqUtM0kDESNVreggD0k4cpVmKioAAg5qoAP5T74qodsi8zszOp8N3Py1ajAxqJpBR7Bnkn1AxYs7XbK0lpkaaQRVOoKoeBBLAEiTfcnFvbjoRNThY6zcx5RjM+2fHxV1Bg/wDR1RAPUBQPz1euC8e26Csl8MpfFuIF6pCTpHgQE6oG1jttzHXE3g+Y7qm7MaskHUyMsXsAVbcgmYGG6FQHUxEub6oE9D+XPDWW4lUy1da9Puy19IZQykbEkdfPEJRdHTGSTC/AOzmafKF6BeWMMmk3Agi+17H0ONF4L95Tpq47rNUBNLWCpvYqeqNta3MbYl9lu0tPNKmkFKgWWpILGwkr0A+vrviD24zCLTM5dlqAalafFcxYgkgk8vQRiPwsk3vSKrLjilscdo+FUeKU1WsDlczTNiy3vYjlqUnYg77Yzji/YoUay0VzVOrVf5QtgP3ybKIHmcTcrnc9n2RAGLUZamAwHjVgdRDHxEREevpjTuA8Ay6y1YO2Ye9SpVXS5JiQseELPJZ5STgqOSKA3GTMTfgy0gy11cVJhSpBUnrNwR5A38sQ6lDuyALkTM/lj6WXg9FZhFMiDOBvEuIZFR3VZqFQckIVvyAw2Jyaerknk0p+Xg+cHuf7MeVlIFxHT0xt/H/hvlqo15aKFSPCCNVM9AQbiff0xj/F+H1MvUajVTQ6m48jsRyI6HFBE7ByKOZ5Y6Y9Bvyx4xiRFscKcYY6G8/lj2o0iJsL++Gwb4d1KdyZ6xy9MYx5TabYfp1iswTjwoATpuOX8Ot+e+G/WT6YBjVOCMmgatJO0DoNhHTbFsytRbQoBGx5j0tjKOHccqDMJRCoNWm8ExKhtp84wY7MdqKmYqqhp0xIYyNVoRm29o98FRjdtknqrZGlVMolVlZoLDnJmPaOeC2SRVHgVABJvM338VycZZwjttmXKItGgNbKLhj8xA5EDHOd+I+Zp5mpl1o5UlKrUwxDidLFZ+e0xhm4/KBRnya6ta0RH/Pr0wzWIcyZjfexv0/wxl3G+3eeyyUmrUcrNQtCgOYCrSYGdcf9oLcow32e+ImbzWZpZdKGWU1GiSHsACxPz8gDhVp5H85qVbO6SvgJY8tRsJgW2kk4Yaqr/dOlLSSSQ4ENILrYjnFze4OMlzPxfzkkCllhB/Zqbg7/AM4Me0+32dbKvmGFAjve60lXm66txUmL26XwTaWi20ewtBnNVULKZIp954NUmABEqojmTEQMSuM8Eo1p7xUq10XTYNFMRAKgfNBix2JOM8/0o5+IDUx5hL+kkm3pgvS7XZ5BSbvFCuneMBSWQWJNpIH1xrSDHFKbqPJf8lwXu6QRVFNAPlRyCTaCSFkGRNiZO82wJr8ZqjPd0aijLLIlzdiw0sAYMgOZmwAG+K7nviO6vTQVXpmVJLZdHEbRK1VI9lP8MUXthlai5l+8dnbdi+4JAYjyA1RHlgKSugvFJOmbHx7iGWZizMSBEVUKkH5VOogbAxtPPDWc7Y0FNOnTAq01RlIExMAKwkb2PoGN8Zr2bRTQUlQTLXgTucdV69Go70dPiUfNAF/6JF7Tjp+ElFNsgm3PTFbk9+Purl3QtTCkLLfiiA3OfocVXMcRaq0fhF4/53+pxI4RnSCUc/IYLct4k7+k4jZ/L91UMXDybbDyH+eeEnK1aY8Y6XTR2rkAFfCZ5f59McvTDkkkAqvM/NtYed5joDjvLadQS0x80yC0yYItEWtvHnjniK6HAjf9cJXlGWzCPZ3jD5Zg5AAghWLECeWxsRGNI4dxhOJZcpmEBZYXXFjOzDz9APKMZFkUNVovpX6Te8Y0vsxRSlR+87xWc6/AwFiBHhIvt154ZVywP6XR7wmlSyObUlne1hBkk89THnz9Bgjx7tpqOlQI3j5vEPwssg+Uz1tace57I0c4EphkFZSTJBTWNtxzICki8XGOuH/DgG9VtI/oOzH8wBjnWW3VHQ8dRtSS/W/5Kxxrt/WXLmlpBqPYOJkL5CfmnmPLBinwXKJSWhVoJVzDIrMe8++JKkswAuoB5W398HuJfC/J1dJDVqbKLMj3nkfEDf0jHnGuzGZqH7tqM30s63BggGQNRMWxLIpbUbG1/wAij9h+OmoWytVywUnu2J8diSIN7wOXnjz4rU9VKhUIl0LUy3MrpDCfcMfc4iZnsTmuHVEzNU02UvpmiSSrNOnwsq2n1xz2q4sxyoVmLLVb5gBMLpYQIHP9DjpWRJaX9hfgOV5ItbcrsoIvjwYJcKyNGtVSn3tVS5AB7pTc/wDmC2OuO8KOWqKpbWCNQJXSdyIgk9OuE1q9PYfhvTq6B6QASbfrjwCZ8r45N8IP9MMIdB/rhG+GycOEYxi18Cy2rN1GsBSQN5k92AAP19sOdiMu1OuwblRrNvP/AGTjl7YYZdNWpUhdSrUiRz7th647yUXJNhl6nP8Ao4XqwLd0TOxyg5jLj/7lP9RgBxuvTGczLMC0ZioQORGs74sfY0Bcxl2JBGpJ9yP7f0xC4llKbZqovc0yWqVCSTU/bbo/6DCv579DLgidpc+1bKZNnJLFsyTO/wA1OPbTG2IXZ2s9CutVbNoqaTz8SMuoek2OLJx/Kroy/eU1aRWYBSVUAMiWj9zngzwPh1N3qJUUKoVqtVzMkKNtU2UGBEC04KlSHWm6fBl1FFuCTMeHp74tFBY4M1vmzkz6Ioj8j9MDauVogKSj3UGRVHT9zHXEGAytJVLhDUY6Wab7TYATv54M03XuHGtV+wI04u+aGlaK9KNMflipZfIkk3gKJJ/TFt4xAdR0RB+WDP5GdX/z/wDN9n/BXM4obOUh1amPqw/twU+ICl89Wj9tv4AYj8IyLV+JUKa760Y+SpDsfoDjjto85uv/AOI5/PE4/wCRe38oXNvOT9f7JnAKmnLA/wBI/mYwEr1tOaZv6d/TngxwWjqy86gAmpj9YHuSQo9cV7Pn75/U46pze0fpRyRxpR1d2wsaITM9VqqR9Qf4gfXBduMdzSOXrUBUpEnQxG4tJ82EiDNpHTFc+0FqSP8AipkH6f4YuNdFfLipv3bhj+440k+gYU/rjnlTlXR2uL+A5dqn9nz+QPlMijUyygi5Kg7xNr+nPE3J8MOaIpok1dBYTb5d7+e0eeI1fiiAEAqTy3j3AN/bE7sjxWmHcuEEg/zh03EGA0gg26T054vklphsebCLnLcFcM4glKqKFakq09UVIUiop2mSZkHcbQMXFKBJVqdQlN9OrwPNp2kGOY6CQYjFN7bZynVrd4PmKwY2MbX5na/QYj5HtFWpZdkUi7EgzLILGwPI9fXEsbtWymXHTpGrdlFp1aOcqvTUgP3YkGYpprk9GDObryC4ogzmap02lcyCQNL6qq6f4X/hgfwLtPmDRzOWu61wWY81aIJ2iGAAM9BcYsGZzdHu+80AKCWEsZ7wgAjVr1HaNMYlldM6/DeWLD/ZXt3WfM0KDnWrkU/EAGst2keYm8yD74l/ETtDVp11oo9RFCqWKGD4jvPkOWKb8KSKvEaZmyI7LqiflC8jvcnnGNe4p2boZiotSqskKVI5ERafTlGHkm1sT8POEMlz43A/bmoKnCzURmI+5dWNm+dPEdr88Y/xlAcjTP7Ndh9QzY2ztrSVeH11WAFpqAvQAr/CMYxxFD9hqyIispA9oP8AxD64EuvcXE7lJL6MCdl/+t0P/FT9cWL4m5lDmgAplUCnULGSTIv7fXAns7kSGXMuNNGk2qZALFbhRM84m2G+0vHPtWZ11IKAALpEWuRz6m/8MTcG8ykukykZL4Tj6gxM31RDfeNsRWGHcwNiABImxkf4HywxjoRCqPVxMy5UzIxCOPVOMA0PLZrS6sSuznYXI+X6GMKhxI6n1EQoEbxJMbAx/wA8RMo8FNo1Nb+rf+z3wy9KDceFrTG87j8/0xGPlnR2YlaU30Wnh1VTUkU6bAPThpaYJ3gNH4SNuQxG4rn016vs6arGVsd9ySDO8nrbD3Z3hbVCwDLqWmsGAAIYb9YGoSbxbA/NUl0zDFiJsST1+u+JfEWs7FhWRSUuV+Ni4cCrZOvlwcxSQ9yHkvBIBcsIMXDTsOYw0+ToqletWRqdNkIdNf4ZDFLCRcBbXMYq2Q4cf5y+mmAxvfeQse1zyAOCHanPPUIpIKsrLtqCxOnwi0g/MGJmBbmcRnGWu4vZv9DlhhUW4yXSBtcZBigNFtAk+HvDCBX2l1kkgcuYsZBwdyfZbKZnKBkVtKNUimSQdSlgfFr5wYmdxtipZCs6shqFAgMEESfEQVk8yGDemk74O5PtHUy1FqCKkksQ17a5PW+8z+uLzjlf+PlE8lY477WEMp2IybVDRPfoTT1/MLg6OoOxJBHUHpeTxrstSANU11Ai5YH5RCkwOljvfymQz2U4xVzGcU1CtqJQC4k+Ez7lSf62C3brhuvKsQqmoo8JJI5gsAAIkhSB5nHJkz5Y5Vjk+aNhbh5lzuVfh2Up0CMynjKtZw7Beny93LLtPigzE4oPHquuvUbkzMfqcWzO5yvoKl9SQmuBABCqNO39EbGDE4AcOzNOjm6dStOlHJOkTcC1ugMTvttjsw3bbOjxGNRx6vrv+B7h7acoqzd3YmP2V2HoWYn+oMRf5GNRmcSJ8sHu0q02q02o6dDrA0AaZnUT794PcHE7htGHAZdSgGQYjY7zb/Ix2Yoark+jiy5Yxwxilu2ymV8qKChTNzcnzgewEfngjSzJ7pFBIiASOY2IPkRj3tDlzocMDKnnvY4a4dlXeiCvIbk8+nrhM0NLsv4PL8SLh6UTqKggqwUjlIgH6Yj8D4D9rzdLLX0Al6hB/CIm/U7e+JOVZVu1gLkyLddxBGLD8P61Km71hAZ1ZE8yHSAPYG3kcHM6SOLBByk0AOK9n/8AUwyhi4MKupTbmZHKZj2wJ7NcdNFalJkWpTqgDS8lR1MDnHMQbC+L9Spd5SrUF+dRUpBOYaHYyeiifWPTGa1sqlOv4WNSmpS4FzIuI9ZGOfG201I6/EY1F3EIZ7jjBPs6BUpKbqttXUk8yeZxDytDUtRgQGVSSbztNrb2I9sQOIVAahI5nDyHwsROx26c5+uLVsQT33CFHijBlZoV1utSmAtRG6ysavQzviz5XtbxChFSpW+0UARNlFiYGqAGWYgEyMV3sZwH7ZVZXnQiyzK0MtmghSCGuLglbTfGh9nslQSnTpjSKTrNVnfxPIAi4FiDEDbCZMmihseP4lkTM/ETL1qNSl3LxUEEs0xsdhBInzGBXGu5OSbUHDEakgaUiVN5ljMfMJJgjYA4MZjsxwtWlEaARZKjvO1pJi+2O87SoVaFZUVxTWlSZWWC4A0wBAiRIMfNpLRB3DlFsosWTHHpX+pmfEBRFSl94XTSAY2gemwPTfEXMBailqaFFphQ3OCZAJMcyOfPE3O8IMBkYVA1/wClv58/fngWK+mQDE2I6+uHjvwDLqT3VX/vI/lqmhKtN0nUsibFWEEEc7g7c5xABw9UrayOtr9YAAGGqiFSVIggwQdweYwxGTFjoRjlRj0HBFLflszRDy6sAF3mbyAOXnj3P5uj4ED1FIB1SliDHQzyP1xCz1ISqrLFyAI66h/Z+YxdqfC8tShq7IajXM7EgoLA8on6nHLkyRhK2dUdUseiPoP9jeJ0V7x1rIJQIikNOoAmYj5bxM8hsThZPJBSDqpVCSFAY3NztqjcD6nEHjnCVy7MaYGlpYW5qQDvyn8seZdKdVbIAS6idiCQJj0xX4UWtceevyJhzT1NSez5LJnOFvTZSoU6QqMJXeF3vyNp9ce5jhNU1qjaGKlARAnxDUCbeQX1jEPtXUo0WfXqJASQGI1Wpjr827dPCcQuB5wmi9QGoCkzpaSQArAnV0DeYs222OPCqqdHfrU4qKlvRDzXAatMd49MrU1sUJPVgCY2+U2HK/ngRxalUBpMxloLgEfs6dM+R6eRxbkNbNrppM5WAZZlgNygqBO4PoT0wB4M9R0q16lR2pIzo4fV4IpswYAGZDpp07eKYxZZ1v8At7gnCEa1ff26CPZ9u/zNIQQod2BURYrMEgeXXngt8TuIuiUaS/LU1FvPSUIU8iLyR5DFI4RXzNcqFKal8THQtlABJnSYtHuRg5TpvWqdz93WqquoprbUAQPEAI3ETHUeWBDwmrIp2qXXqcvi86U0tPX/AKCqfFCaD0nGtm0hW20qseE9YAEYpXE6g71ucE/ri9cTy4pStSl3bESAzOD5GGPUdDtihZ5oquf6Rti8cWh+/wBBsviI5MaUYtV9fYsGWqquUyyqDrD1ajEiwkqqqDzsuo/vY0OilFlyr0nlq7aQB+HwkPqH9GY9SMZFw2vZkO5IafQMP449bP1EqeA6Y8geXnh4uUbS7IzhCeJSfTNA+I+Vp5alp1TUqbLz082Pkdh6npgHwZFbLJDgBZ1TyOoEk+0+x+tXqJVKd44bS5IDN+IxNpuRbfbGhdmeySVstlWpd4y1gzVyGBVXpyQhBEhXI0n0354TNK61Mbws4YW2l0/1A9DhWYqoFp02aNWkqhMgxDC3Q2Itg5Q7L1TlaNNabpWSrK65Q3edUkSBfeOWJRzCBhUNJST+NQAfqMETxVnUQ7iDYlpPoJFzB/xAxfJglJKnujix+IjGTbXNnr8CpZXvGbMZipXeRUamQEvYgyp1MBIJAm94nGb0VRcylFFdVDa2LiGOgEjcbWjF04pxh/F8xC+Zvyj1OKZm6lQZuKkglGgGJAIO8EjkeeJzxaU3ZXFmcmlQJ4zVFSuxFugw3SAKspsQDv6bfw98MiC7E7ScSgKP7Tg8uf8AjgpbGlLcK9lu1D5WnmEp01LVkYd4T8nhOwi/XBPgVcnTepUVWpq1ypKSvMNIsOTTBnFNy6AG7RIjF17M1aBBp02fXoaQ2xIQwywBHiO19hcyYSa7K4a3V06f7F5yHa/JeDTkmBYIRIQnxFSLkm4LE+qt7kch2h+1is1FQoSmr6aqT+FWgFXtYi3UnrjM9JBOg7LUC/1WzgX/AIqX5YuXYcjv66CwalW/9rpTH5IfphqI2yPmeN08xppnJnvCujvQ2lgdg1pLQRznbnjHs5R01HWZ0sRI5wSJtjR8kfELmZJn2P8AhjP+IUVDNc6ixMRYC5meu1oxuwxTcbsi5eiXYKokkwBtPubYd4hk3pVClRdLjcEg+e4tiw5TgSU6IzFZ4ceJaFRSC4BN7wdJOmGAIgkGJEriHG5zFYLSoVQ5n75dWiwnTcBbzfywuvfYbTsVicezg7k+Bd5k6uZGlRSaJ7wEsZWV0RaFJaZv0O4BmMFSUrroWqLhwV6b16bMe70EtcjSTaR+uBHa7OGrm3EnSh0KJ2jf6mT74MdnRNUFRq0azHUdPXxfXFVBlnM7sb+V8Rj5srk+kUa0w2NJ4RmftPDvEZq0jpY9FEKJJsC2qZ56fLBPgfBqii6NpAJncFiBMRNgAPp54q/w/qahmsuWXu3pa789NgB66xP7uCvDsu9OKZd0YAsPECItpEXjbbmCOWKYpaZafo9vvv8AuFwcotpcrf8AkOcb4EKtOtWqsAvckpJj7xQIPmDpNhczbFKpVKv2d6Sj5wFcEeLcRedoWP8AII03Mlc9l6emvUWTPhhbr4WUypBAnbnFsAeI9mKlPvO7zAdkCsytQQyCTbUBMwJjzHXHBi8St1N73xWyHpqVVs/XcC1u/wAgaLUz91UpyynnEqNryS2oR1wzwKqqGrm3I1INYpzd2eorsAu5hdQ/rDBGtnq5pmm1MVmYBV8TQZ8LadTAAwQPK+AWaqlApq5WqgaYPIwYMRO2KRVr1+q7PQWOCTWTy2GeBaTmc06xpYHTysX5D00+mLHwHs7QHEnqpWOsBW7oH5WYLqO8xEGNvvR0GKr2UzWVOYGt3pDSw8QidjpkgXkA7fhjF47M8AywrnPq5LEFBcRNl1ECfFAC7xuYxZx8lJtU9/x/R53i5J53W6rb/fuSu0+QZ8wpNkCC4jUTLeFQf1OPnzjY/wBYreVR/wDiOPpPNQLlpJkrtJG5AmBuw3IFwMfN3Hx/rOYj/vX/AOI4XBlnkm2+OhXGKhS5v+xrIsNURcjfDeYPjPv+mOsjGombgW87gEfST7Y4zA8bf55Y6uzN3ir1J9fi/eZajlyt6Rc6y0yDMLEWiTzPtjQex3afL5WjkqQzKhWWs2YkfIxgqCYteRbpfGWZdTcxsDP0P9n5YJdncuhdqtUTRoL3jj9ozCU/V3IHpq6Ynmgpx8wkXWyNAzrpQOlnAV0NVC1joJYg3vdRJsIPLEyshoUlXSQ5XUJEGSASb8vPbEXjHCBn8zRzVZtOXp01aqdgfx92vkxJmNgD1E1X4gdqKmbrkQVp02OlTY+/S1oxaGdqopEHgTWqyx5Hgmarpro/eFYbxsAosdJVbXJuNXKCdwMTD2VNJFr50ocxVJk974oMAAKFA9SG9sFOAVAMklWgxBZQxjmR8215kRedsFs5lKHEqQVjpqqI6kbXiRImDIgj9Y+K1Rjr5j6Lde/oP4acVk0T2aMT7QcFaizMgY0tUaoMKT+EmIne3SMCJ2xqWW7CUnqutXMhu5I7xdLK0DqzmIvuJ33vOM/7UGkc3WNAg0i8qRtymPKZjC4c8ZvSul9C2SCTtPYEnBjs9XK10IMciRvgQ4viVkGIddJgkgA++LtbULGWlplm4a7E0/34PpOUY+1n/PF17B1NOcWbF6YUjz7upWI+rYzvvGGoSdQJv5lcwv8ABcW/gNf/AOoUejGp/CkPynGok/QYy9SGUDp7bHFZ7M8BOZzaq0qks5JG6g7LtJJIXfcjFqyVKawTnOi+w2H64qXCuNvks2hIDjL1WBXk1yGF/SR5gYDW48GtLXfRfviL2earRNZRApKLalbwyAYhViPVtyNsUHNdla9OoqMgkkQSw0kbzO0Rvi79sviFls1QGXy1O7x4qiBdAmSOfTcWwGyHa5vs5pEpUgsi0qqhoGnccyAQQL2n0xOScV5EWwxUr1cgupk3zD0A6LSDMyoVBCFJS/tJJO8HbAHi3DamXqvRqiHQwenkQeYIuD54LZZgVDV8y/hIhIZnWL+AEgDkJOkdCcXfinBF4l3dQvpZUHjt46bXT6HWPeMWjHykMk5are5nvDc/UVgKLEOzaQLXBB3JtvGI2byrUyyuIaRN53k8sO8AUfaUJIAUkz7GN/OMGON5bXUrEXvSPtob+zCUluZyfAx2Ozy0MxSdwkHWp7wwokWJMGL2xYOEcRSrUBZlMiBcWiy/oBijZtSoA6Yh4GhatXsWx5nCLVcpr9TQ2zVeh39FXYUi2r0Jb8J5SDf89hg2nHD3SVNZNUlWYTBcq0S1pgQbbXA6YyJazDZjHqcSqHEqoI0sSdgDfyjG0R32W4rlqkm+OzWeBL95QZ28M6QPO4H8MCu09JlaqHBU6xpBIPhhSI/qk7f0vPATL8bzdKkRUywIkOGkqRp5xJ6nkN8Ssz27oVq2XepQqItIX0MGM2uJgECFsccixzjO6tHo5vFY8jtfRrf9yz8NypWkqusMliLWJAblzvi6ZTKqmVo0yP51tZB/3l/YKMZ/R7WZWvmH0moEqFWJNNpWYVp06rc5xef5Zo5nNqlCor91SLaRYySq7G9hH1x0ZskpeG3VOmeVojHM3Hjb/sGdpKFNQxZAQAAFFi8wQCbxcMDA2A3MDGIcSH39b99vzJxtnanLMwVVU3qN4YkgzE221Tq8pM4xTiixXrfvt5czyv8AqcT8PstPodLrTfbf9kfKqdRPQX8pj+NsTNR+Xw35lVJHuRI9jzw1kQfvQNyFAH9df7MHTklAhQNrnmT1x0tEvi1FxBb1CKbLPhAJjlMbxtPKcM1n0ZOmg3rVWqN+7T8CD01GqfYYfzqQGHkcR+PLp7hf2cvS+rg1T/8AswHu0TROPamq2VXLELoRQqkSIA63hp52FzgO7FiSbk7k4n9n+DnM10o6ggYgM52UefqYUeZGL92m7GZLJZao9WvUBJ0UVgHU4F5AFlJm/KxnljbJj02rIfww4yppvlXMMGL052gjxL9b+/lg/kcnqgsxUjYAQ1rTfbGQkFGlSQymQRv7YsGQ7Z1xCsFc2AbY+/I4tDI42uiGXCslNc/uWvtFwpHbU7PUKiFVy7hpZQQOS6Z133jyxSuK8NeoxqUqZKonjjZYJ/hyGC2Y41VcQwX6EfocecO7R5ijNNEpGm1yGQ+9wQT7k4jKd/Kjqj4KcK1O/aymNeOuJlHIVQNWgwN+o846eeDGXyQHiWnMbkajF8W1OH5qlpYKtWVLNTKyQIFpJ1A+g3GMpN8IOXCsfzSRUc0CKzCJBYGf69P+DNg5wl2FfJPB1FqYNugSox/92JWc7PZguScsIJ3DgATtswAt6bcsW3gvCO7KF11PTMrpB0AsF6sNRsOh8IjB1NvglPEoxT1Iq2XrEZlnUeE1rGNxqBHntFvrGKlxrg1R83mIFjmK3/G2L92h7QK2ZAqUAWQiGVyASCSLX6nHWa4YBT76omlqlTUQ1RgFWoSxcnwiwkhN7b8wksl8F8WBR3yp11RllfhzodLCDv5R1wzlE8U6iIEyLnpi1irlXZ4oE6ZWRVe8H5hI2PnhniXZF6eTXPU2ApFhChpIBJE6rT4hED1veD8RKkxMkNO8eOgDnM+ajK0XVQpI5gW/TB/hfaeaa0xRLimIGgmwPWPTn54D8Oz1Ok4dsvSrR+Fy2mRzhSB7GR5YOL8Q82tk7ukvJKSKij8iT7nFbZH1LFw/sjSbkv8A6f8AHB7I9gV1O3ewjoq6AnMGdU6vaIwsLEQA7O/CQVHLfayAdh3Mx7674jf6GR/th/3P/wAmFhYaxjw/Bkf7b/8Ag/8Akwd7OfDLL0FYVyuYJYMpNMLpjlEtIPMTHlhYWBYA8OyWUG1CmP8Ay0/u4E8S+GeRrPrKuh592QoPqIj6RjzCwbNSC3Cuy1HLDTlwaYO8bn1O59ziceHdXJ6WEjCwsa2BxR79gbfvX1cyNiesbe2M/wCJfClqlapVGaUa3ZoNLaSTFm88LCxmxo7cHXCfha9J2LZpSGWLUz1B5tgi/wAPLWr3jnT/AP6wsLGsVpMHZz4XuwaMwkkHdD/biLxj4UVq1UuuYpBdKIoKtICIiDbrpn3wsLA7sKVBXhfw9qUMrmKaZhRWraRrC+EKCDsbhh4iGUgglTyxYF7MrVyaZbOaK7IukPBXaykGdQMRJm9+RjCwsYa2UTNfCfMFmKVqMGdOrWDE2mFN4xDT4SZwMGFXLWuPFU/uYWFg2DuyV/o0z/8A3mUPvU/uYlZX4f55P9hb941j+URj3CwKRR5sjXzMKpwPioGkfyeFiNI70D6ad8c1Oz3EyZP2EnqXrf3cLCw6nJcEXFPkm0spxZQB3fD2jmWrA/kMRs3w/i7k+HJgclFSqAPbT+e+PcLAU5IGiJHHAOIGq9Z8rw93ZQL1KkAj8WnQVk2G3LzOG+McC4vmGBcZSFB0jvKkCTJPybn02AHLCwsI0mWjlnF2mV3N/DLiDsW/1YTeBUbfnunPHr/DvijIKbNTKKIVTVYgXmFEQNz05+WFhYYVybdsh/6LuI/sUv8AeDHg+FnEP2Kf+8H9mPcLGsU//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4" name="AutoShape 6" descr="data:image/jpeg;base64,/9j/4AAQSkZJRgABAQAAAQABAAD/2wCEAAkGBxQTEhUUExQWFhUXGBwZGBgYGR4eHBwdIB8YHSAcHx4dIiggIR0lHhwcITEhJSkrLi4uGB8zODMsNygtLisBCgoKDg0OGxAQGi8kICYsLCwvLCwsLCwtLCwsLCwsLSwsLCwsLCwsLCwsLCwsLCwsLCwsLCwsLCwsLCwsLCwsLP/AABEIAMcA/QMBIgACEQEDEQH/xAAcAAABBQEBAQAAAAAAAAAAAAAFAAMEBgcCAQj/xABMEAACAQIEAwYDBQMIBgkFAAABAhEDIQAEEjEFQVEGEyJhcYEHMpEUI0KhsVJywRUzYoLR0uHwFyRUk7LxFjRDU3ODkqLjJWOjs+L/xAAZAQADAQEBAAAAAAAAAAAAAAABAgMABAX/xAAvEQACAgEEAAQFBAIDAQAAAAAAAQIRAxIhMUEEImFxEzJRgaGRscHRM/BC4fEF/9oADAMBAAIRAxEAPwDYu+brhd83XDeFgBHO+brhd83XDeFjGHO+brhd83XDeFjGHO+brj3vm64HcZrOlCq1IS6oSvO/pzjeMVnsFn2dqqkgggPOokzYXnrPWfDgWEu3fN1wu+brjjHmMAc75uuF3zdcN4WCYc75uuF3zdcN4WAYc75uuF3zdcN4WCYc75uuGc1nSizNyQomYJJAAsCefTHWI3E8u1SjURW0syEBuhIscAxWu0HbirSKrQRajWDA3AZo0kMpgqd+XnBtisVPi1m1BBoUtYMbtH0n85xE4tl6vD64ltbGCHAJW+qVM84F43DeeK/xnNJWrNUZVAJnu6Q0jSOQ3hvWb4wqb7LMvxgzUXo0Z/rx+uPH+MuYgRQpTz8TXPl09L4zvMVBcAWBtJkj8hhmqwMQIwwxrOR+K1dlY1KdNCF1LBJ1H9mCwv7+2G858YKiudFGmUm3jJJHqBAxl2XqAMJiAdmBI87f52wgqyBrhC28SQJiSOZjkDgUA01PjJV/Fl1ibQ5kDztfHA+Mtf8A2ZJ5eNv004zLMU4YjxGCR4hpPuOR8sO0Kc3W5FiDfe0/n7WwQmm0/i5mSJ+zU99N6sGfQicdJ8Xa5BjLISLkB22AJJnTEDFHoI9TvBQY6NCvWLA6VKg3OkGBqkAx+IT5DKeYZWJDE7i43BsR9DgANIHxjqz/ANWSPKof7uHG+MFW8ZdZkW7w7X56d5jGXlxFwZ6Y8L2EH/njBNM/0yVv9mT/AHh/u4Q+MNf/AGZP94f7uMzmTJ2tJA/ze35YLUuCM1NKzPQprUnQHZgTpgEwATBPP1wTH0VhYWFhQiwsLAfjPaahlqi06rEMwmwkKJiT5WO07YxgxhYStIkXB2IwP7Q8Q+z5atV/YQkfvGy/mRjGK32r7d06SvTy8VKoJUmPAvX9472Fv0xD+FGdolKtIH76Q19ykQAP3TM/vDGUd8ZxI4NnalPMI9I6XkaTaxNudovGDRlufSGPMZ/R7V5lqyUmI8er5VAawJMAkQ1ouYvN8Wjs/wAQ166ZcsywwkgtoNgSV3hgyk9R9U1KxnCSvUqoMYWFhYYUWFOETijds89LU2puweSoBUbAi685LAbjl5XzAXrHmKT2bqZo1gr1C5Ze8WdQBiJBixkG3mBvi50KyuoZSCpEgjATsJ3hYH8U4slBqSuGiq+gMNlNo1dJn9cEcEAE7YcOFfKupdEA8Rd1LBQASSIIII639MYpk8uwqeMFqLMQIbSHO0iQCfbYkTzB3Xj+bWlQeo4LKo+XSWBmwDAAypJv9cYZQWlVrhA+gPWF7hESSTAjzEbbbYKFkOZ/so1FyK7qg7tnQ6laSovTgH5pIWRaxidsBq+TKEiVO21+U2I5e/Sb2xbM3nsrl8xWSgzZhKtNULxrZLEMFkKGMQRsLC9sUxaJBbTdRJJMfx54Jk2MGJI+kY5U4ddGBgjSw6jf1nDQjpHtjDD1VWgOdUNMM0+Ije/ODjmmJMDBtePlqSUjToFKQsrUxLWAJLIFa+86ptvgQ6KB8xnpECOfPGMF+FZmorqsroZgrL3mlGWR4X0n5bXn32xO49lqAq6kqIpqamKgNC7+FguzhgV0gaY0mcAkMowCpqLLoMkMAJBj8MExM3kDzwwtSfmjpq+m8eWAA8qPBi0kXx4p26jpjXOz3B8rU4ZNSgrd2HbvP2zpMOCTqAvAU2BX3xnPavh65XN16VMnSjeHnEgGJkzExOMmFAYsOXXHZm0g7SPTB7tPwCvljTOZ062VSsNqBQAADy02Eee+LTn/AIZMW108zQVXGqLKATchRqPhEwLnAsxrWFhYWMEWMw7VVUqcSqiop+7poEBIhiPFzsAdUeW+NPJgSdhfGJcQrmpUaoRqJY6hO/8AmcarQNVM1vs3UQ5en3balAgw2rSeayeQ2HlGA/xQMcOq/vU5/wDWv8Yxm+V4xVoNrQ6BssewM8ibgwZi08saTlq/8p8NqKYV3RkPMBxdTfkSAfL2wao17mEF8T+zOZpLmaRrqr0SdNQNtpYFSfVZ1f1cRaWRqGYExYjDKZapr0BTq2iMOEs3EcsaVYGjW79Ff7qrM6kjmeoIKn67HF3+FrK1bMsYV4VVSSSFBJYiTcaiPTGY8E4g9LVpaPKAb7bG0/2YlfyjVpZinXJZXBDz8si0jlY3GErcpLeN2fRGPHcASxAA3JMDHQM4zjjvaFj31LVuWBNyApkCYsBEAf44VuiaQx207fMZo5UQJIaoYOocwovCnrv6Y87P5f8AlCmrSadSlKqyiwtcEdINjYiR71AZmmlQb+bQJG+wP6zi+dhs3qGpS4DMR4zIsBcFVWDMDTPL1w4jssRytWlTqgNpJUKroD4FBJnTzawETF/rJ7L0mWhpOqAx0a7Eqb7epPXDi8Q8Ri/W/wCeBHaPj6qwpLS71nBQKG0zqAgE8hffywqiooZybdlL+KFaqudBaRT0qKfQgXJ9QxI+mCvB/iRC01q0y0eFmW7kAWOmwuec8sVjj/aR8zSanWogEvqVyGDBuYP4SSLWAwByrog1Rqa4vsPMD+3DC7moUviKDTqnutTgEoAYDSWiRvAAuZk8hzxlq5RqhIp7Dy9gPPpOHMpWRvm8JW/hi/l5Y9pcRSyhYlpmx9jsY9IxgbnD5NqdRKYMswBN4UG4I2xDRSlRZiN73FuVrTghmK7LVUFtvlM/L6c8Qc4dbFuRJvEfkOs74JlZH4hmdbTz6z+WImoXnBTL8KquC1Kk7DyUkehO0/rgbUosrFWBBG4NjgWmOlRwuHKdQrt+mOCQD6YcDFhAkxJAA264JjlmJuTjwsIERh/LpTKtJOu2kcj1/hhutlijQQQfPGNZNo8YrKpC1XW0WJFuluXlgezY4YnCOMYNcars3d947MwXSdYIgCIAk7RH549zuWEggqNQnSN15QdoNvoRiNxLOCqyG86VDE7k7E8+WHc1mxraJUAwAOg2mcBgPpXCYgCSYA3Jxnma+IzNqFGkFHJmMn1gQJ8pPviL2r7aD7CKas3e1UUliAPCYmANib/Q32wr2CmnwTO1PaTvKopo33GpqZNvFUWJiDMAML7fTFGzeb013X8Jg23BHPAzgaBqhgOSGBWFmwP4r25fnibQIbMlWJVZgsIsBf69NsMkLLkfztNjTAMMNw4I0+tpv19MXz4ca0eoh/FTVrCykEgDfc6ifbFOy2XyozVqrd3ve7EgE6STYAxuL8vPBLgHFaiVHzKVbOSChErpkwOsjkeX1weXQOEpdASnQqZd6yVQNSNBI2JHMHzxDz5q0q5RlKVgwWLSOg/P88HuKV+/rKSQTUqRA538+vKPLAPtyGXN+InXpUsZvNxv1gD6YPBo7u6I9bhtWjVU1KTLOoxG+mZ+lz9Dia9OpWoMxp6lCudV5TT16GTPO0yMTeAUMxns1QWSqwwLSTCR4yZ6gheQJOL9meDVKVYd0dKJAGsksNIA1dCTE+hjE25FfLZUu2HbWoWo0KFQoq0absUaCWZA0SLwARbrPlgbwbLrXoM+rVVNXUQfCIVSIJNoghp5Y0Ht5m6f2SoKiKwIN48WoA6YO48USekjFD7NcKT7OC7yHYOVmATYATM84OBN0gwjbIa8EpOsip42EAEzBvttOLH2R4RVy1dlqMt6JNOGuSYm24IAPK2+B3bNKVOpSy9AKGoopqVBd2qMAYnkFEWH7XliFl+ItTBCN4gJ1G5nrfDR9Sc30jQPtDKV0pMCPmiB9SDP+b4E5/Jk5vvangpaWF51MSBcBWBETMkrvjzs1mc5nH7xNAQL8720uN43k87KY6jDPabPNl6jd74taqaREbrIYiYsZBIPXAm+gQTsGcYydOsruK1lUsgd2LSIUIF8Xigg7335HFO4glRCQ4iAFA6D22wY4PmTVqu2kmEZwoFiVg29p+uH+J8NIopVeCKkXB2kTtaOfM4ypbDO27oD9leEVM3WNGlGtkYjUYFoO8HHdfgFbL1mTMI1IqDB0yGPLTyYemC/wuqKmeosW0Ed6GLEBYKQoE/iJn8sa32m4jTWmpqqphppvGoK8EAgbzy998GTaTZlu6MKzWSrTLI/iPglSCSYEAESbYtfZvslmqKtXbLBmCeBH0W2JOgmZiYtNzti1Zzj1RnWlTde8YgEkSKYAkxO7cyeZgbYrXaftCaACU3ZmIJLMxuSSJF4wK1Rpi3T2Bef7bVnPdupRthJsOpMAW8hv1EXF5jLB8k9aBrV7EWIRtIEjoSHwIzdV6rBtNkUCAbQL4lUMx901K6l4WPPVMnyi3lGEWNR+Uo5t8gvL01J8W23ngjWpvliqsVYbyCbjoR0nENVVHg3gkTtJ6+354m1QatNmNQnTcKbkwOv8MWJsE1IkwBBP0x09Y7Eki2/6Y4Mc98eA4wxycIY7FExMjHBtvjGJeVzOgkwC0QCZlT1HLnzw7Q0CdcmdoE9d5wPBw+2Y/ZGket/8jGMH6VbkAxOwABJJ8sEuL8NNTJpUUO7hzvUVhTVUYugAJNgsmYI0xGGezSBq6ISyzqIIMG3ny/xwZ4zkkp5Ok1OVZ2BZlY3lHn3vv54WT3QkdikcJRjVp6GCEn5mjSvmZtb9Yx1ntNOoyI7VIkFjAk8ouT058sEeE9natYsqK0qLGDBMkRIHofrgjn+xf2ZEqV3caqqJCrJAJ8THof2V5xfpga46qstpengqypUZvAGJ/ogn9MOrn3Ve7uFFo8+f54doVdKv43pnlp/EBM3BBHL6nEGiZceZxQT3LHl+KFKmUJNlqITPKGWY9sH/iPwpquaApnUzadAnmx0kf8AqAPQT54r/BqJq5ujTUamZhAiRAkk3BAAifbF+XPPTWp96792QCSIBJn5doEAzMxb1xPJs9RTFFtafyddiuEHKV5esrqiOHK2VSxQxJsdjfy2xdeLhRBYEqeYExF9heMY7muMvmahU1CqzA8p59PO2LrT7Yim6IFd6aDTA3gWDGPbyvtgRvlgyaU6ic9r8quYSlQR5mqqlotcqI9t4HTBXO8HyWRyhqd2SKCNGpj4jyBvEsxGwxG7T8Ry7UldaxUk6lWCHVhcNFoIK8/rioZzi32lNBqt3aEMdbM3pMiN+Ukz6Yy3bsL0qN3uVrJajrZh4jJP7xufpjrgiCpmFBKhZJYsYGkXI632gdcM5nOBV7umRfdmtPkNwPczgXVOl/zjFKIrm2bT/L9IJTC1MtR0kAhangCiflGkG8xBFpNzhniOay1d9HeJWLKQNMNHr05fljOey70kau9eGChFUNsSzbRzspnynyxZuJ8Vp0lV8tQUupHilhE8hB1dPxR5YZQbV3wBuKdVyDeO5YZJ5RglRQrC/Ikj81G2JxypzXD1WiA1RHB0iNlJFp3tywK7Q5GvVrd5nlFE6VOwJYRIGq2oxIgbQemAtKmKjQnfKtzAYkhBuYsLDliU4XT4opjlptc2Wjsdle7aujoajun82UlpBuNJvInC47n6iijTHeQyhlV5kwbE6pIg38sU/NZZ++Y5dq7U58DE+PT1bRtjTuC5fLLk8uuYaq1fQxQIWaoQzNsDK6YC8vflh3OhFi1vbkpCcV7l3JsT4SYkASCQNU3JAEmdsO1OC1M4e9Dkg3l10gieRAA/L9cccfq0qGYdDSYQQUFQXgidRXaZ9Y5YE5jjtQsIY+pwVTA4yTok/wDQ/M3LU/CDcqQxjyAJk+2GcxwyujSadV0IMN3bAMIi0iRcx7Y7XjlRwA1QkQQwMX9yJBgxM8sN1+Ik0jRk6NWtNP4WiDYcmET5qD1lN7G2pA18s0kFGF9jaPr/ABxw+WKwWMAiRz9rfpgjn69OrVqVEBp0yZ0TtO4HQTMY4LqFAJUreBH5eZvvbbBMCPPHjKRHntiQ9JdVtvM48Z53JAA8I5YJjgARt6nDcYkCbhZvhtaZP+dsYI/Qy66JkE/s3kcvTz9scaQOh9cSaWXXVbx9DMCefn+mJL1I+UKeRgTttdpOMCyf2XzAXMoWMKEcmfb+zFq4xxikMtl7o+giU1SbLFx77YpVLhbFO8IEN8gO7HrH7Pnjj+Qa5E6T5AKf89MI42ZOiyf6QKqawkIGMwsCLAb3PLrzxXeL9oatf53JEzEk36knnhkcEqTBBB6EEH6G+CnCex1WsT+FVPiYggDy9fLBhiXSHlndbsB5iuGQaVI0/MZmZ9hAnHNMEsugEEQOt/pjXOAdgOHqIq1KtVmXxKAwXcH8Ik3HI4s47P5CkpZMj4bEkAT9GfVtyi+Ge2widlF7AKlFK1ZvFVqEUqZiIESR5Fj9dI88Ru01aqp+z/zZkmq24XVGmTYA6dNycaiOyeULioKYCwPux/Nk7hiv7Q64q/aftb9jq1aVXK06uWeywNIIIAKNIIJmeW2I6LlqZVZnGOlGbJwDNqR92NIEa9ahTzmSRI9J8pxY1zlHLgvTPfViL1RIVTEEIoAueeq/pfAjifEKCqzUqTLTbxIhckJP7Nue959t8Q6NcUyve0dJNMPSE6bGSNQQjUDym98Uq+Sbf0H2zGttTuALk6jc+g588RMxmg5FGip0zN/mY9SBz6C8YN9muzb59u+q+GipKjxBDUYAt3aWgWBluV+e2l1ezuUywQpQVLRPiYE2s1/Ed7tb+DJdIR7K2Y1R4CXb7w6SD4lnxny0bg+sYLf9C6lRwNVDLoNlJL1D5witJ98apnKqUtM0kDESNVreggD0k4cpVmKioAAg5qoAP5T74qodsi8zszOp8N3Py1ajAxqJpBR7Bnkn1AxYs7XbK0lpkaaQRVOoKoeBBLAEiTfcnFvbjoRNThY6zcx5RjM+2fHxV1Bg/wDR1RAPUBQPz1euC8e26Csl8MpfFuIF6pCTpHgQE6oG1jttzHXE3g+Y7qm7MaskHUyMsXsAVbcgmYGG6FQHUxEub6oE9D+XPDWW4lUy1da9Puy19IZQykbEkdfPEJRdHTGSTC/AOzmafKF6BeWMMmk3Agi+17H0ONF4L95Tpq47rNUBNLWCpvYqeqNta3MbYl9lu0tPNKmkFKgWWpILGwkr0A+vrviD24zCLTM5dlqAalafFcxYgkgk8vQRiPwsk3vSKrLjilscdo+FUeKU1WsDlczTNiy3vYjlqUnYg77Yzji/YoUay0VzVOrVf5QtgP3ybKIHmcTcrnc9n2RAGLUZamAwHjVgdRDHxEREevpjTuA8Ay6y1YO2Ye9SpVXS5JiQseELPJZ5STgqOSKA3GTMTfgy0gy11cVJhSpBUnrNwR5A38sQ6lDuyALkTM/lj6WXg9FZhFMiDOBvEuIZFR3VZqFQckIVvyAw2Jyaerknk0p+Xg+cHuf7MeVlIFxHT0xt/H/hvlqo15aKFSPCCNVM9AQbiff0xj/F+H1MvUajVTQ6m48jsRyI6HFBE7ByKOZ5Y6Y9Bvyx4xiRFscKcYY6G8/lj2o0iJsL++Gwb4d1KdyZ6xy9MYx5TabYfp1iswTjwoATpuOX8Ot+e+G/WT6YBjVOCMmgatJO0DoNhHTbFsytRbQoBGx5j0tjKOHccqDMJRCoNWm8ExKhtp84wY7MdqKmYqqhp0xIYyNVoRm29o98FRjdtknqrZGlVMolVlZoLDnJmPaOeC2SRVHgVABJvM338VycZZwjttmXKItGgNbKLhj8xA5EDHOd+I+Zp5mpl1o5UlKrUwxDidLFZ+e0xhm4/KBRnya6ta0RH/Pr0wzWIcyZjfexv0/wxl3G+3eeyyUmrUcrNQtCgOYCrSYGdcf9oLcow32e+ImbzWZpZdKGWU1GiSHsACxPz8gDhVp5H85qVbO6SvgJY8tRsJgW2kk4Yaqr/dOlLSSSQ4ENILrYjnFze4OMlzPxfzkkCllhB/Zqbg7/AM4Me0+32dbKvmGFAjve60lXm66txUmL26XwTaWi20ewtBnNVULKZIp954NUmABEqojmTEQMSuM8Eo1p7xUq10XTYNFMRAKgfNBix2JOM8/0o5+IDUx5hL+kkm3pgvS7XZ5BSbvFCuneMBSWQWJNpIH1xrSDHFKbqPJf8lwXu6QRVFNAPlRyCTaCSFkGRNiZO82wJr8ZqjPd0aijLLIlzdiw0sAYMgOZmwAG+K7nviO6vTQVXpmVJLZdHEbRK1VI9lP8MUXthlai5l+8dnbdi+4JAYjyA1RHlgKSugvFJOmbHx7iGWZizMSBEVUKkH5VOogbAxtPPDWc7Y0FNOnTAq01RlIExMAKwkb2PoGN8Zr2bRTQUlQTLXgTucdV69Go70dPiUfNAF/6JF7Tjp+ElFNsgm3PTFbk9+Purl3QtTCkLLfiiA3OfocVXMcRaq0fhF4/53+pxI4RnSCUc/IYLct4k7+k4jZ/L91UMXDybbDyH+eeEnK1aY8Y6XTR2rkAFfCZ5f59McvTDkkkAqvM/NtYed5joDjvLadQS0x80yC0yYItEWtvHnjniK6HAjf9cJXlGWzCPZ3jD5Zg5AAghWLECeWxsRGNI4dxhOJZcpmEBZYXXFjOzDz9APKMZFkUNVovpX6Te8Y0vsxRSlR+87xWc6/AwFiBHhIvt154ZVywP6XR7wmlSyObUlne1hBkk89THnz9Bgjx7tpqOlQI3j5vEPwssg+Uz1tace57I0c4EphkFZSTJBTWNtxzICki8XGOuH/DgG9VtI/oOzH8wBjnWW3VHQ8dRtSS/W/5Kxxrt/WXLmlpBqPYOJkL5CfmnmPLBinwXKJSWhVoJVzDIrMe8++JKkswAuoB5W398HuJfC/J1dJDVqbKLMj3nkfEDf0jHnGuzGZqH7tqM30s63BggGQNRMWxLIpbUbG1/wAij9h+OmoWytVywUnu2J8diSIN7wOXnjz4rU9VKhUIl0LUy3MrpDCfcMfc4iZnsTmuHVEzNU02UvpmiSSrNOnwsq2n1xz2q4sxyoVmLLVb5gBMLpYQIHP9DjpWRJaX9hfgOV5ItbcrsoIvjwYJcKyNGtVSn3tVS5AB7pTc/wDmC2OuO8KOWqKpbWCNQJXSdyIgk9OuE1q9PYfhvTq6B6QASbfrjwCZ8r45N8IP9MMIdB/rhG+GycOEYxi18Cy2rN1GsBSQN5k92AAP19sOdiMu1OuwblRrNvP/AGTjl7YYZdNWpUhdSrUiRz7th647yUXJNhl6nP8Ao4XqwLd0TOxyg5jLj/7lP9RgBxuvTGczLMC0ZioQORGs74sfY0Bcxl2JBGpJ9yP7f0xC4llKbZqovc0yWqVCSTU/bbo/6DCv579DLgidpc+1bKZNnJLFsyTO/wA1OPbTG2IXZ2s9CutVbNoqaTz8SMuoek2OLJx/Kroy/eU1aRWYBSVUAMiWj9zngzwPh1N3qJUUKoVqtVzMkKNtU2UGBEC04KlSHWm6fBl1FFuCTMeHp74tFBY4M1vmzkz6Ioj8j9MDauVogKSj3UGRVHT9zHXEGAytJVLhDUY6Wab7TYATv54M03XuHGtV+wI04u+aGlaK9KNMflipZfIkk3gKJJ/TFt4xAdR0RB+WDP5GdX/z/wDN9n/BXM4obOUh1amPqw/twU+ICl89Wj9tv4AYj8IyLV+JUKa760Y+SpDsfoDjjto85uv/AOI5/PE4/wCRe38oXNvOT9f7JnAKmnLA/wBI/mYwEr1tOaZv6d/TngxwWjqy86gAmpj9YHuSQo9cV7Pn75/U46pze0fpRyRxpR1d2wsaITM9VqqR9Qf4gfXBduMdzSOXrUBUpEnQxG4tJ82EiDNpHTFc+0FqSP8AipkH6f4YuNdFfLipv3bhj+440k+gYU/rjnlTlXR2uL+A5dqn9nz+QPlMijUyygi5Kg7xNr+nPE3J8MOaIpok1dBYTb5d7+e0eeI1fiiAEAqTy3j3AN/bE7sjxWmHcuEEg/zh03EGA0gg26T054vklphsebCLnLcFcM4glKqKFakq09UVIUiop2mSZkHcbQMXFKBJVqdQlN9OrwPNp2kGOY6CQYjFN7bZynVrd4PmKwY2MbX5na/QYj5HtFWpZdkUi7EgzLILGwPI9fXEsbtWymXHTpGrdlFp1aOcqvTUgP3YkGYpprk9GDObryC4ogzmap02lcyCQNL6qq6f4X/hgfwLtPmDRzOWu61wWY81aIJ2iGAAM9BcYsGZzdHu+80AKCWEsZ7wgAjVr1HaNMYlldM6/DeWLD/ZXt3WfM0KDnWrkU/EAGst2keYm8yD74l/ETtDVp11oo9RFCqWKGD4jvPkOWKb8KSKvEaZmyI7LqiflC8jvcnnGNe4p2boZiotSqskKVI5ERafTlGHkm1sT8POEMlz43A/bmoKnCzURmI+5dWNm+dPEdr88Y/xlAcjTP7Ndh9QzY2ztrSVeH11WAFpqAvQAr/CMYxxFD9hqyIispA9oP8AxD64EuvcXE7lJL6MCdl/+t0P/FT9cWL4m5lDmgAplUCnULGSTIv7fXAns7kSGXMuNNGk2qZALFbhRM84m2G+0vHPtWZ11IKAALpEWuRz6m/8MTcG8ykukykZL4Tj6gxM31RDfeNsRWGHcwNiABImxkf4HywxjoRCqPVxMy5UzIxCOPVOMA0PLZrS6sSuznYXI+X6GMKhxI6n1EQoEbxJMbAx/wA8RMo8FNo1Nb+rf+z3wy9KDceFrTG87j8/0xGPlnR2YlaU30Wnh1VTUkU6bAPThpaYJ3gNH4SNuQxG4rn016vs6arGVsd9ySDO8nrbD3Z3hbVCwDLqWmsGAAIYb9YGoSbxbA/NUl0zDFiJsST1+u+JfEWs7FhWRSUuV+Ni4cCrZOvlwcxSQ9yHkvBIBcsIMXDTsOYw0+ToqletWRqdNkIdNf4ZDFLCRcBbXMYq2Q4cf5y+mmAxvfeQse1zyAOCHanPPUIpIKsrLtqCxOnwi0g/MGJmBbmcRnGWu4vZv9DlhhUW4yXSBtcZBigNFtAk+HvDCBX2l1kkgcuYsZBwdyfZbKZnKBkVtKNUimSQdSlgfFr5wYmdxtipZCs6shqFAgMEESfEQVk8yGDemk74O5PtHUy1FqCKkksQ17a5PW+8z+uLzjlf+PlE8lY477WEMp2IybVDRPfoTT1/MLg6OoOxJBHUHpeTxrstSANU11Ai5YH5RCkwOljvfymQz2U4xVzGcU1CtqJQC4k+Ez7lSf62C3brhuvKsQqmoo8JJI5gsAAIkhSB5nHJkz5Y5Vjk+aNhbh5lzuVfh2Up0CMynjKtZw7Beny93LLtPigzE4oPHquuvUbkzMfqcWzO5yvoKl9SQmuBABCqNO39EbGDE4AcOzNOjm6dStOlHJOkTcC1ugMTvttjsw3bbOjxGNRx6vrv+B7h7acoqzd3YmP2V2HoWYn+oMRf5GNRmcSJ8sHu0q02q02o6dDrA0AaZnUT794PcHE7htGHAZdSgGQYjY7zb/Ix2Yoark+jiy5Yxwxilu2ymV8qKChTNzcnzgewEfngjSzJ7pFBIiASOY2IPkRj3tDlzocMDKnnvY4a4dlXeiCvIbk8+nrhM0NLsv4PL8SLh6UTqKggqwUjlIgH6Yj8D4D9rzdLLX0Al6hB/CIm/U7e+JOVZVu1gLkyLddxBGLD8P61Km71hAZ1ZE8yHSAPYG3kcHM6SOLBByk0AOK9n/8AUwyhi4MKupTbmZHKZj2wJ7NcdNFalJkWpTqgDS8lR1MDnHMQbC+L9Spd5SrUF+dRUpBOYaHYyeiifWPTGa1sqlOv4WNSmpS4FzIuI9ZGOfG201I6/EY1F3EIZ7jjBPs6BUpKbqttXUk8yeZxDytDUtRgQGVSSbztNrb2I9sQOIVAahI5nDyHwsROx26c5+uLVsQT33CFHijBlZoV1utSmAtRG6ysavQzviz5XtbxChFSpW+0UARNlFiYGqAGWYgEyMV3sZwH7ZVZXnQiyzK0MtmghSCGuLglbTfGh9nslQSnTpjSKTrNVnfxPIAi4FiDEDbCZMmihseP4lkTM/ETL1qNSl3LxUEEs0xsdhBInzGBXGu5OSbUHDEakgaUiVN5ljMfMJJgjYA4MZjsxwtWlEaARZKjvO1pJi+2O87SoVaFZUVxTWlSZWWC4A0wBAiRIMfNpLRB3DlFsosWTHHpX+pmfEBRFSl94XTSAY2gemwPTfEXMBailqaFFphQ3OCZAJMcyOfPE3O8IMBkYVA1/wClv58/fngWK+mQDE2I6+uHjvwDLqT3VX/vI/lqmhKtN0nUsibFWEEEc7g7c5xABw9UrayOtr9YAAGGqiFSVIggwQdweYwxGTFjoRjlRj0HBFLflszRDy6sAF3mbyAOXnj3P5uj4ED1FIB1SliDHQzyP1xCz1ISqrLFyAI66h/Z+YxdqfC8tShq7IajXM7EgoLA8on6nHLkyRhK2dUdUseiPoP9jeJ0V7x1rIJQIikNOoAmYj5bxM8hsThZPJBSDqpVCSFAY3NztqjcD6nEHjnCVy7MaYGlpYW5qQDvyn8seZdKdVbIAS6idiCQJj0xX4UWtceevyJhzT1NSez5LJnOFvTZSoU6QqMJXeF3vyNp9ce5jhNU1qjaGKlARAnxDUCbeQX1jEPtXUo0WfXqJASQGI1Wpjr827dPCcQuB5wmi9QGoCkzpaSQArAnV0DeYs222OPCqqdHfrU4qKlvRDzXAatMd49MrU1sUJPVgCY2+U2HK/ngRxalUBpMxloLgEfs6dM+R6eRxbkNbNrppM5WAZZlgNygqBO4PoT0wB4M9R0q16lR2pIzo4fV4IpswYAGZDpp07eKYxZZ1v8At7gnCEa1ff26CPZ9u/zNIQQod2BURYrMEgeXXngt8TuIuiUaS/LU1FvPSUIU8iLyR5DFI4RXzNcqFKal8THQtlABJnSYtHuRg5TpvWqdz93WqquoprbUAQPEAI3ETHUeWBDwmrIp2qXXqcvi86U0tPX/AKCqfFCaD0nGtm0hW20qseE9YAEYpXE6g71ucE/ri9cTy4pStSl3bESAzOD5GGPUdDtihZ5oquf6Rti8cWh+/wBBsviI5MaUYtV9fYsGWqquUyyqDrD1ajEiwkqqqDzsuo/vY0OilFlyr0nlq7aQB+HwkPqH9GY9SMZFw2vZkO5IafQMP449bP1EqeA6Y8geXnh4uUbS7IzhCeJSfTNA+I+Vp5alp1TUqbLz082Pkdh6npgHwZFbLJDgBZ1TyOoEk+0+x+tXqJVKd44bS5IDN+IxNpuRbfbGhdmeySVstlWpd4y1gzVyGBVXpyQhBEhXI0n0354TNK61Mbws4YW2l0/1A9DhWYqoFp02aNWkqhMgxDC3Q2Itg5Q7L1TlaNNabpWSrK65Q3edUkSBfeOWJRzCBhUNJST+NQAfqMETxVnUQ7iDYlpPoJFzB/xAxfJglJKnujix+IjGTbXNnr8CpZXvGbMZipXeRUamQEvYgyp1MBIJAm94nGb0VRcylFFdVDa2LiGOgEjcbWjF04pxh/F8xC+Zvyj1OKZm6lQZuKkglGgGJAIO8EjkeeJzxaU3ZXFmcmlQJ4zVFSuxFugw3SAKspsQDv6bfw98MiC7E7ScSgKP7Tg8uf8AjgpbGlLcK9lu1D5WnmEp01LVkYd4T8nhOwi/XBPgVcnTepUVWpq1ypKSvMNIsOTTBnFNy6AG7RIjF17M1aBBp02fXoaQ2xIQwywBHiO19hcyYSa7K4a3V06f7F5yHa/JeDTkmBYIRIQnxFSLkm4LE+qt7kch2h+1is1FQoSmr6aqT+FWgFXtYi3UnrjM9JBOg7LUC/1WzgX/AIqX5YuXYcjv66CwalW/9rpTH5IfphqI2yPmeN08xppnJnvCujvQ2lgdg1pLQRznbnjHs5R01HWZ0sRI5wSJtjR8kfELmZJn2P8AhjP+IUVDNc6ixMRYC5meu1oxuwxTcbsi5eiXYKokkwBtPubYd4hk3pVClRdLjcEg+e4tiw5TgSU6IzFZ4ceJaFRSC4BN7wdJOmGAIgkGJEriHG5zFYLSoVQ5n75dWiwnTcBbzfywuvfYbTsVicezg7k+Bd5k6uZGlRSaJ7wEsZWV0RaFJaZv0O4BmMFSUrroWqLhwV6b16bMe70EtcjSTaR+uBHa7OGrm3EnSh0KJ2jf6mT74MdnRNUFRq0azHUdPXxfXFVBlnM7sb+V8Rj5srk+kUa0w2NJ4RmftPDvEZq0jpY9FEKJJsC2qZ56fLBPgfBqii6NpAJncFiBMRNgAPp54q/w/qahmsuWXu3pa789NgB66xP7uCvDsu9OKZd0YAsPECItpEXjbbmCOWKYpaZafo9vvv8AuFwcotpcrf8AkOcb4EKtOtWqsAvckpJj7xQIPmDpNhczbFKpVKv2d6Sj5wFcEeLcRedoWP8AII03Mlc9l6emvUWTPhhbr4WUypBAnbnFsAeI9mKlPvO7zAdkCsytQQyCTbUBMwJjzHXHBi8St1N73xWyHpqVVs/XcC1u/wAgaLUz91UpyynnEqNryS2oR1wzwKqqGrm3I1INYpzd2eorsAu5hdQ/rDBGtnq5pmm1MVmYBV8TQZ8LadTAAwQPK+AWaqlApq5WqgaYPIwYMRO2KRVr1+q7PQWOCTWTy2GeBaTmc06xpYHTysX5D00+mLHwHs7QHEnqpWOsBW7oH5WYLqO8xEGNvvR0GKr2UzWVOYGt3pDSw8QidjpkgXkA7fhjF47M8AywrnPq5LEFBcRNl1ECfFAC7xuYxZx8lJtU9/x/R53i5J53W6rb/fuSu0+QZ8wpNkCC4jUTLeFQf1OPnzjY/wBYreVR/wDiOPpPNQLlpJkrtJG5AmBuw3IFwMfN3Hx/rOYj/vX/AOI4XBlnkm2+OhXGKhS5v+xrIsNURcjfDeYPjPv+mOsjGombgW87gEfST7Y4zA8bf55Y6uzN3ir1J9fi/eZajlyt6Rc6y0yDMLEWiTzPtjQex3afL5WjkqQzKhWWs2YkfIxgqCYteRbpfGWZdTcxsDP0P9n5YJdncuhdqtUTRoL3jj9ozCU/V3IHpq6Ynmgpx8wkXWyNAzrpQOlnAV0NVC1joJYg3vdRJsIPLEyshoUlXSQ5XUJEGSASb8vPbEXjHCBn8zRzVZtOXp01aqdgfx92vkxJmNgD1E1X4gdqKmbrkQVp02OlTY+/S1oxaGdqopEHgTWqyx5Hgmarpro/eFYbxsAosdJVbXJuNXKCdwMTD2VNJFr50ocxVJk974oMAAKFA9SG9sFOAVAMklWgxBZQxjmR8215kRedsFs5lKHEqQVjpqqI6kbXiRImDIgj9Y+K1Rjr5j6Lde/oP4acVk0T2aMT7QcFaizMgY0tUaoMKT+EmIne3SMCJ2xqWW7CUnqutXMhu5I7xdLK0DqzmIvuJ33vOM/7UGkc3WNAg0i8qRtymPKZjC4c8ZvSul9C2SCTtPYEnBjs9XK10IMciRvgQ4viVkGIddJgkgA++LtbULGWlplm4a7E0/34PpOUY+1n/PF17B1NOcWbF6YUjz7upWI+rYzvvGGoSdQJv5lcwv8ABcW/gNf/AOoUejGp/CkPynGok/QYy9SGUDp7bHFZ7M8BOZzaq0qks5JG6g7LtJJIXfcjFqyVKawTnOi+w2H64qXCuNvks2hIDjL1WBXk1yGF/SR5gYDW48GtLXfRfviL2earRNZRApKLalbwyAYhViPVtyNsUHNdla9OoqMgkkQSw0kbzO0Rvi79sviFls1QGXy1O7x4qiBdAmSOfTcWwGyHa5vs5pEpUgsi0qqhoGnccyAQQL2n0xOScV5EWwxUr1cgupk3zD0A6LSDMyoVBCFJS/tJJO8HbAHi3DamXqvRqiHQwenkQeYIuD54LZZgVDV8y/hIhIZnWL+AEgDkJOkdCcXfinBF4l3dQvpZUHjt46bXT6HWPeMWjHykMk5are5nvDc/UVgKLEOzaQLXBB3JtvGI2byrUyyuIaRN53k8sO8AUfaUJIAUkz7GN/OMGON5bXUrEXvSPtob+zCUluZyfAx2Ozy0MxSdwkHWp7wwokWJMGL2xYOEcRSrUBZlMiBcWiy/oBijZtSoA6Yh4GhatXsWx5nCLVcpr9TQ2zVeh39FXYUi2r0Jb8J5SDf89hg2nHD3SVNZNUlWYTBcq0S1pgQbbXA6YyJazDZjHqcSqHEqoI0sSdgDfyjG0R32W4rlqkm+OzWeBL95QZ28M6QPO4H8MCu09JlaqHBU6xpBIPhhSI/qk7f0vPATL8bzdKkRUywIkOGkqRp5xJ6nkN8Ssz27oVq2XepQqItIX0MGM2uJgECFsccixzjO6tHo5vFY8jtfRrf9yz8NypWkqusMliLWJAblzvi6ZTKqmVo0yP51tZB/3l/YKMZ/R7WZWvmH0moEqFWJNNpWYVp06rc5xef5Zo5nNqlCor91SLaRYySq7G9hH1x0ZskpeG3VOmeVojHM3Hjb/sGdpKFNQxZAQAAFFi8wQCbxcMDA2A3MDGIcSH39b99vzJxtnanLMwVVU3qN4YkgzE221Tq8pM4xTiixXrfvt5czyv8AqcT8PstPodLrTfbf9kfKqdRPQX8pj+NsTNR+Xw35lVJHuRI9jzw1kQfvQNyFAH9df7MHTklAhQNrnmT1x0tEvi1FxBb1CKbLPhAJjlMbxtPKcM1n0ZOmg3rVWqN+7T8CD01GqfYYfzqQGHkcR+PLp7hf2cvS+rg1T/8AswHu0TROPamq2VXLELoRQqkSIA63hp52FzgO7FiSbk7k4n9n+DnM10o6ggYgM52UefqYUeZGL92m7GZLJZao9WvUBJ0UVgHU4F5AFlJm/KxnljbJj02rIfww4yppvlXMMGL052gjxL9b+/lg/kcnqgsxUjYAQ1rTfbGQkFGlSQymQRv7YsGQ7Z1xCsFc2AbY+/I4tDI42uiGXCslNc/uWvtFwpHbU7PUKiFVy7hpZQQOS6Z133jyxSuK8NeoxqUqZKonjjZYJ/hyGC2Y41VcQwX6EfocecO7R5ijNNEpGm1yGQ+9wQT7k4jKd/Kjqj4KcK1O/aymNeOuJlHIVQNWgwN+o846eeDGXyQHiWnMbkajF8W1OH5qlpYKtWVLNTKyQIFpJ1A+g3GMpN8IOXCsfzSRUc0CKzCJBYGf69P+DNg5wl2FfJPB1FqYNugSox/92JWc7PZguScsIJ3DgATtswAt6bcsW3gvCO7KF11PTMrpB0AsF6sNRsOh8IjB1NvglPEoxT1Iq2XrEZlnUeE1rGNxqBHntFvrGKlxrg1R83mIFjmK3/G2L92h7QK2ZAqUAWQiGVyASCSLX6nHWa4YBT76omlqlTUQ1RgFWoSxcnwiwkhN7b8wksl8F8WBR3yp11RllfhzodLCDv5R1wzlE8U6iIEyLnpi1irlXZ4oE6ZWRVe8H5hI2PnhniXZF6eTXPU2ApFhChpIBJE6rT4hED1veD8RKkxMkNO8eOgDnM+ajK0XVQpI5gW/TB/hfaeaa0xRLimIGgmwPWPTn54D8Oz1Ok4dsvSrR+Fy2mRzhSB7GR5YOL8Q82tk7ukvJKSKij8iT7nFbZH1LFw/sjSbkv8A6f8AHB7I9gV1O3ewjoq6AnMGdU6vaIwsLEQA7O/CQVHLfayAdh3Mx7674jf6GR/th/3P/wAmFhYaxjw/Bkf7b/8Ag/8Akwd7OfDLL0FYVyuYJYMpNMLpjlEtIPMTHlhYWBYA8OyWUG1CmP8Ay0/u4E8S+GeRrPrKuh592QoPqIj6RjzCwbNSC3Cuy1HLDTlwaYO8bn1O59ziceHdXJ6WEjCwsa2BxR79gbfvX1cyNiesbe2M/wCJfClqlapVGaUa3ZoNLaSTFm88LCxmxo7cHXCfha9J2LZpSGWLUz1B5tgi/wAPLWr3jnT/AP6wsLGsVpMHZz4XuwaMwkkHdD/biLxj4UVq1UuuYpBdKIoKtICIiDbrpn3wsLA7sKVBXhfw9qUMrmKaZhRWraRrC+EKCDsbhh4iGUgglTyxYF7MrVyaZbOaK7IukPBXaykGdQMRJm9+RjCwsYa2UTNfCfMFmKVqMGdOrWDE2mFN4xDT4SZwMGFXLWuPFU/uYWFg2DuyV/o0z/8A3mUPvU/uYlZX4f55P9hb941j+URj3CwKRR5sjXzMKpwPioGkfyeFiNI70D6ad8c1Oz3EyZP2EnqXrf3cLCw6nJcEXFPkm0spxZQB3fD2jmWrA/kMRs3w/i7k+HJgclFSqAPbT+e+PcLAU5IGiJHHAOIGq9Z8rw93ZQL1KkAj8WnQVk2G3LzOG+McC4vmGBcZSFB0jvKkCTJPybn02AHLCwsI0mWjlnF2mV3N/DLiDsW/1YTeBUbfnunPHr/DvijIKbNTKKIVTVYgXmFEQNz05+WFhYYVybdsh/6LuI/sUv8AeDHg+FnEP2Kf+8H9mPcLGsU//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6" name="AutoShape 8" descr="data:image/jpeg;base64,/9j/4AAQSkZJRgABAQAAAQABAAD/2wCEAAkGBxQTEhUUExQWFhUXGBwZGBgYGR4eHBwdIB8YHSAcHx4dIiggIR0lHhwcITEhJSkrLi4uGB8zODMsNygtLisBCgoKDg0OGxAQGi8kICYsLCwvLCwsLCwtLCwsLCwsLSwsLCwsLCwsLCwsLCwsLCwsLCwsLCwsLCwsLCwsLCwsLP/AABEIAMcA/QMBIgACEQEDEQH/xAAcAAABBQEBAQAAAAAAAAAAAAAFAAMEBgcCAQj/xABMEAACAQIEAwYDBQMIBgkFAAABAhEDIQAEEjEFQVEGEyJhcYEHMpEUI0KhsVJywRUzYoLR0uHwFyRUk7LxFjRDU3ODkqLjJWOjs+L/xAAZAQADAQEBAAAAAAAAAAAAAAABAgMABAX/xAAvEQACAgEEAAQFBAIDAQAAAAAAAQIRAxIhMUEEImFxEzJRgaGRscHRM/BC4fEF/9oADAMBAAIRAxEAPwDYu+brhd83XDeFgBHO+brhd83XDeFjGHO+brhd83XDeFjGHO+brj3vm64HcZrOlCq1IS6oSvO/pzjeMVnsFn2dqqkgggPOokzYXnrPWfDgWEu3fN1wu+brjjHmMAc75uuF3zdcN4WCYc75uuF3zdcN4WAYc75uuF3zdcN4WCYc75uuGc1nSizNyQomYJJAAsCefTHWI3E8u1SjURW0syEBuhIscAxWu0HbirSKrQRajWDA3AZo0kMpgqd+XnBtisVPi1m1BBoUtYMbtH0n85xE4tl6vD64ltbGCHAJW+qVM84F43DeeK/xnNJWrNUZVAJnu6Q0jSOQ3hvWb4wqb7LMvxgzUXo0Z/rx+uPH+MuYgRQpTz8TXPl09L4zvMVBcAWBtJkj8hhmqwMQIwwxrOR+K1dlY1KdNCF1LBJ1H9mCwv7+2G858YKiudFGmUm3jJJHqBAxl2XqAMJiAdmBI87f52wgqyBrhC28SQJiSOZjkDgUA01PjJV/Fl1ibQ5kDztfHA+Mtf8A2ZJ5eNv004zLMU4YjxGCR4hpPuOR8sO0Kc3W5FiDfe0/n7WwQmm0/i5mSJ+zU99N6sGfQicdJ8Xa5BjLISLkB22AJJnTEDFHoI9TvBQY6NCvWLA6VKg3OkGBqkAx+IT5DKeYZWJDE7i43BsR9DgANIHxjqz/ANWSPKof7uHG+MFW8ZdZkW7w7X56d5jGXlxFwZ6Y8L2EH/njBNM/0yVv9mT/AHh/u4Q+MNf/AGZP94f7uMzmTJ2tJA/ze35YLUuCM1NKzPQprUnQHZgTpgEwATBPP1wTH0VhYWFhQiwsLAfjPaahlqi06rEMwmwkKJiT5WO07YxgxhYStIkXB2IwP7Q8Q+z5atV/YQkfvGy/mRjGK32r7d06SvTy8VKoJUmPAvX9472Fv0xD+FGdolKtIH76Q19ykQAP3TM/vDGUd8ZxI4NnalPMI9I6XkaTaxNudovGDRlufSGPMZ/R7V5lqyUmI8er5VAawJMAkQ1ouYvN8Wjs/wAQ166ZcsywwkgtoNgSV3hgyk9R9U1KxnCSvUqoMYWFhYYUWFOETijds89LU2puweSoBUbAi685LAbjl5XzAXrHmKT2bqZo1gr1C5Ze8WdQBiJBixkG3mBvi50KyuoZSCpEgjATsJ3hYH8U4slBqSuGiq+gMNlNo1dJn9cEcEAE7YcOFfKupdEA8Rd1LBQASSIIII639MYpk8uwqeMFqLMQIbSHO0iQCfbYkTzB3Xj+bWlQeo4LKo+XSWBmwDAAypJv9cYZQWlVrhA+gPWF7hESSTAjzEbbbYKFkOZ/so1FyK7qg7tnQ6laSovTgH5pIWRaxidsBq+TKEiVO21+U2I5e/Sb2xbM3nsrl8xWSgzZhKtNULxrZLEMFkKGMQRsLC9sUxaJBbTdRJJMfx54Jk2MGJI+kY5U4ddGBgjSw6jf1nDQjpHtjDD1VWgOdUNMM0+Ije/ODjmmJMDBtePlqSUjToFKQsrUxLWAJLIFa+86ptvgQ6KB8xnpECOfPGMF+FZmorqsroZgrL3mlGWR4X0n5bXn32xO49lqAq6kqIpqamKgNC7+FguzhgV0gaY0mcAkMowCpqLLoMkMAJBj8MExM3kDzwwtSfmjpq+m8eWAA8qPBi0kXx4p26jpjXOz3B8rU4ZNSgrd2HbvP2zpMOCTqAvAU2BX3xnPavh65XN16VMnSjeHnEgGJkzExOMmFAYsOXXHZm0g7SPTB7tPwCvljTOZ062VSsNqBQAADy02Eee+LTn/AIZMW108zQVXGqLKATchRqPhEwLnAsxrWFhYWMEWMw7VVUqcSqiop+7poEBIhiPFzsAdUeW+NPJgSdhfGJcQrmpUaoRqJY6hO/8AmcarQNVM1vs3UQ5en3balAgw2rSeayeQ2HlGA/xQMcOq/vU5/wDWv8Yxm+V4xVoNrQ6BssewM8ibgwZi08saTlq/8p8NqKYV3RkPMBxdTfkSAfL2wao17mEF8T+zOZpLmaRrqr0SdNQNtpYFSfVZ1f1cRaWRqGYExYjDKZapr0BTq2iMOEs3EcsaVYGjW79Ff7qrM6kjmeoIKn67HF3+FrK1bMsYV4VVSSSFBJYiTcaiPTGY8E4g9LVpaPKAb7bG0/2YlfyjVpZinXJZXBDz8si0jlY3GErcpLeN2fRGPHcASxAA3JMDHQM4zjjvaFj31LVuWBNyApkCYsBEAf44VuiaQx207fMZo5UQJIaoYOocwovCnrv6Y87P5f8AlCmrSadSlKqyiwtcEdINjYiR71AZmmlQb+bQJG+wP6zi+dhs3qGpS4DMR4zIsBcFVWDMDTPL1w4jssRytWlTqgNpJUKroD4FBJnTzawETF/rJ7L0mWhpOqAx0a7Eqb7epPXDi8Q8Ri/W/wCeBHaPj6qwpLS71nBQKG0zqAgE8hffywqiooZybdlL+KFaqudBaRT0qKfQgXJ9QxI+mCvB/iRC01q0y0eFmW7kAWOmwuec8sVjj/aR8zSanWogEvqVyGDBuYP4SSLWAwByrog1Rqa4vsPMD+3DC7moUviKDTqnutTgEoAYDSWiRvAAuZk8hzxlq5RqhIp7Dy9gPPpOHMpWRvm8JW/hi/l5Y9pcRSyhYlpmx9jsY9IxgbnD5NqdRKYMswBN4UG4I2xDRSlRZiN73FuVrTghmK7LVUFtvlM/L6c8Qc4dbFuRJvEfkOs74JlZH4hmdbTz6z+WImoXnBTL8KquC1Kk7DyUkehO0/rgbUosrFWBBG4NjgWmOlRwuHKdQrt+mOCQD6YcDFhAkxJAA264JjlmJuTjwsIERh/LpTKtJOu2kcj1/hhutlijQQQfPGNZNo8YrKpC1XW0WJFuluXlgezY4YnCOMYNcars3d947MwXSdYIgCIAk7RH549zuWEggqNQnSN15QdoNvoRiNxLOCqyG86VDE7k7E8+WHc1mxraJUAwAOg2mcBgPpXCYgCSYA3Jxnma+IzNqFGkFHJmMn1gQJ8pPviL2r7aD7CKas3e1UUliAPCYmANib/Q32wr2CmnwTO1PaTvKopo33GpqZNvFUWJiDMAML7fTFGzeb013X8Jg23BHPAzgaBqhgOSGBWFmwP4r25fnibQIbMlWJVZgsIsBf69NsMkLLkfztNjTAMMNw4I0+tpv19MXz4ca0eoh/FTVrCykEgDfc6ifbFOy2XyozVqrd3ve7EgE6STYAxuL8vPBLgHFaiVHzKVbOSChErpkwOsjkeX1weXQOEpdASnQqZd6yVQNSNBI2JHMHzxDz5q0q5RlKVgwWLSOg/P88HuKV+/rKSQTUqRA538+vKPLAPtyGXN+InXpUsZvNxv1gD6YPBo7u6I9bhtWjVU1KTLOoxG+mZ+lz9Dia9OpWoMxp6lCudV5TT16GTPO0yMTeAUMxns1QWSqwwLSTCR4yZ6gheQJOL9meDVKVYd0dKJAGsksNIA1dCTE+hjE25FfLZUu2HbWoWo0KFQoq0absUaCWZA0SLwARbrPlgbwbLrXoM+rVVNXUQfCIVSIJNoghp5Y0Ht5m6f2SoKiKwIN48WoA6YO48USekjFD7NcKT7OC7yHYOVmATYATM84OBN0gwjbIa8EpOsip42EAEzBvttOLH2R4RVy1dlqMt6JNOGuSYm24IAPK2+B3bNKVOpSy9AKGoopqVBd2qMAYnkFEWH7XliFl+ItTBCN4gJ1G5nrfDR9Sc30jQPtDKV0pMCPmiB9SDP+b4E5/Jk5vvangpaWF51MSBcBWBETMkrvjzs1mc5nH7xNAQL8720uN43k87KY6jDPabPNl6jd74taqaREbrIYiYsZBIPXAm+gQTsGcYydOsruK1lUsgd2LSIUIF8Xigg7335HFO4glRCQ4iAFA6D22wY4PmTVqu2kmEZwoFiVg29p+uH+J8NIopVeCKkXB2kTtaOfM4ypbDO27oD9leEVM3WNGlGtkYjUYFoO8HHdfgFbL1mTMI1IqDB0yGPLTyYemC/wuqKmeosW0Ed6GLEBYKQoE/iJn8sa32m4jTWmpqqphppvGoK8EAgbzy998GTaTZlu6MKzWSrTLI/iPglSCSYEAESbYtfZvslmqKtXbLBmCeBH0W2JOgmZiYtNzti1Zzj1RnWlTde8YgEkSKYAkxO7cyeZgbYrXaftCaACU3ZmIJLMxuSSJF4wK1Rpi3T2Bef7bVnPdupRthJsOpMAW8hv1EXF5jLB8k9aBrV7EWIRtIEjoSHwIzdV6rBtNkUCAbQL4lUMx901K6l4WPPVMnyi3lGEWNR+Uo5t8gvL01J8W23ngjWpvliqsVYbyCbjoR0nENVVHg3gkTtJ6+354m1QatNmNQnTcKbkwOv8MWJsE1IkwBBP0x09Y7Eki2/6Y4Mc98eA4wxycIY7FExMjHBtvjGJeVzOgkwC0QCZlT1HLnzw7Q0CdcmdoE9d5wPBw+2Y/ZGket/8jGMH6VbkAxOwABJJ8sEuL8NNTJpUUO7hzvUVhTVUYugAJNgsmYI0xGGezSBq6ISyzqIIMG3ny/xwZ4zkkp5Ok1OVZ2BZlY3lHn3vv54WT3QkdikcJRjVp6GCEn5mjSvmZtb9Yx1ntNOoyI7VIkFjAk8ouT058sEeE9natYsqK0qLGDBMkRIHofrgjn+xf2ZEqV3caqqJCrJAJ8THof2V5xfpga46qstpengqypUZvAGJ/ogn9MOrn3Ve7uFFo8+f54doVdKv43pnlp/EBM3BBHL6nEGiZceZxQT3LHl+KFKmUJNlqITPKGWY9sH/iPwpquaApnUzadAnmx0kf8AqAPQT54r/BqJq5ujTUamZhAiRAkk3BAAifbF+XPPTWp96792QCSIBJn5doEAzMxb1xPJs9RTFFtafyddiuEHKV5esrqiOHK2VSxQxJsdjfy2xdeLhRBYEqeYExF9heMY7muMvmahU1CqzA8p59PO2LrT7Yim6IFd6aDTA3gWDGPbyvtgRvlgyaU6ic9r8quYSlQR5mqqlotcqI9t4HTBXO8HyWRyhqd2SKCNGpj4jyBvEsxGwxG7T8Ry7UldaxUk6lWCHVhcNFoIK8/rioZzi32lNBqt3aEMdbM3pMiN+Ukz6Yy3bsL0qN3uVrJajrZh4jJP7xufpjrgiCpmFBKhZJYsYGkXI632gdcM5nOBV7umRfdmtPkNwPczgXVOl/zjFKIrm2bT/L9IJTC1MtR0kAhangCiflGkG8xBFpNzhniOay1d9HeJWLKQNMNHr05fljOey70kau9eGChFUNsSzbRzspnynyxZuJ8Vp0lV8tQUupHilhE8hB1dPxR5YZQbV3wBuKdVyDeO5YZJ5RglRQrC/Ikj81G2JxypzXD1WiA1RHB0iNlJFp3tywK7Q5GvVrd5nlFE6VOwJYRIGq2oxIgbQemAtKmKjQnfKtzAYkhBuYsLDliU4XT4opjlptc2Wjsdle7aujoajun82UlpBuNJvInC47n6iijTHeQyhlV5kwbE6pIg38sU/NZZ++Y5dq7U58DE+PT1bRtjTuC5fLLk8uuYaq1fQxQIWaoQzNsDK6YC8vflh3OhFi1vbkpCcV7l3JsT4SYkASCQNU3JAEmdsO1OC1M4e9Dkg3l10gieRAA/L9cccfq0qGYdDSYQQUFQXgidRXaZ9Y5YE5jjtQsIY+pwVTA4yTok/wDQ/M3LU/CDcqQxjyAJk+2GcxwyujSadV0IMN3bAMIi0iRcx7Y7XjlRwA1QkQQwMX9yJBgxM8sN1+Ik0jRk6NWtNP4WiDYcmET5qD1lN7G2pA18s0kFGF9jaPr/ABxw+WKwWMAiRz9rfpgjn69OrVqVEBp0yZ0TtO4HQTMY4LqFAJUreBH5eZvvbbBMCPPHjKRHntiQ9JdVtvM48Z53JAA8I5YJjgARt6nDcYkCbhZvhtaZP+dsYI/Qy66JkE/s3kcvTz9scaQOh9cSaWXXVbx9DMCefn+mJL1I+UKeRgTttdpOMCyf2XzAXMoWMKEcmfb+zFq4xxikMtl7o+giU1SbLFx77YpVLhbFO8IEN8gO7HrH7Pnjj+Qa5E6T5AKf89MI42ZOiyf6QKqawkIGMwsCLAb3PLrzxXeL9oatf53JEzEk36knnhkcEqTBBB6EEH6G+CnCex1WsT+FVPiYggDy9fLBhiXSHlndbsB5iuGQaVI0/MZmZ9hAnHNMEsugEEQOt/pjXOAdgOHqIq1KtVmXxKAwXcH8Ik3HI4s47P5CkpZMj4bEkAT9GfVtyi+Ge2widlF7AKlFK1ZvFVqEUqZiIESR5Fj9dI88Ru01aqp+z/zZkmq24XVGmTYA6dNycaiOyeULioKYCwPux/Nk7hiv7Q64q/aftb9jq1aVXK06uWeywNIIIAKNIIJmeW2I6LlqZVZnGOlGbJwDNqR92NIEa9ahTzmSRI9J8pxY1zlHLgvTPfViL1RIVTEEIoAueeq/pfAjifEKCqzUqTLTbxIhckJP7Nue959t8Q6NcUyve0dJNMPSE6bGSNQQjUDym98Uq+Sbf0H2zGttTuALk6jc+g588RMxmg5FGip0zN/mY9SBz6C8YN9muzb59u+q+GipKjxBDUYAt3aWgWBluV+e2l1ezuUywQpQVLRPiYE2s1/Ed7tb+DJdIR7K2Y1R4CXb7w6SD4lnxny0bg+sYLf9C6lRwNVDLoNlJL1D5witJ98apnKqUtM0kDESNVreggD0k4cpVmKioAAg5qoAP5T74qodsi8zszOp8N3Py1ajAxqJpBR7Bnkn1AxYs7XbK0lpkaaQRVOoKoeBBLAEiTfcnFvbjoRNThY6zcx5RjM+2fHxV1Bg/wDR1RAPUBQPz1euC8e26Csl8MpfFuIF6pCTpHgQE6oG1jttzHXE3g+Y7qm7MaskHUyMsXsAVbcgmYGG6FQHUxEub6oE9D+XPDWW4lUy1da9Puy19IZQykbEkdfPEJRdHTGSTC/AOzmafKF6BeWMMmk3Agi+17H0ONF4L95Tpq47rNUBNLWCpvYqeqNta3MbYl9lu0tPNKmkFKgWWpILGwkr0A+vrviD24zCLTM5dlqAalafFcxYgkgk8vQRiPwsk3vSKrLjilscdo+FUeKU1WsDlczTNiy3vYjlqUnYg77Yzji/YoUay0VzVOrVf5QtgP3ybKIHmcTcrnc9n2RAGLUZamAwHjVgdRDHxEREevpjTuA8Ay6y1YO2Ye9SpVXS5JiQseELPJZ5STgqOSKA3GTMTfgy0gy11cVJhSpBUnrNwR5A38sQ6lDuyALkTM/lj6WXg9FZhFMiDOBvEuIZFR3VZqFQckIVvyAw2Jyaerknk0p+Xg+cHuf7MeVlIFxHT0xt/H/hvlqo15aKFSPCCNVM9AQbiff0xj/F+H1MvUajVTQ6m48jsRyI6HFBE7ByKOZ5Y6Y9Bvyx4xiRFscKcYY6G8/lj2o0iJsL++Gwb4d1KdyZ6xy9MYx5TabYfp1iswTjwoATpuOX8Ot+e+G/WT6YBjVOCMmgatJO0DoNhHTbFsytRbQoBGx5j0tjKOHccqDMJRCoNWm8ExKhtp84wY7MdqKmYqqhp0xIYyNVoRm29o98FRjdtknqrZGlVMolVlZoLDnJmPaOeC2SRVHgVABJvM338VycZZwjttmXKItGgNbKLhj8xA5EDHOd+I+Zp5mpl1o5UlKrUwxDidLFZ+e0xhm4/KBRnya6ta0RH/Pr0wzWIcyZjfexv0/wxl3G+3eeyyUmrUcrNQtCgOYCrSYGdcf9oLcow32e+ImbzWZpZdKGWU1GiSHsACxPz8gDhVp5H85qVbO6SvgJY8tRsJgW2kk4Yaqr/dOlLSSSQ4ENILrYjnFze4OMlzPxfzkkCllhB/Zqbg7/AM4Me0+32dbKvmGFAjve60lXm66txUmL26XwTaWi20ewtBnNVULKZIp954NUmABEqojmTEQMSuM8Eo1p7xUq10XTYNFMRAKgfNBix2JOM8/0o5+IDUx5hL+kkm3pgvS7XZ5BSbvFCuneMBSWQWJNpIH1xrSDHFKbqPJf8lwXu6QRVFNAPlRyCTaCSFkGRNiZO82wJr8ZqjPd0aijLLIlzdiw0sAYMgOZmwAG+K7nviO6vTQVXpmVJLZdHEbRK1VI9lP8MUXthlai5l+8dnbdi+4JAYjyA1RHlgKSugvFJOmbHx7iGWZizMSBEVUKkH5VOogbAxtPPDWc7Y0FNOnTAq01RlIExMAKwkb2PoGN8Zr2bRTQUlQTLXgTucdV69Go70dPiUfNAF/6JF7Tjp+ElFNsgm3PTFbk9+Purl3QtTCkLLfiiA3OfocVXMcRaq0fhF4/53+pxI4RnSCUc/IYLct4k7+k4jZ/L91UMXDybbDyH+eeEnK1aY8Y6XTR2rkAFfCZ5f59McvTDkkkAqvM/NtYed5joDjvLadQS0x80yC0yYItEWtvHnjniK6HAjf9cJXlGWzCPZ3jD5Zg5AAghWLECeWxsRGNI4dxhOJZcpmEBZYXXFjOzDz9APKMZFkUNVovpX6Te8Y0vsxRSlR+87xWc6/AwFiBHhIvt154ZVywP6XR7wmlSyObUlne1hBkk89THnz9Bgjx7tpqOlQI3j5vEPwssg+Uz1tace57I0c4EphkFZSTJBTWNtxzICki8XGOuH/DgG9VtI/oOzH8wBjnWW3VHQ8dRtSS/W/5Kxxrt/WXLmlpBqPYOJkL5CfmnmPLBinwXKJSWhVoJVzDIrMe8++JKkswAuoB5W398HuJfC/J1dJDVqbKLMj3nkfEDf0jHnGuzGZqH7tqM30s63BggGQNRMWxLIpbUbG1/wAij9h+OmoWytVywUnu2J8diSIN7wOXnjz4rU9VKhUIl0LUy3MrpDCfcMfc4iZnsTmuHVEzNU02UvpmiSSrNOnwsq2n1xz2q4sxyoVmLLVb5gBMLpYQIHP9DjpWRJaX9hfgOV5ItbcrsoIvjwYJcKyNGtVSn3tVS5AB7pTc/wDmC2OuO8KOWqKpbWCNQJXSdyIgk9OuE1q9PYfhvTq6B6QASbfrjwCZ8r45N8IP9MMIdB/rhG+GycOEYxi18Cy2rN1GsBSQN5k92AAP19sOdiMu1OuwblRrNvP/AGTjl7YYZdNWpUhdSrUiRz7th647yUXJNhl6nP8Ao4XqwLd0TOxyg5jLj/7lP9RgBxuvTGczLMC0ZioQORGs74sfY0Bcxl2JBGpJ9yP7f0xC4llKbZqovc0yWqVCSTU/bbo/6DCv579DLgidpc+1bKZNnJLFsyTO/wA1OPbTG2IXZ2s9CutVbNoqaTz8SMuoek2OLJx/Kroy/eU1aRWYBSVUAMiWj9zngzwPh1N3qJUUKoVqtVzMkKNtU2UGBEC04KlSHWm6fBl1FFuCTMeHp74tFBY4M1vmzkz6Ioj8j9MDauVogKSj3UGRVHT9zHXEGAytJVLhDUY6Wab7TYATv54M03XuHGtV+wI04u+aGlaK9KNMflipZfIkk3gKJJ/TFt4xAdR0RB+WDP5GdX/z/wDN9n/BXM4obOUh1amPqw/twU+ICl89Wj9tv4AYj8IyLV+JUKa760Y+SpDsfoDjjto85uv/AOI5/PE4/wCRe38oXNvOT9f7JnAKmnLA/wBI/mYwEr1tOaZv6d/TngxwWjqy86gAmpj9YHuSQo9cV7Pn75/U46pze0fpRyRxpR1d2wsaITM9VqqR9Qf4gfXBduMdzSOXrUBUpEnQxG4tJ82EiDNpHTFc+0FqSP8AipkH6f4YuNdFfLipv3bhj+440k+gYU/rjnlTlXR2uL+A5dqn9nz+QPlMijUyygi5Kg7xNr+nPE3J8MOaIpok1dBYTb5d7+e0eeI1fiiAEAqTy3j3AN/bE7sjxWmHcuEEg/zh03EGA0gg26T054vklphsebCLnLcFcM4glKqKFakq09UVIUiop2mSZkHcbQMXFKBJVqdQlN9OrwPNp2kGOY6CQYjFN7bZynVrd4PmKwY2MbX5na/QYj5HtFWpZdkUi7EgzLILGwPI9fXEsbtWymXHTpGrdlFp1aOcqvTUgP3YkGYpprk9GDObryC4ogzmap02lcyCQNL6qq6f4X/hgfwLtPmDRzOWu61wWY81aIJ2iGAAM9BcYsGZzdHu+80AKCWEsZ7wgAjVr1HaNMYlldM6/DeWLD/ZXt3WfM0KDnWrkU/EAGst2keYm8yD74l/ETtDVp11oo9RFCqWKGD4jvPkOWKb8KSKvEaZmyI7LqiflC8jvcnnGNe4p2boZiotSqskKVI5ERafTlGHkm1sT8POEMlz43A/bmoKnCzURmI+5dWNm+dPEdr88Y/xlAcjTP7Ndh9QzY2ztrSVeH11WAFpqAvQAr/CMYxxFD9hqyIispA9oP8AxD64EuvcXE7lJL6MCdl/+t0P/FT9cWL4m5lDmgAplUCnULGSTIv7fXAns7kSGXMuNNGk2qZALFbhRM84m2G+0vHPtWZ11IKAALpEWuRz6m/8MTcG8ykukykZL4Tj6gxM31RDfeNsRWGHcwNiABImxkf4HywxjoRCqPVxMy5UzIxCOPVOMA0PLZrS6sSuznYXI+X6GMKhxI6n1EQoEbxJMbAx/wA8RMo8FNo1Nb+rf+z3wy9KDceFrTG87j8/0xGPlnR2YlaU30Wnh1VTUkU6bAPThpaYJ3gNH4SNuQxG4rn016vs6arGVsd9ySDO8nrbD3Z3hbVCwDLqWmsGAAIYb9YGoSbxbA/NUl0zDFiJsST1+u+JfEWs7FhWRSUuV+Ni4cCrZOvlwcxSQ9yHkvBIBcsIMXDTsOYw0+ToqletWRqdNkIdNf4ZDFLCRcBbXMYq2Q4cf5y+mmAxvfeQse1zyAOCHanPPUIpIKsrLtqCxOnwi0g/MGJmBbmcRnGWu4vZv9DlhhUW4yXSBtcZBigNFtAk+HvDCBX2l1kkgcuYsZBwdyfZbKZnKBkVtKNUimSQdSlgfFr5wYmdxtipZCs6shqFAgMEESfEQVk8yGDemk74O5PtHUy1FqCKkksQ17a5PW+8z+uLzjlf+PlE8lY477WEMp2IybVDRPfoTT1/MLg6OoOxJBHUHpeTxrstSANU11Ai5YH5RCkwOljvfymQz2U4xVzGcU1CtqJQC4k+Ez7lSf62C3brhuvKsQqmoo8JJI5gsAAIkhSB5nHJkz5Y5Vjk+aNhbh5lzuVfh2Up0CMynjKtZw7Beny93LLtPigzE4oPHquuvUbkzMfqcWzO5yvoKl9SQmuBABCqNO39EbGDE4AcOzNOjm6dStOlHJOkTcC1ugMTvttjsw3bbOjxGNRx6vrv+B7h7acoqzd3YmP2V2HoWYn+oMRf5GNRmcSJ8sHu0q02q02o6dDrA0AaZnUT794PcHE7htGHAZdSgGQYjY7zb/Ix2Yoark+jiy5Yxwxilu2ymV8qKChTNzcnzgewEfngjSzJ7pFBIiASOY2IPkRj3tDlzocMDKnnvY4a4dlXeiCvIbk8+nrhM0NLsv4PL8SLh6UTqKggqwUjlIgH6Yj8D4D9rzdLLX0Al6hB/CIm/U7e+JOVZVu1gLkyLddxBGLD8P61Km71hAZ1ZE8yHSAPYG3kcHM6SOLBByk0AOK9n/8AUwyhi4MKupTbmZHKZj2wJ7NcdNFalJkWpTqgDS8lR1MDnHMQbC+L9Spd5SrUF+dRUpBOYaHYyeiifWPTGa1sqlOv4WNSmpS4FzIuI9ZGOfG201I6/EY1F3EIZ7jjBPs6BUpKbqttXUk8yeZxDytDUtRgQGVSSbztNrb2I9sQOIVAahI5nDyHwsROx26c5+uLVsQT33CFHijBlZoV1utSmAtRG6ysavQzviz5XtbxChFSpW+0UARNlFiYGqAGWYgEyMV3sZwH7ZVZXnQiyzK0MtmghSCGuLglbTfGh9nslQSnTpjSKTrNVnfxPIAi4FiDEDbCZMmihseP4lkTM/ETL1qNSl3LxUEEs0xsdhBInzGBXGu5OSbUHDEakgaUiVN5ljMfMJJgjYA4MZjsxwtWlEaARZKjvO1pJi+2O87SoVaFZUVxTWlSZWWC4A0wBAiRIMfNpLRB3DlFsosWTHHpX+pmfEBRFSl94XTSAY2gemwPTfEXMBailqaFFphQ3OCZAJMcyOfPE3O8IMBkYVA1/wClv58/fngWK+mQDE2I6+uHjvwDLqT3VX/vI/lqmhKtN0nUsibFWEEEc7g7c5xABw9UrayOtr9YAAGGqiFSVIggwQdweYwxGTFjoRjlRj0HBFLflszRDy6sAF3mbyAOXnj3P5uj4ED1FIB1SliDHQzyP1xCz1ISqrLFyAI66h/Z+YxdqfC8tShq7IajXM7EgoLA8on6nHLkyRhK2dUdUseiPoP9jeJ0V7x1rIJQIikNOoAmYj5bxM8hsThZPJBSDqpVCSFAY3NztqjcD6nEHjnCVy7MaYGlpYW5qQDvyn8seZdKdVbIAS6idiCQJj0xX4UWtceevyJhzT1NSez5LJnOFvTZSoU6QqMJXeF3vyNp9ce5jhNU1qjaGKlARAnxDUCbeQX1jEPtXUo0WfXqJASQGI1Wpjr827dPCcQuB5wmi9QGoCkzpaSQArAnV0DeYs222OPCqqdHfrU4qKlvRDzXAatMd49MrU1sUJPVgCY2+U2HK/ngRxalUBpMxloLgEfs6dM+R6eRxbkNbNrppM5WAZZlgNygqBO4PoT0wB4M9R0q16lR2pIzo4fV4IpswYAGZDpp07eKYxZZ1v8At7gnCEa1ff26CPZ9u/zNIQQod2BURYrMEgeXXngt8TuIuiUaS/LU1FvPSUIU8iLyR5DFI4RXzNcqFKal8THQtlABJnSYtHuRg5TpvWqdz93WqquoprbUAQPEAI3ETHUeWBDwmrIp2qXXqcvi86U0tPX/AKCqfFCaD0nGtm0hW20qseE9YAEYpXE6g71ucE/ri9cTy4pStSl3bESAzOD5GGPUdDtihZ5oquf6Rti8cWh+/wBBsviI5MaUYtV9fYsGWqquUyyqDrD1ajEiwkqqqDzsuo/vY0OilFlyr0nlq7aQB+HwkPqH9GY9SMZFw2vZkO5IafQMP449bP1EqeA6Y8geXnh4uUbS7IzhCeJSfTNA+I+Vp5alp1TUqbLz082Pkdh6npgHwZFbLJDgBZ1TyOoEk+0+x+tXqJVKd44bS5IDN+IxNpuRbfbGhdmeySVstlWpd4y1gzVyGBVXpyQhBEhXI0n0354TNK61Mbws4YW2l0/1A9DhWYqoFp02aNWkqhMgxDC3Q2Itg5Q7L1TlaNNabpWSrK65Q3edUkSBfeOWJRzCBhUNJST+NQAfqMETxVnUQ7iDYlpPoJFzB/xAxfJglJKnujix+IjGTbXNnr8CpZXvGbMZipXeRUamQEvYgyp1MBIJAm94nGb0VRcylFFdVDa2LiGOgEjcbWjF04pxh/F8xC+Zvyj1OKZm6lQZuKkglGgGJAIO8EjkeeJzxaU3ZXFmcmlQJ4zVFSuxFugw3SAKspsQDv6bfw98MiC7E7ScSgKP7Tg8uf8AjgpbGlLcK9lu1D5WnmEp01LVkYd4T8nhOwi/XBPgVcnTepUVWpq1ypKSvMNIsOTTBnFNy6AG7RIjF17M1aBBp02fXoaQ2xIQwywBHiO19hcyYSa7K4a3V06f7F5yHa/JeDTkmBYIRIQnxFSLkm4LE+qt7kch2h+1is1FQoSmr6aqT+FWgFXtYi3UnrjM9JBOg7LUC/1WzgX/AIqX5YuXYcjv66CwalW/9rpTH5IfphqI2yPmeN08xppnJnvCujvQ2lgdg1pLQRznbnjHs5R01HWZ0sRI5wSJtjR8kfELmZJn2P8AhjP+IUVDNc6ixMRYC5meu1oxuwxTcbsi5eiXYKokkwBtPubYd4hk3pVClRdLjcEg+e4tiw5TgSU6IzFZ4ceJaFRSC4BN7wdJOmGAIgkGJEriHG5zFYLSoVQ5n75dWiwnTcBbzfywuvfYbTsVicezg7k+Bd5k6uZGlRSaJ7wEsZWV0RaFJaZv0O4BmMFSUrroWqLhwV6b16bMe70EtcjSTaR+uBHa7OGrm3EnSh0KJ2jf6mT74MdnRNUFRq0azHUdPXxfXFVBlnM7sb+V8Rj5srk+kUa0w2NJ4RmftPDvEZq0jpY9FEKJJsC2qZ56fLBPgfBqii6NpAJncFiBMRNgAPp54q/w/qahmsuWXu3pa789NgB66xP7uCvDsu9OKZd0YAsPECItpEXjbbmCOWKYpaZafo9vvv8AuFwcotpcrf8AkOcb4EKtOtWqsAvckpJj7xQIPmDpNhczbFKpVKv2d6Sj5wFcEeLcRedoWP8AII03Mlc9l6emvUWTPhhbr4WUypBAnbnFsAeI9mKlPvO7zAdkCsytQQyCTbUBMwJjzHXHBi8St1N73xWyHpqVVs/XcC1u/wAgaLUz91UpyynnEqNryS2oR1wzwKqqGrm3I1INYpzd2eorsAu5hdQ/rDBGtnq5pmm1MVmYBV8TQZ8LadTAAwQPK+AWaqlApq5WqgaYPIwYMRO2KRVr1+q7PQWOCTWTy2GeBaTmc06xpYHTysX5D00+mLHwHs7QHEnqpWOsBW7oH5WYLqO8xEGNvvR0GKr2UzWVOYGt3pDSw8QidjpkgXkA7fhjF47M8AywrnPq5LEFBcRNl1ECfFAC7xuYxZx8lJtU9/x/R53i5J53W6rb/fuSu0+QZ8wpNkCC4jUTLeFQf1OPnzjY/wBYreVR/wDiOPpPNQLlpJkrtJG5AmBuw3IFwMfN3Hx/rOYj/vX/AOI4XBlnkm2+OhXGKhS5v+xrIsNURcjfDeYPjPv+mOsjGombgW87gEfST7Y4zA8bf55Y6uzN3ir1J9fi/eZajlyt6Rc6y0yDMLEWiTzPtjQex3afL5WjkqQzKhWWs2YkfIxgqCYteRbpfGWZdTcxsDP0P9n5YJdncuhdqtUTRoL3jj9ozCU/V3IHpq6Ynmgpx8wkXWyNAzrpQOlnAV0NVC1joJYg3vdRJsIPLEyshoUlXSQ5XUJEGSASb8vPbEXjHCBn8zRzVZtOXp01aqdgfx92vkxJmNgD1E1X4gdqKmbrkQVp02OlTY+/S1oxaGdqopEHgTWqyx5Hgmarpro/eFYbxsAosdJVbXJuNXKCdwMTD2VNJFr50ocxVJk974oMAAKFA9SG9sFOAVAMklWgxBZQxjmR8215kRedsFs5lKHEqQVjpqqI6kbXiRImDIgj9Y+K1Rjr5j6Lde/oP4acVk0T2aMT7QcFaizMgY0tUaoMKT+EmIne3SMCJ2xqWW7CUnqutXMhu5I7xdLK0DqzmIvuJ33vOM/7UGkc3WNAg0i8qRtymPKZjC4c8ZvSul9C2SCTtPYEnBjs9XK10IMciRvgQ4viVkGIddJgkgA++LtbULGWlplm4a7E0/34PpOUY+1n/PF17B1NOcWbF6YUjz7upWI+rYzvvGGoSdQJv5lcwv8ABcW/gNf/AOoUejGp/CkPynGok/QYy9SGUDp7bHFZ7M8BOZzaq0qks5JG6g7LtJJIXfcjFqyVKawTnOi+w2H64qXCuNvks2hIDjL1WBXk1yGF/SR5gYDW48GtLXfRfviL2earRNZRApKLalbwyAYhViPVtyNsUHNdla9OoqMgkkQSw0kbzO0Rvi79sviFls1QGXy1O7x4qiBdAmSOfTcWwGyHa5vs5pEpUgsi0qqhoGnccyAQQL2n0xOScV5EWwxUr1cgupk3zD0A6LSDMyoVBCFJS/tJJO8HbAHi3DamXqvRqiHQwenkQeYIuD54LZZgVDV8y/hIhIZnWL+AEgDkJOkdCcXfinBF4l3dQvpZUHjt46bXT6HWPeMWjHykMk5are5nvDc/UVgKLEOzaQLXBB3JtvGI2byrUyyuIaRN53k8sO8AUfaUJIAUkz7GN/OMGON5bXUrEXvSPtob+zCUluZyfAx2Ozy0MxSdwkHWp7wwokWJMGL2xYOEcRSrUBZlMiBcWiy/oBijZtSoA6Yh4GhatXsWx5nCLVcpr9TQ2zVeh39FXYUi2r0Jb8J5SDf89hg2nHD3SVNZNUlWYTBcq0S1pgQbbXA6YyJazDZjHqcSqHEqoI0sSdgDfyjG0R32W4rlqkm+OzWeBL95QZ28M6QPO4H8MCu09JlaqHBU6xpBIPhhSI/qk7f0vPATL8bzdKkRUywIkOGkqRp5xJ6nkN8Ssz27oVq2XepQqItIX0MGM2uJgECFsccixzjO6tHo5vFY8jtfRrf9yz8NypWkqusMliLWJAblzvi6ZTKqmVo0yP51tZB/3l/YKMZ/R7WZWvmH0moEqFWJNNpWYVp06rc5xef5Zo5nNqlCor91SLaRYySq7G9hH1x0ZskpeG3VOmeVojHM3Hjb/sGdpKFNQxZAQAAFFi8wQCbxcMDA2A3MDGIcSH39b99vzJxtnanLMwVVU3qN4YkgzE221Tq8pM4xTiixXrfvt5czyv8AqcT8PstPodLrTfbf9kfKqdRPQX8pj+NsTNR+Xw35lVJHuRI9jzw1kQfvQNyFAH9df7MHTklAhQNrnmT1x0tEvi1FxBb1CKbLPhAJjlMbxtPKcM1n0ZOmg3rVWqN+7T8CD01GqfYYfzqQGHkcR+PLp7hf2cvS+rg1T/8AswHu0TROPamq2VXLELoRQqkSIA63hp52FzgO7FiSbk7k4n9n+DnM10o6ggYgM52UefqYUeZGL92m7GZLJZao9WvUBJ0UVgHU4F5AFlJm/KxnljbJj02rIfww4yppvlXMMGL052gjxL9b+/lg/kcnqgsxUjYAQ1rTfbGQkFGlSQymQRv7YsGQ7Z1xCsFc2AbY+/I4tDI42uiGXCslNc/uWvtFwpHbU7PUKiFVy7hpZQQOS6Z133jyxSuK8NeoxqUqZKonjjZYJ/hyGC2Y41VcQwX6EfocecO7R5ijNNEpGm1yGQ+9wQT7k4jKd/Kjqj4KcK1O/aymNeOuJlHIVQNWgwN+o846eeDGXyQHiWnMbkajF8W1OH5qlpYKtWVLNTKyQIFpJ1A+g3GMpN8IOXCsfzSRUc0CKzCJBYGf69P+DNg5wl2FfJPB1FqYNugSox/92JWc7PZguScsIJ3DgATtswAt6bcsW3gvCO7KF11PTMrpB0AsF6sNRsOh8IjB1NvglPEoxT1Iq2XrEZlnUeE1rGNxqBHntFvrGKlxrg1R83mIFjmK3/G2L92h7QK2ZAqUAWQiGVyASCSLX6nHWa4YBT76omlqlTUQ1RgFWoSxcnwiwkhN7b8wksl8F8WBR3yp11RllfhzodLCDv5R1wzlE8U6iIEyLnpi1irlXZ4oE6ZWRVe8H5hI2PnhniXZF6eTXPU2ApFhChpIBJE6rT4hED1veD8RKkxMkNO8eOgDnM+ajK0XVQpI5gW/TB/hfaeaa0xRLimIGgmwPWPTn54D8Oz1Ok4dsvSrR+Fy2mRzhSB7GR5YOL8Q82tk7ukvJKSKij8iT7nFbZH1LFw/sjSbkv8A6f8AHB7I9gV1O3ewjoq6AnMGdU6vaIwsLEQA7O/CQVHLfayAdh3Mx7674jf6GR/th/3P/wAmFhYaxjw/Bkf7b/8Ag/8Akwd7OfDLL0FYVyuYJYMpNMLpjlEtIPMTHlhYWBYA8OyWUG1CmP8Ay0/u4E8S+GeRrPrKuh592QoPqIj6RjzCwbNSC3Cuy1HLDTlwaYO8bn1O59ziceHdXJ6WEjCwsa2BxR79gbfvX1cyNiesbe2M/wCJfClqlapVGaUa3ZoNLaSTFm88LCxmxo7cHXCfha9J2LZpSGWLUz1B5tgi/wAPLWr3jnT/AP6wsLGsVpMHZz4XuwaMwkkHdD/biLxj4UVq1UuuYpBdKIoKtICIiDbrpn3wsLA7sKVBXhfw9qUMrmKaZhRWraRrC+EKCDsbhh4iGUgglTyxYF7MrVyaZbOaK7IukPBXaykGdQMRJm9+RjCwsYa2UTNfCfMFmKVqMGdOrWDE2mFN4xDT4SZwMGFXLWuPFU/uYWFg2DuyV/o0z/8A3mUPvU/uYlZX4f55P9hb941j+URj3CwKRR5sjXzMKpwPioGkfyeFiNI70D6ad8c1Oz3EyZP2EnqXrf3cLCw6nJcEXFPkm0spxZQB3fD2jmWrA/kMRs3w/i7k+HJgclFSqAPbT+e+PcLAU5IGiJHHAOIGq9Z8rw93ZQL1KkAj8WnQVk2G3LzOG+McC4vmGBcZSFB0jvKkCTJPybn02AHLCwsI0mWjlnF2mV3N/DLiDsW/1YTeBUbfnunPHr/DvijIKbNTKKIVTVYgXmFEQNz05+WFhYYVybdsh/6LuI/sUv8AeDHg+FnEP2Kf+8H9mPcLGsU//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58" name="Picture 10" descr="http://www.guia-urbana.com/img/descubre-la-cultura-de-los-hippies.jpg"/>
          <p:cNvPicPr>
            <a:picLocks noChangeAspect="1" noChangeArrowheads="1"/>
          </p:cNvPicPr>
          <p:nvPr/>
        </p:nvPicPr>
        <p:blipFill>
          <a:blip r:embed="rId3" cstate="print"/>
          <a:srcRect/>
          <a:stretch>
            <a:fillRect/>
          </a:stretch>
        </p:blipFill>
        <p:spPr bwMode="auto">
          <a:xfrm>
            <a:off x="3584575" y="3474720"/>
            <a:ext cx="4838700" cy="238125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Self Reliance</a:t>
            </a:r>
            <a:endParaRPr lang="en-US" dirty="0"/>
          </a:p>
        </p:txBody>
      </p:sp>
      <p:sp>
        <p:nvSpPr>
          <p:cNvPr id="3" name="Subtitle 2"/>
          <p:cNvSpPr>
            <a:spLocks noGrp="1"/>
          </p:cNvSpPr>
          <p:nvPr>
            <p:ph type="subTitle" idx="1"/>
          </p:nvPr>
        </p:nvSpPr>
        <p:spPr/>
        <p:txBody>
          <a:bodyPr/>
          <a:lstStyle/>
          <a:p>
            <a:r>
              <a:rPr lang="en-US" dirty="0" smtClean="0"/>
              <a:t>Ralph Waldo Emerson </a:t>
            </a:r>
            <a:endParaRPr lang="en-US" dirty="0"/>
          </a:p>
        </p:txBody>
      </p:sp>
    </p:spTree>
    <p:extLst>
      <p:ext uri="{BB962C8B-B14F-4D97-AF65-F5344CB8AC3E}">
        <p14:creationId xmlns:p14="http://schemas.microsoft.com/office/powerpoint/2010/main" xmlns="" val="3241112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Reliance</a:t>
            </a:r>
            <a:endParaRPr lang="en-US" dirty="0"/>
          </a:p>
        </p:txBody>
      </p:sp>
      <p:sp>
        <p:nvSpPr>
          <p:cNvPr id="3" name="Content Placeholder 2"/>
          <p:cNvSpPr>
            <a:spLocks noGrp="1"/>
          </p:cNvSpPr>
          <p:nvPr>
            <p:ph idx="1"/>
          </p:nvPr>
        </p:nvSpPr>
        <p:spPr/>
        <p:txBody>
          <a:bodyPr/>
          <a:lstStyle/>
          <a:p>
            <a:pPr>
              <a:lnSpc>
                <a:spcPct val="70000"/>
              </a:lnSpc>
            </a:pPr>
            <a:r>
              <a:rPr lang="en-US" altLang="ja-JP" sz="2400" dirty="0" smtClean="0">
                <a:ea typeface="ＭＳ Ｐゴシック" panose="020B0600070205080204" pitchFamily="34" charset="-128"/>
              </a:rPr>
              <a:t>What tenants of transcendentalism does this exemplify?</a:t>
            </a:r>
          </a:p>
          <a:p>
            <a:pPr>
              <a:lnSpc>
                <a:spcPct val="70000"/>
              </a:lnSpc>
            </a:pPr>
            <a:endParaRPr lang="en-US" altLang="ja-JP" sz="2400" dirty="0" smtClean="0">
              <a:ea typeface="ＭＳ Ｐゴシック" panose="020B0600070205080204" pitchFamily="34" charset="-128"/>
            </a:endParaRPr>
          </a:p>
          <a:p>
            <a:pPr>
              <a:lnSpc>
                <a:spcPct val="70000"/>
              </a:lnSpc>
            </a:pPr>
            <a:r>
              <a:rPr lang="ja-JP" altLang="en-US" sz="2400" dirty="0" smtClean="0">
                <a:ea typeface="ＭＳ Ｐゴシック" panose="020B0600070205080204" pitchFamily="34" charset="-128"/>
              </a:rPr>
              <a:t>“</a:t>
            </a:r>
            <a:r>
              <a:rPr lang="en-US" altLang="ja-JP" sz="2400" dirty="0">
                <a:ea typeface="ＭＳ Ｐゴシック" panose="020B0600070205080204" pitchFamily="34" charset="-128"/>
              </a:rPr>
              <a:t>Dead Poets Society</a:t>
            </a:r>
            <a:r>
              <a:rPr lang="ja-JP" altLang="en-US" sz="2400" dirty="0">
                <a:ea typeface="ＭＳ Ｐゴシック" panose="020B0600070205080204" pitchFamily="34" charset="-128"/>
              </a:rPr>
              <a:t>”</a:t>
            </a:r>
            <a:endParaRPr lang="en-US" altLang="ja-JP" sz="2400" dirty="0">
              <a:ea typeface="ＭＳ Ｐゴシック" panose="020B0600070205080204" pitchFamily="34" charset="-128"/>
            </a:endParaRPr>
          </a:p>
          <a:p>
            <a:pPr>
              <a:lnSpc>
                <a:spcPct val="70000"/>
              </a:lnSpc>
            </a:pPr>
            <a:r>
              <a:rPr lang="en-US" sz="2400" dirty="0">
                <a:ea typeface="ＭＳ Ｐゴシック" panose="020B0600070205080204" pitchFamily="34" charset="-128"/>
                <a:hlinkClick r:id="rId2"/>
              </a:rPr>
              <a:t>http://www.youtube.com/watch?v=SnAyr0kWRGE</a:t>
            </a:r>
            <a:r>
              <a:rPr lang="en-US" sz="2400" dirty="0">
                <a:ea typeface="ＭＳ Ｐゴシック" panose="020B0600070205080204" pitchFamily="34" charset="-128"/>
              </a:rPr>
              <a:t>   </a:t>
            </a:r>
          </a:p>
          <a:p>
            <a:endParaRPr lang="en-US" dirty="0"/>
          </a:p>
        </p:txBody>
      </p:sp>
      <p:pic>
        <p:nvPicPr>
          <p:cNvPr id="1028" name="Picture 4" descr="http://t0.gstatic.com/images?q=tbn:ANd9GcT-A8qSblGHTvCHXjHEkjbI5NjRe8Dou3ULjQVCJ7UurSkLDsda"/>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10662" y="4145093"/>
            <a:ext cx="3122785" cy="2123954"/>
          </a:xfrm>
          <a:prstGeom prst="rect">
            <a:avLst/>
          </a:prstGeom>
          <a:noFill/>
          <a:extLst>
            <a:ext uri="{909E8E84-426E-40DD-AFC4-6F175D3DCCD1}">
              <a14:hiddenFill xmlns:a14="http://schemas.microsoft.com/office/drawing/2010/main" xmlns="">
                <a:solidFill>
                  <a:srgbClr val="FFFFFF"/>
                </a:solidFill>
              </a14:hiddenFill>
            </a:ext>
          </a:extLst>
        </p:spPr>
      </p:pic>
      <p:pic>
        <p:nvPicPr>
          <p:cNvPr id="1030" name="Picture 6" descr="http://4.bp.blogspot.com/-aHDgtN-O5HU/T0kEFyb1moI/AAAAAAAAADQ/mSgqqL8pJAs/s1600/SELF-RELIANCE.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4362938" y="4104781"/>
            <a:ext cx="1856154" cy="2204579"/>
          </a:xfrm>
          <a:prstGeom prst="rect">
            <a:avLst/>
          </a:prstGeom>
          <a:noFill/>
          <a:extLst>
            <a:ext uri="{909E8E84-426E-40DD-AFC4-6F175D3DCCD1}">
              <a14:hiddenFill xmlns:a14="http://schemas.microsoft.com/office/drawing/2010/main" xmlns="">
                <a:solidFill>
                  <a:srgbClr val="FFFFFF"/>
                </a:solidFill>
              </a14:hiddenFill>
            </a:ext>
          </a:extLst>
        </p:spPr>
      </p:pic>
      <p:pic>
        <p:nvPicPr>
          <p:cNvPr id="1032" name="Picture 8" descr="http://www.betteronabudget.com/wp-content/uploads/2012/03/peanutsindep.jpg"/>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7810744" y="3214877"/>
            <a:ext cx="4029075" cy="329565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751318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88</TotalTime>
  <Words>810</Words>
  <Application>Microsoft Office PowerPoint</Application>
  <PresentationFormat>Custom</PresentationFormat>
  <Paragraphs>79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Integral</vt:lpstr>
      <vt:lpstr>Bell Work </vt:lpstr>
      <vt:lpstr>                             Warm up</vt:lpstr>
      <vt:lpstr>Annotation of Nature </vt:lpstr>
      <vt:lpstr>Nature </vt:lpstr>
      <vt:lpstr>Nature </vt:lpstr>
      <vt:lpstr>Emerson’s “Nature”</vt:lpstr>
      <vt:lpstr>Nature review </vt:lpstr>
      <vt:lpstr>Self Reliance</vt:lpstr>
      <vt:lpstr>Self Reliance</vt:lpstr>
      <vt:lpstr>Self Reliance </vt:lpstr>
      <vt:lpstr>Self Reliance</vt:lpstr>
      <vt:lpstr>Nature and SELF RELIANCE </vt:lpstr>
      <vt:lpstr>Foldable:</vt:lpstr>
      <vt:lpstr>Closure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 Reliance</dc:title>
  <dc:creator>Nickell, Ashley H.</dc:creator>
  <cp:lastModifiedBy>ashleyh.nickell</cp:lastModifiedBy>
  <cp:revision>11</cp:revision>
  <dcterms:created xsi:type="dcterms:W3CDTF">2014-09-30T15:09:24Z</dcterms:created>
  <dcterms:modified xsi:type="dcterms:W3CDTF">2014-09-30T19:12:50Z</dcterms:modified>
</cp:coreProperties>
</file>