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sldIdLst>
    <p:sldId id="256" r:id="rId2"/>
    <p:sldId id="262" r:id="rId3"/>
    <p:sldId id="263" r:id="rId4"/>
    <p:sldId id="258" r:id="rId5"/>
    <p:sldId id="259" r:id="rId6"/>
    <p:sldId id="266" r:id="rId7"/>
    <p:sldId id="261" r:id="rId8"/>
    <p:sldId id="265" r:id="rId9"/>
    <p:sldId id="268" r:id="rId10"/>
    <p:sldId id="269" r:id="rId11"/>
    <p:sldId id="270" r:id="rId12"/>
    <p:sldId id="257" r:id="rId13"/>
    <p:sldId id="280" r:id="rId14"/>
    <p:sldId id="273" r:id="rId15"/>
    <p:sldId id="272" r:id="rId16"/>
    <p:sldId id="277" r:id="rId17"/>
    <p:sldId id="271" r:id="rId18"/>
    <p:sldId id="276" r:id="rId19"/>
    <p:sldId id="275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B6F43063-FAB3-4415-8AA6-FF932DEE3BE8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0FDF0D7-896E-4AEB-8CAE-0393F46F5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zlyrics.com/lyrics/blackeyedpeas/whereisthelove.html" TargetMode="Externa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2192.Aristotle" TargetMode="External"/><Relationship Id="rId4" Type="http://schemas.openxmlformats.org/officeDocument/2006/relationships/hyperlink" Target="http://www.goodreads.com/author/show/1899.Howard_Zinn" TargetMode="External"/><Relationship Id="rId5" Type="http://schemas.openxmlformats.org/officeDocument/2006/relationships/hyperlink" Target="http://www.goodreads.com/author/show/5810891.Mahatma_Gandh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dreads.com/author/show/23924.Martin_Luther_King_Jr_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Pete:Downloads:civil%20disobedience%20quotes.docx!OLE_LINK1" TargetMode="External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oBNkOsJUa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Disobedience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</a:t>
            </a:r>
            <a:r>
              <a:rPr lang="en-US" b="1" dirty="0" smtClean="0"/>
              <a:t>- </a:t>
            </a:r>
            <a:r>
              <a:rPr lang="en-US" b="1" dirty="0" smtClean="0"/>
              <a:t>Highlight Transcendentalist THEMES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B</a:t>
            </a:r>
            <a:r>
              <a:rPr lang="en-US" b="1" dirty="0" smtClean="0"/>
              <a:t>- </a:t>
            </a:r>
            <a:r>
              <a:rPr lang="en-US" b="1" dirty="0" smtClean="0"/>
              <a:t>Highlight Rhetorical Devices: antithesis, parallelism, repetition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C</a:t>
            </a:r>
            <a:r>
              <a:rPr lang="en-US" b="1" dirty="0" smtClean="0"/>
              <a:t>- </a:t>
            </a:r>
            <a:r>
              <a:rPr lang="en-US" b="1" dirty="0" smtClean="0"/>
              <a:t>Highlight- Logos, Ethos, Pathos, Rhetorical Question</a:t>
            </a:r>
          </a:p>
          <a:p>
            <a:endParaRPr lang="en-US" b="1" dirty="0" smtClean="0"/>
          </a:p>
          <a:p>
            <a:r>
              <a:rPr lang="en-US" b="1" dirty="0" smtClean="0"/>
              <a:t>D</a:t>
            </a:r>
            <a:r>
              <a:rPr lang="en-US" b="1" dirty="0" smtClean="0"/>
              <a:t>- </a:t>
            </a:r>
            <a:r>
              <a:rPr lang="en-US" b="1" dirty="0" smtClean="0"/>
              <a:t>Highlight figurative language (metaphor, simile</a:t>
            </a:r>
            <a:r>
              <a:rPr lang="en-US" b="1" dirty="0" smtClean="0"/>
              <a:t>, </a:t>
            </a:r>
            <a:r>
              <a:rPr lang="en-US" b="1" dirty="0" smtClean="0"/>
              <a:t>paradox</a:t>
            </a:r>
            <a:r>
              <a:rPr lang="en-US" b="1" dirty="0" smtClean="0"/>
              <a:t>) </a:t>
            </a:r>
            <a:r>
              <a:rPr lang="en-US" b="1" dirty="0" smtClean="0"/>
              <a:t>and Vocabulary in Context-</a:t>
            </a:r>
            <a:r>
              <a:rPr lang="en-US" b="1" dirty="0" smtClean="0"/>
              <a:t> Meaning you must </a:t>
            </a:r>
            <a:r>
              <a:rPr lang="en-US" b="1" dirty="0" smtClean="0"/>
              <a:t>look up words</a:t>
            </a:r>
            <a:r>
              <a:rPr lang="en-US" b="1" dirty="0" smtClean="0"/>
              <a:t> you don’t </a:t>
            </a:r>
            <a:r>
              <a:rPr lang="en-US" b="1" dirty="0" smtClean="0"/>
              <a:t>know and write down the definition and explain how it affects the context.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0"/>
            <a:ext cx="1981200" cy="22110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Ok so now lets get in groups! </a:t>
            </a:r>
          </a:p>
          <a:p>
            <a:endParaRPr lang="en-US" dirty="0" smtClean="0"/>
          </a:p>
          <a:p>
            <a:r>
              <a:rPr lang="en-US" dirty="0" smtClean="0"/>
              <a:t>You will TEACH your GROUP one at a TIME about what you </a:t>
            </a:r>
            <a:r>
              <a:rPr lang="en-US" dirty="0" smtClean="0"/>
              <a:t>found (This is by number s</a:t>
            </a:r>
            <a:r>
              <a:rPr lang="en-US" dirty="0" smtClean="0"/>
              <a:t>o groups 1 A-D, 2 A-D, 3 A-D there will be two groups for each number!)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Everyone in the GROUP must discuss with you-respond-answer</a:t>
            </a:r>
            <a:r>
              <a:rPr lang="en-US" dirty="0" smtClean="0"/>
              <a:t>-mark on their own reading your examples!</a:t>
            </a:r>
          </a:p>
          <a:p>
            <a:pPr>
              <a:buNone/>
            </a:pPr>
            <a:r>
              <a:rPr lang="en-US" dirty="0" smtClean="0"/>
              <a:t>Then you rotate to the next </a:t>
            </a:r>
            <a:r>
              <a:rPr lang="en-US" dirty="0" smtClean="0"/>
              <a:t>person!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400"/>
            <a:ext cx="27432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http://www.azlyrics.com/lyrics/blackeyedpeas/whereisthelove.html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specific things are wrong with the world according to this song?</a:t>
            </a:r>
          </a:p>
          <a:p>
            <a:endParaRPr lang="en-US" dirty="0" smtClean="0"/>
          </a:p>
          <a:p>
            <a:r>
              <a:rPr lang="en-US" dirty="0" smtClean="0"/>
              <a:t>What is the message this song reflects about about the government?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According to the song, what is the solution?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are </a:t>
            </a:r>
            <a:r>
              <a:rPr lang="en-US" i="1" dirty="0" smtClean="0"/>
              <a:t>your</a:t>
            </a:r>
            <a:r>
              <a:rPr lang="en-US" dirty="0" smtClean="0"/>
              <a:t> thoughts about the government today?</a:t>
            </a:r>
          </a:p>
          <a:p>
            <a:r>
              <a:rPr lang="en-US" dirty="0" smtClean="0"/>
              <a:t>What rights do people have?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Pop </a:t>
            </a:r>
            <a:r>
              <a:rPr lang="en-US" sz="3600" dirty="0" smtClean="0"/>
              <a:t>Culture</a:t>
            </a:r>
            <a:r>
              <a:rPr lang="en-US" sz="3600" dirty="0" smtClean="0"/>
              <a:t> </a:t>
            </a:r>
            <a:r>
              <a:rPr lang="en-US" sz="3600" dirty="0" smtClean="0"/>
              <a:t>Closure</a:t>
            </a:r>
            <a:endParaRPr lang="en-US" sz="3600" dirty="0"/>
          </a:p>
        </p:txBody>
      </p:sp>
      <p:pic>
        <p:nvPicPr>
          <p:cNvPr id="1026" name="Picture 2" descr="C:\Users\christinam.johnson\AppData\Local\Microsoft\Windows\Temporary Internet Files\Content.IE5\WVBZM71W\MC9004417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sheet of paper out in your warm up section ready to go!</a:t>
            </a:r>
          </a:p>
          <a:p>
            <a:endParaRPr lang="en-US" dirty="0" smtClean="0"/>
          </a:p>
          <a:p>
            <a:r>
              <a:rPr lang="en-US" dirty="0" smtClean="0"/>
              <a:t>Take a look at the HW! </a:t>
            </a:r>
          </a:p>
          <a:p>
            <a:r>
              <a:rPr lang="en-US" dirty="0" smtClean="0"/>
              <a:t>Be prepared to work on TSL seminar/essay and your Grad Paper tomorrow in class…USB, Laptops, Books are all very helpful!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bell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Choose one of these famous quotes</a:t>
            </a:r>
          </a:p>
          <a:p>
            <a:r>
              <a:rPr lang="en-US" dirty="0" smtClean="0"/>
              <a:t>Now analyze </a:t>
            </a:r>
            <a:r>
              <a:rPr lang="en-US" dirty="0" smtClean="0"/>
              <a:t>it, explain the significance to the class and then express how it fits into </a:t>
            </a:r>
            <a:r>
              <a:rPr lang="en-US" dirty="0" smtClean="0"/>
              <a:t>Transcendentalism ideals:</a:t>
            </a:r>
          </a:p>
          <a:p>
            <a:pPr lvl="1"/>
            <a:r>
              <a:rPr lang="en-US" dirty="0" smtClean="0"/>
              <a:t>Non</a:t>
            </a:r>
            <a:r>
              <a:rPr lang="en-US" dirty="0" smtClean="0"/>
              <a:t>-</a:t>
            </a:r>
            <a:r>
              <a:rPr lang="en-US" dirty="0" smtClean="0"/>
              <a:t>Conformity/Individuality </a:t>
            </a:r>
          </a:p>
          <a:p>
            <a:pPr lvl="1"/>
            <a:r>
              <a:rPr lang="en-US" dirty="0" smtClean="0"/>
              <a:t>Civil Disobedience</a:t>
            </a:r>
            <a:endParaRPr lang="en-US" dirty="0" smtClean="0"/>
          </a:p>
          <a:p>
            <a:pPr lvl="1"/>
            <a:r>
              <a:rPr lang="en-US" dirty="0" smtClean="0"/>
              <a:t>Simplicity in life</a:t>
            </a:r>
          </a:p>
          <a:p>
            <a:pPr lvl="1"/>
            <a:r>
              <a:rPr lang="en-US" dirty="0" smtClean="0"/>
              <a:t>Nature and its interconnectedness to spirituality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728210"/>
            <a:ext cx="3276600" cy="2129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“One has a moral responsibility to disobey unjust laws.” </a:t>
            </a:r>
            <a:br>
              <a:rPr lang="en-US" b="1" dirty="0" smtClean="0"/>
            </a:br>
            <a:r>
              <a:rPr lang="en-US" b="1" i="1" dirty="0" smtClean="0"/>
              <a:t>― </a:t>
            </a:r>
            <a:r>
              <a:rPr lang="en-US" b="1" i="1" dirty="0" smtClean="0">
                <a:hlinkClick r:id="rId2"/>
              </a:rPr>
              <a:t>Martin Luther King Jr</a:t>
            </a:r>
            <a:r>
              <a:rPr lang="en-US" b="1" i="1" dirty="0" smtClean="0">
                <a:hlinkClick r:id="rId2"/>
              </a:rPr>
              <a:t>.</a:t>
            </a:r>
            <a:r>
              <a:rPr lang="en-US" b="1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“</a:t>
            </a:r>
            <a:r>
              <a:rPr lang="en-US" b="1" dirty="0" smtClean="0"/>
              <a:t>It is not always the same thing to be a good man and a good citizen.” </a:t>
            </a:r>
            <a:br>
              <a:rPr lang="en-US" b="1" dirty="0" smtClean="0"/>
            </a:br>
            <a:r>
              <a:rPr lang="en-US" b="1" dirty="0" smtClean="0"/>
              <a:t>― </a:t>
            </a:r>
            <a:r>
              <a:rPr lang="en-US" b="1" dirty="0" smtClean="0">
                <a:hlinkClick r:id="rId3"/>
              </a:rPr>
              <a:t>Aristotle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“Protest beyond the law is not a departure from democracy; it is absolutely essential to it.” </a:t>
            </a:r>
            <a:br>
              <a:rPr lang="en-US" b="1" dirty="0" smtClean="0"/>
            </a:br>
            <a:r>
              <a:rPr lang="en-US" b="1" dirty="0" smtClean="0"/>
              <a:t>  </a:t>
            </a:r>
            <a:r>
              <a:rPr lang="en-US" b="1" i="1" dirty="0" smtClean="0"/>
              <a:t>― </a:t>
            </a:r>
            <a:r>
              <a:rPr lang="en-US" b="1" i="1" dirty="0" smtClean="0">
                <a:hlinkClick r:id="rId4"/>
              </a:rPr>
              <a:t>Howard </a:t>
            </a:r>
            <a:r>
              <a:rPr lang="en-US" b="1" i="1" dirty="0" smtClean="0">
                <a:hlinkClick r:id="rId4"/>
              </a:rPr>
              <a:t>Zinn</a:t>
            </a:r>
            <a:endParaRPr lang="en-US" b="1" i="1" dirty="0" smtClean="0"/>
          </a:p>
          <a:p>
            <a:endParaRPr lang="en-US" b="1" dirty="0" smtClean="0"/>
          </a:p>
          <a:p>
            <a:r>
              <a:rPr lang="en-US" b="1" dirty="0" smtClean="0"/>
              <a:t>“</a:t>
            </a:r>
            <a:r>
              <a:rPr lang="en-US" b="1" dirty="0" smtClean="0"/>
              <a:t>An unjust law is itself a species of violence. Arrest for its breach is more so. Now the law of nonviolence says that violence should be resisted not by counter-violence but by nonviolence. This I do by breaking the law and by peacefully submitting to arrest and imprisonment.” </a:t>
            </a:r>
            <a:br>
              <a:rPr lang="en-US" b="1" dirty="0" smtClean="0"/>
            </a:br>
            <a:r>
              <a:rPr lang="en-US" b="1" dirty="0" smtClean="0"/>
              <a:t>― </a:t>
            </a:r>
            <a:r>
              <a:rPr lang="en-US" b="1" u="sng" dirty="0" smtClean="0">
                <a:hlinkClick r:id="rId5"/>
              </a:rPr>
              <a:t>Mahatma Gandhi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Disobedience Quotes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ways that you have seen CIVIL DISOBEDIENCE throughout history?</a:t>
            </a:r>
          </a:p>
          <a:p>
            <a:r>
              <a:rPr lang="en-US" dirty="0" smtClean="0"/>
              <a:t>Choose a specific event and explain why the event was significant.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066800" y="3557587"/>
          <a:ext cx="7543800" cy="2043113"/>
        </p:xfrm>
        <a:graphic>
          <a:graphicData uri="http://schemas.openxmlformats.org/presentationml/2006/ole">
            <p:oleObj spid="_x0000_s36866" name="Document" r:id="rId3" imgW="5486400" imgH="1485900" progId="Word.Document.12">
              <p:link updateAutomatic="1"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419600"/>
            <a:ext cx="2057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5071872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Wingdings" charset="2"/>
              <a:buAutoNum type="arabicPlain"/>
            </a:pPr>
            <a:r>
              <a:rPr lang="en-US" dirty="0" smtClean="0"/>
              <a:t>How </a:t>
            </a:r>
            <a:r>
              <a:rPr lang="en-US" dirty="0" smtClean="0"/>
              <a:t>did Thoreau live out his message of Civil Disobedience. Describe what specific events inspired him. Explain the significance of his lifestyle in connection to his writing</a:t>
            </a:r>
            <a:r>
              <a:rPr lang="en-US" dirty="0" smtClean="0"/>
              <a:t>.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Font typeface="Wingdings" charset="2"/>
              <a:buAutoNum type="arabicPlain"/>
            </a:pPr>
            <a:r>
              <a:rPr lang="en-US" dirty="0" smtClean="0"/>
              <a:t>What </a:t>
            </a:r>
            <a:r>
              <a:rPr lang="en-US" dirty="0" smtClean="0"/>
              <a:t>were 3 main points that Thoreau made in your section? Do you agree with him? Why or Why not</a:t>
            </a:r>
            <a:r>
              <a:rPr lang="en-US" dirty="0" smtClean="0"/>
              <a:t>?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Font typeface="Wingdings" charset="2"/>
              <a:buAutoNum type="arabicPlain"/>
            </a:pPr>
            <a:r>
              <a:rPr lang="en-US" dirty="0" smtClean="0"/>
              <a:t>What </a:t>
            </a:r>
            <a:r>
              <a:rPr lang="en-US" dirty="0" smtClean="0"/>
              <a:t>was his purpose for writing this piece? What is his tone</a:t>
            </a:r>
            <a:r>
              <a:rPr lang="en-US" dirty="0" smtClean="0"/>
              <a:t>?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Font typeface="Wingdings" charset="2"/>
              <a:buAutoNum type="arabicPlain"/>
            </a:pPr>
            <a:r>
              <a:rPr lang="en-US" dirty="0" smtClean="0"/>
              <a:t>Choose </a:t>
            </a:r>
            <a:r>
              <a:rPr lang="en-US" dirty="0" smtClean="0"/>
              <a:t>one </a:t>
            </a:r>
            <a:r>
              <a:rPr lang="en-US" dirty="0" smtClean="0"/>
              <a:t>quote </a:t>
            </a:r>
            <a:r>
              <a:rPr lang="en-US" dirty="0" smtClean="0"/>
              <a:t>that sums up the topic of your section. Explain its significance.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Civil Disobedience Review Questions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smtClean="0"/>
              <a:t>your Group- You will make a POSTER on your SECTION. You will find specific lines that demonstrate the Theme of Transcendentalism and Non-</a:t>
            </a:r>
            <a:r>
              <a:rPr lang="en-US" dirty="0" smtClean="0"/>
              <a:t>Conformity through Civil Disobedience</a:t>
            </a:r>
          </a:p>
          <a:p>
            <a:endParaRPr lang="en-US" dirty="0"/>
          </a:p>
          <a:p>
            <a:r>
              <a:rPr lang="en-US" dirty="0" smtClean="0"/>
              <a:t>You will take those lines out of the text- Write them out and then Explain them for the class</a:t>
            </a:r>
            <a:r>
              <a:rPr lang="en-US" dirty="0" smtClean="0"/>
              <a:t>…IN YOUR OWN WORDS!  (</a:t>
            </a:r>
            <a:r>
              <a:rPr lang="en-US" dirty="0" smtClean="0"/>
              <a:t>Paraphrasing!)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You also need a specific visual image for your section as well.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Poster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0"/>
            <a:ext cx="2743200" cy="1896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1851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8674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sz="1800" dirty="0" smtClean="0"/>
              <a:t>TITLE </a:t>
            </a:r>
            <a:r>
              <a:rPr lang="en-US" sz="1800" dirty="0" smtClean="0"/>
              <a:t>your section based on what it is</a:t>
            </a:r>
            <a:r>
              <a:rPr lang="en-US" sz="1800" dirty="0" smtClean="0"/>
              <a:t> specifically </a:t>
            </a:r>
            <a:r>
              <a:rPr lang="en-US" sz="1800" dirty="0" smtClean="0"/>
              <a:t>referring </a:t>
            </a:r>
            <a:r>
              <a:rPr lang="en-US" sz="1800" dirty="0" smtClean="0"/>
              <a:t>to (You create this! What could it be called on it’s own?)</a:t>
            </a:r>
          </a:p>
          <a:p>
            <a:pPr>
              <a:buFont typeface="Wingdings" charset="2"/>
              <a:buChar char="u"/>
            </a:pPr>
            <a:endParaRPr lang="en-US" sz="1800" dirty="0" smtClean="0"/>
          </a:p>
          <a:p>
            <a:pPr>
              <a:buFont typeface="Wingdings" charset="2"/>
              <a:buChar char="u"/>
            </a:pPr>
            <a:r>
              <a:rPr lang="en-US" sz="1800" dirty="0" smtClean="0"/>
              <a:t>PICTURE- to represent the theme or </a:t>
            </a:r>
            <a:r>
              <a:rPr lang="en-US" sz="1800" dirty="0" smtClean="0"/>
              <a:t>topic COLOR is a big help!</a:t>
            </a:r>
          </a:p>
          <a:p>
            <a:pPr>
              <a:buFont typeface="Wingdings" charset="2"/>
              <a:buChar char="u"/>
            </a:pPr>
            <a:endParaRPr lang="en-US" sz="1800" dirty="0" smtClean="0"/>
          </a:p>
          <a:p>
            <a:pPr>
              <a:buFont typeface="Wingdings" charset="2"/>
              <a:buChar char="u"/>
            </a:pPr>
            <a:r>
              <a:rPr lang="en-US" sz="1800" dirty="0" smtClean="0"/>
              <a:t>LINES- Choose 2 </a:t>
            </a:r>
            <a:r>
              <a:rPr lang="en-US" sz="1800" dirty="0" smtClean="0"/>
              <a:t>lines that are specifically related to the theme of </a:t>
            </a:r>
            <a:r>
              <a:rPr lang="en-US" sz="1800" dirty="0" smtClean="0"/>
              <a:t>Transcendentalism write </a:t>
            </a:r>
            <a:r>
              <a:rPr lang="en-US" sz="1800" dirty="0" smtClean="0"/>
              <a:t>them out and then TRANSLATE THEM- explain their significance and how it relates to the theme</a:t>
            </a:r>
            <a:r>
              <a:rPr lang="en-US" sz="1800" dirty="0" smtClean="0"/>
              <a:t>.</a:t>
            </a:r>
          </a:p>
          <a:p>
            <a:pPr>
              <a:buFont typeface="Wingdings" charset="2"/>
              <a:buChar char="u"/>
            </a:pPr>
            <a:endParaRPr lang="en-US" sz="1800" dirty="0" smtClean="0"/>
          </a:p>
          <a:p>
            <a:pPr>
              <a:buFont typeface="Wingdings" charset="2"/>
              <a:buChar char="u"/>
            </a:pPr>
            <a:r>
              <a:rPr lang="en-US" sz="1800" dirty="0" smtClean="0"/>
              <a:t>RHETORIC-Identify 1 line </a:t>
            </a:r>
            <a:r>
              <a:rPr lang="en-US" sz="1800" dirty="0" smtClean="0"/>
              <a:t>in your section that utilizes ethos, logos, or pathos write it out and state why it is one of these rhetorical appeals</a:t>
            </a:r>
            <a:r>
              <a:rPr lang="en-US" sz="1800" dirty="0" smtClean="0"/>
              <a:t>.</a:t>
            </a:r>
          </a:p>
          <a:p>
            <a:pPr>
              <a:buFont typeface="Wingdings" charset="2"/>
              <a:buChar char="u"/>
            </a:pPr>
            <a:endParaRPr lang="en-US" sz="1800" dirty="0" smtClean="0"/>
          </a:p>
          <a:p>
            <a:pPr>
              <a:buFont typeface="Wingdings" charset="2"/>
              <a:buChar char="u"/>
            </a:pPr>
            <a:r>
              <a:rPr lang="en-US" sz="1800" dirty="0" smtClean="0"/>
              <a:t>FIGURATIVE LANGUAGE-Identify </a:t>
            </a:r>
            <a:r>
              <a:rPr lang="en-US" sz="1800" dirty="0" smtClean="0"/>
              <a:t>1</a:t>
            </a:r>
            <a:r>
              <a:rPr lang="en-US" sz="1800" dirty="0" smtClean="0"/>
              <a:t> use of parallelism, metaphor, simile, or repetition and </a:t>
            </a:r>
            <a:r>
              <a:rPr lang="en-US" sz="1800" dirty="0" smtClean="0"/>
              <a:t>state its impact on the section (Why Thoreau used it!)</a:t>
            </a:r>
          </a:p>
          <a:p>
            <a:pPr>
              <a:buFont typeface="Wingdings" charset="2"/>
              <a:buChar char="u"/>
            </a:pPr>
            <a:endParaRPr lang="en-US" sz="1800" dirty="0" smtClean="0"/>
          </a:p>
          <a:p>
            <a:pPr>
              <a:buFont typeface="Wingdings" charset="2"/>
              <a:buChar char="u"/>
            </a:pPr>
            <a:r>
              <a:rPr lang="en-US" sz="1800" dirty="0" smtClean="0"/>
              <a:t> </a:t>
            </a:r>
            <a:r>
              <a:rPr lang="en-US" sz="1800" dirty="0" smtClean="0"/>
              <a:t>TONE-</a:t>
            </a:r>
            <a:r>
              <a:rPr lang="en-US" sz="1800" dirty="0" smtClean="0"/>
              <a:t>As a group identify the tone of </a:t>
            </a:r>
            <a:r>
              <a:rPr lang="en-US" sz="1800" dirty="0" smtClean="0"/>
              <a:t>your section and state 3 diction choices that led you to this choice!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Poster Requirements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2866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Turn in your Article of The Week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Have a piece of paper out from Warm Up section ready to go for Warm Up Video and </a:t>
            </a:r>
            <a:r>
              <a:rPr lang="en-US" b="1" u="sng" dirty="0" smtClean="0"/>
              <a:t>copy down these questions!</a:t>
            </a:r>
          </a:p>
          <a:p>
            <a:endParaRPr lang="en-US" dirty="0" smtClean="0"/>
          </a:p>
          <a:p>
            <a:r>
              <a:rPr lang="en-US" b="1" dirty="0" smtClean="0"/>
              <a:t>What outcome do the student’s want to accomplish?</a:t>
            </a:r>
          </a:p>
          <a:p>
            <a:endParaRPr lang="en-US" b="1" dirty="0" smtClean="0"/>
          </a:p>
          <a:p>
            <a:r>
              <a:rPr lang="en-US" b="1" dirty="0" smtClean="0"/>
              <a:t>Why do you think they are choosing to protest in this way?</a:t>
            </a:r>
          </a:p>
          <a:p>
            <a:endParaRPr lang="en-US" b="1" dirty="0" smtClean="0"/>
          </a:p>
          <a:p>
            <a:r>
              <a:rPr lang="en-US" b="1" dirty="0" smtClean="0"/>
              <a:t>Is this effective in sending a message?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What do you think about it? Do you agree? Disagree?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Bell!</a:t>
            </a:r>
            <a:endParaRPr lang="en-US" dirty="0"/>
          </a:p>
        </p:txBody>
      </p:sp>
      <p:pic>
        <p:nvPicPr>
          <p:cNvPr id="4098" name="Picture 2" descr="C:\Users\christinam.johnson\AppData\Local\Microsoft\Windows\Temporary Internet Files\Content.IE5\WVBZM71W\MC9003895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609600"/>
            <a:ext cx="1820570" cy="1452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walk to each section notice their choices and summaries, quotes, and ideas</a:t>
            </a:r>
          </a:p>
          <a:p>
            <a:r>
              <a:rPr lang="en-US" dirty="0" smtClean="0"/>
              <a:t> From EACH poster your group should create 1 question you want answered or feel could be asked of you on a test</a:t>
            </a:r>
          </a:p>
          <a:p>
            <a:r>
              <a:rPr lang="en-US" dirty="0" smtClean="0"/>
              <a:t>Place this question on a post it note and then move to the next poster till you see them all!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495800"/>
            <a:ext cx="442806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Now you are back at your poster. Take a look at all the questions left for your group. </a:t>
            </a:r>
          </a:p>
          <a:p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u="sng" dirty="0" smtClean="0"/>
              <a:t>one</a:t>
            </a:r>
            <a:r>
              <a:rPr lang="en-US" dirty="0" smtClean="0"/>
              <a:t> question you would like to discuss/answer and have elect one group member to read it to the class! This means do not repeat the same questions from other groups so have a couple of options!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610100"/>
            <a:ext cx="36068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toBNkOsJUaA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What outcome do the student’s want to accomplish?</a:t>
            </a:r>
          </a:p>
          <a:p>
            <a:endParaRPr lang="en-US" b="1" dirty="0" smtClean="0"/>
          </a:p>
          <a:p>
            <a:r>
              <a:rPr lang="en-US" b="1" dirty="0" smtClean="0"/>
              <a:t>Why do you think they are choosing to protest in this way?</a:t>
            </a:r>
          </a:p>
          <a:p>
            <a:endParaRPr lang="en-US" b="1" dirty="0" smtClean="0"/>
          </a:p>
          <a:p>
            <a:r>
              <a:rPr lang="en-US" b="1" dirty="0" smtClean="0"/>
              <a:t>Is this effective in sending a message?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What do you think about it? Do you agree? Disagree?</a:t>
            </a:r>
          </a:p>
          <a:p>
            <a:endParaRPr lang="en-US" dirty="0" smtClean="0"/>
          </a:p>
          <a:p>
            <a:r>
              <a:rPr lang="en-US" dirty="0" smtClean="0"/>
              <a:t>Tell me about a time you stood up for something you believed in!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of the Week Discussion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Discuss what you wrote with</a:t>
            </a:r>
            <a:r>
              <a:rPr lang="en-US" dirty="0" smtClean="0"/>
              <a:t> </a:t>
            </a:r>
            <a:r>
              <a:rPr lang="en-US" b="1" dirty="0" smtClean="0"/>
              <a:t>3 different people.</a:t>
            </a:r>
          </a:p>
          <a:p>
            <a:endParaRPr lang="en-US" dirty="0" smtClean="0"/>
          </a:p>
          <a:p>
            <a:r>
              <a:rPr lang="en-US" b="1" dirty="0" smtClean="0"/>
              <a:t>Listen to what they have to say!! </a:t>
            </a:r>
            <a:r>
              <a:rPr lang="en-US" dirty="0" smtClean="0"/>
              <a:t>Then rotate!</a:t>
            </a:r>
          </a:p>
          <a:p>
            <a:endParaRPr lang="en-US" dirty="0" smtClean="0"/>
          </a:p>
          <a:p>
            <a:r>
              <a:rPr lang="en-US" dirty="0" smtClean="0"/>
              <a:t>Ask any other questions that you’d like to know about Government/Peaceful Protest/etc.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Circle- Discussion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614672"/>
            <a:ext cx="3733800" cy="2090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Henry David Thoreau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7800"/>
            <a:ext cx="60071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Emerson was more the THINKER</a:t>
            </a:r>
          </a:p>
          <a:p>
            <a:r>
              <a:rPr lang="en-US" dirty="0" smtClean="0"/>
              <a:t>Thoreau was the </a:t>
            </a:r>
            <a:r>
              <a:rPr lang="en-US" b="1" dirty="0" smtClean="0"/>
              <a:t>DOER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 smtClean="0"/>
              <a:t>LIVED OUT what Emerson was stating about connecting with </a:t>
            </a:r>
            <a:r>
              <a:rPr lang="en-US" u="sng" dirty="0" smtClean="0"/>
              <a:t>nature</a:t>
            </a:r>
            <a:r>
              <a:rPr lang="en-US" dirty="0" smtClean="0"/>
              <a:t> and living the simple </a:t>
            </a:r>
            <a:r>
              <a:rPr lang="en-US" dirty="0" smtClean="0"/>
              <a:t>life he lived in isolation and nature for TWO WHOLE YEARS on Walden Pond!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Thoreau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43400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Yep.</a:t>
            </a:r>
          </a:p>
          <a:p>
            <a:r>
              <a:rPr lang="en-US" dirty="0" smtClean="0"/>
              <a:t>That was Thoreau’s Life.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ISOLATION?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77106"/>
            <a:ext cx="7391400" cy="3680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04800"/>
            <a:ext cx="2209800" cy="2763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Impacted Martin Luther King, Jr.</a:t>
            </a:r>
            <a:r>
              <a:rPr lang="en-US" dirty="0" smtClean="0"/>
              <a:t> and Gandhi </a:t>
            </a:r>
            <a:r>
              <a:rPr lang="en-US" dirty="0" smtClean="0"/>
              <a:t>to take stands against the government</a:t>
            </a:r>
          </a:p>
          <a:p>
            <a:endParaRPr lang="en-US" dirty="0" smtClean="0"/>
          </a:p>
          <a:p>
            <a:r>
              <a:rPr lang="en-US" dirty="0" smtClean="0"/>
              <a:t>Peaceful Protest</a:t>
            </a:r>
          </a:p>
          <a:p>
            <a:r>
              <a:rPr lang="en-US" dirty="0" smtClean="0"/>
              <a:t>Stand up for your </a:t>
            </a:r>
          </a:p>
          <a:p>
            <a:r>
              <a:rPr lang="en-US" dirty="0" smtClean="0"/>
              <a:t>individual rights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Thoreau followed THROUGH!</a:t>
            </a:r>
            <a:endParaRPr lang="en-US" dirty="0"/>
          </a:p>
        </p:txBody>
      </p:sp>
      <p:pic>
        <p:nvPicPr>
          <p:cNvPr id="4" name="Picture 3" descr="M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667000"/>
            <a:ext cx="3312647" cy="2514600"/>
          </a:xfrm>
          <a:prstGeom prst="rect">
            <a:avLst/>
          </a:prstGeom>
        </p:spPr>
      </p:pic>
      <p:pic>
        <p:nvPicPr>
          <p:cNvPr id="5" name="Picture 4" descr="Gand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267200"/>
            <a:ext cx="2339323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Group Activity!</a:t>
            </a:r>
          </a:p>
          <a:p>
            <a:endParaRPr lang="en-US" dirty="0" smtClean="0"/>
          </a:p>
          <a:p>
            <a:r>
              <a:rPr lang="en-US" dirty="0" smtClean="0"/>
              <a:t>You will be in GROUPS: Each person will have a ROLE!</a:t>
            </a:r>
          </a:p>
          <a:p>
            <a:pPr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you will READ your Assigned Section</a:t>
            </a:r>
            <a:r>
              <a:rPr lang="en-US" dirty="0" smtClean="0"/>
              <a:t> You </a:t>
            </a:r>
            <a:r>
              <a:rPr lang="en-US" dirty="0" smtClean="0"/>
              <a:t>will each be responsible for highlighting and TEACHING what you’ve found to your GROUP.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DISOBEDIENCE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636691"/>
            <a:ext cx="2946400" cy="222130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1236</Words>
  <Application>Microsoft Macintosh PowerPoint</Application>
  <PresentationFormat>On-screen Show (4:3)</PresentationFormat>
  <Paragraphs>136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Concourse</vt:lpstr>
      <vt:lpstr>Macintosh HD:Users:Pete:Downloads:civil disobedience quotes.docx!OLE_LINK1</vt:lpstr>
      <vt:lpstr>Civil Disobedience</vt:lpstr>
      <vt:lpstr>Before the Bell!</vt:lpstr>
      <vt:lpstr>Article of the Week Discussion</vt:lpstr>
      <vt:lpstr>Circle- Discussion</vt:lpstr>
      <vt:lpstr>Mr. Henry David Thoreau</vt:lpstr>
      <vt:lpstr>Thoreau</vt:lpstr>
      <vt:lpstr>Total ISOLATION?</vt:lpstr>
      <vt:lpstr>Thoreau followed THROUGH!</vt:lpstr>
      <vt:lpstr>CIVIL DISOBEDIENCE</vt:lpstr>
      <vt:lpstr>ROLES</vt:lpstr>
      <vt:lpstr>TEACHING!</vt:lpstr>
      <vt:lpstr>Pop Culture Closure</vt:lpstr>
      <vt:lpstr>Before the bell </vt:lpstr>
      <vt:lpstr>Warm Up </vt:lpstr>
      <vt:lpstr>Civil Disobedience Quotes</vt:lpstr>
      <vt:lpstr>What do you THINK?</vt:lpstr>
      <vt:lpstr>Civil Disobedience Review Questions </vt:lpstr>
      <vt:lpstr>Make a Poster</vt:lpstr>
      <vt:lpstr>Poster Requirements</vt:lpstr>
      <vt:lpstr>Gallery Walk </vt:lpstr>
      <vt:lpstr>Closure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christinam.johnson</dc:creator>
  <cp:lastModifiedBy>Peter Nickell</cp:lastModifiedBy>
  <cp:revision>30</cp:revision>
  <dcterms:created xsi:type="dcterms:W3CDTF">2014-10-05T19:07:26Z</dcterms:created>
  <dcterms:modified xsi:type="dcterms:W3CDTF">2014-10-05T20:15:46Z</dcterms:modified>
</cp:coreProperties>
</file>