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48" r:id="rId1"/>
  </p:sldMasterIdLst>
  <p:sldIdLst>
    <p:sldId id="266" r:id="rId2"/>
    <p:sldId id="258" r:id="rId3"/>
    <p:sldId id="259" r:id="rId4"/>
    <p:sldId id="260" r:id="rId5"/>
    <p:sldId id="272" r:id="rId6"/>
    <p:sldId id="268" r:id="rId7"/>
    <p:sldId id="269" r:id="rId8"/>
    <p:sldId id="270" r:id="rId9"/>
    <p:sldId id="271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7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4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4p-bWA1FOqs" TargetMode="External"/><Relationship Id="rId3" Type="http://schemas.openxmlformats.org/officeDocument/2006/relationships/hyperlink" Target="http://www.teachertube.com/viewVideo.php?video_id=9657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Before the bell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Vocabulary Completing the Sentence</a:t>
            </a:r>
            <a:r>
              <a:rPr lang="en-US" sz="5400" dirty="0" smtClean="0"/>
              <a:t> </a:t>
            </a:r>
          </a:p>
          <a:p>
            <a:pPr marL="0" indent="0">
              <a:buNone/>
            </a:pPr>
            <a:r>
              <a:rPr lang="en-US" sz="5400" dirty="0" smtClean="0"/>
              <a:t>Your Quiz is Tomorrow!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48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Unit 2 Overview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08213" y="1452562"/>
            <a:ext cx="11576957" cy="5405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500" dirty="0">
                <a:ea typeface="ＭＳ Ｐゴシック" panose="020B0600070205080204" pitchFamily="34" charset="-128"/>
              </a:rPr>
              <a:t>Count off by 5’s to complete a Unit 2 overview survey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ea typeface="ＭＳ Ｐゴシック" panose="020B0600070205080204" pitchFamily="34" charset="-128"/>
              </a:rPr>
              <a:t>Each group will receive a set of flashcards.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ea typeface="ＭＳ Ｐゴシック" panose="020B0600070205080204" pitchFamily="34" charset="-128"/>
              </a:rPr>
              <a:t>While reading the introduction (P.302) you will match up your two sets of cards.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>
                <a:ea typeface="ＭＳ Ｐゴシック" panose="020B0600070205080204" pitchFamily="34" charset="-128"/>
              </a:rPr>
              <a:t>Ex. A Blue and a Pink card will match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>
                <a:ea typeface="ＭＳ Ｐゴシック" panose="020B0600070205080204" pitchFamily="34" charset="-128"/>
              </a:rPr>
              <a:t>Two Blue Cards will not match up</a:t>
            </a:r>
          </a:p>
          <a:p>
            <a:pPr eaLnBrk="1" hangingPunct="1">
              <a:lnSpc>
                <a:spcPct val="90000"/>
              </a:lnSpc>
            </a:pPr>
            <a:endParaRPr lang="en-US" sz="25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dirty="0">
                <a:ea typeface="ＭＳ Ｐゴシック" panose="020B0600070205080204" pitchFamily="34" charset="-128"/>
              </a:rPr>
              <a:t>You will also EACH fill out 12 question responses to turn in for a grade. (Put in Notes)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8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95943" y="1910443"/>
            <a:ext cx="11821886" cy="475070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1. What is Romanticism?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2. How did romantic writers respond to the Industrial Revolution?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3. When did Romanticism first emerge?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4. What is nationalism?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5. What literary movement arose because of nationalism?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6. Who were the Fireside poets?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7. Describe the Fireside poets.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8. What is transcendentalism?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9. Who were the fathers of American transcendentalism? 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10. What were gothic elements?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11. Describe the “brooding” romantics.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>
                <a:ea typeface="ＭＳ Ｐゴシック" panose="020B0600070205080204" pitchFamily="34" charset="-128"/>
              </a:rPr>
              <a:t>12. Where did the gothic tradition begin?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15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Create a Romantic Hero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81192" y="1959430"/>
            <a:ext cx="11029615" cy="389937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ea typeface="ＭＳ Ｐゴシック" panose="020B0600070205080204" pitchFamily="34" charset="-128"/>
              </a:rPr>
              <a:t>When you finish...</a:t>
            </a:r>
          </a:p>
          <a:p>
            <a:pPr eaLnBrk="1" hangingPunct="1"/>
            <a:r>
              <a:rPr lang="en-US" sz="2400" dirty="0" smtClean="0">
                <a:ea typeface="ＭＳ Ｐゴシック" panose="020B0600070205080204" pitchFamily="34" charset="-128"/>
              </a:rPr>
              <a:t>On your own, turn to P. 317</a:t>
            </a:r>
          </a:p>
          <a:p>
            <a:pPr eaLnBrk="1" hangingPunct="1"/>
            <a:r>
              <a:rPr lang="en-US" sz="2400" dirty="0" smtClean="0">
                <a:ea typeface="ＭＳ Ｐゴシック" panose="020B0600070205080204" pitchFamily="34" charset="-128"/>
              </a:rPr>
              <a:t>After reading about the Romantics, develop your own Romantic Hero!</a:t>
            </a:r>
          </a:p>
          <a:p>
            <a:pPr eaLnBrk="1" hangingPunct="1"/>
            <a:r>
              <a:rPr lang="en-US" sz="2400" dirty="0" smtClean="0">
                <a:ea typeface="ＭＳ Ｐゴシック" panose="020B0600070205080204" pitchFamily="34" charset="-128"/>
              </a:rPr>
              <a:t>Draw what this hero would look like and write a paragraph to describe how they exemplify key aspects of the romantic time period!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99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Closure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79614" y="1452563"/>
            <a:ext cx="11431194" cy="525848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ea typeface="ＭＳ Ｐゴシック" panose="020B0600070205080204" pitchFamily="34" charset="-128"/>
              </a:rPr>
              <a:t>Present your romantic heroes!</a:t>
            </a:r>
          </a:p>
          <a:p>
            <a:pPr eaLnBrk="1" hangingPunct="1"/>
            <a:r>
              <a:rPr lang="en-US" sz="2400" u="sng" dirty="0" smtClean="0">
                <a:ea typeface="ＭＳ Ｐゴシック" panose="020B0600070205080204" pitchFamily="34" charset="-128"/>
              </a:rPr>
              <a:t>Discussion Response- Q &amp; A</a:t>
            </a:r>
          </a:p>
          <a:p>
            <a:pPr lvl="1" eaLnBrk="1" hangingPunct="1"/>
            <a:r>
              <a:rPr lang="en-US" sz="2400" dirty="0" smtClean="0">
                <a:ea typeface="ＭＳ Ｐゴシック" panose="020B0600070205080204" pitchFamily="34" charset="-128"/>
              </a:rPr>
              <a:t>Think about the price of progress, not the dollar amount, but what you actually have to give up for the progress of a society.</a:t>
            </a:r>
          </a:p>
          <a:p>
            <a:pPr lvl="1" eaLnBrk="1" hangingPunct="1"/>
            <a:r>
              <a:rPr lang="en-US" sz="2400" dirty="0" smtClean="0">
                <a:ea typeface="ＭＳ Ｐゴシック" panose="020B0600070205080204" pitchFamily="34" charset="-128"/>
              </a:rPr>
              <a:t>Think of a couple examples of progress in your lifetime and the cost of this progress. Elaborate with detail. </a:t>
            </a:r>
          </a:p>
          <a:p>
            <a:pPr eaLnBrk="1" hangingPunct="1"/>
            <a:endParaRPr 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12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Welcome to Unit 2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981200" y="1452563"/>
            <a:ext cx="8229600" cy="4703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ea typeface="ＭＳ Ｐゴシック" panose="020B0600070205080204" pitchFamily="34" charset="-128"/>
              </a:rPr>
              <a:t>Recap of our last unit!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anose="020B0600070205080204" pitchFamily="34" charset="-128"/>
                <a:hlinkClick r:id="rId2"/>
              </a:rPr>
              <a:t>http://</a:t>
            </a:r>
            <a:r>
              <a:rPr lang="en-US" sz="2400" dirty="0" smtClean="0">
                <a:ea typeface="ＭＳ Ｐゴシック" panose="020B0600070205080204" pitchFamily="34" charset="-128"/>
                <a:hlinkClick r:id="rId2"/>
              </a:rPr>
              <a:t>www.youtube.com/watch?v=4p-bWA1FOqs</a:t>
            </a:r>
            <a:endParaRPr lang="en-US" sz="2400" dirty="0" smtClean="0">
              <a:ea typeface="ＭＳ Ｐゴシック" panose="020B0600070205080204" pitchFamily="34" charset="-128"/>
            </a:endParaRPr>
          </a:p>
          <a:p>
            <a:pPr marL="324000" lvl="1" indent="0">
              <a:lnSpc>
                <a:spcPct val="80000"/>
              </a:lnSpc>
              <a:buNone/>
            </a:pPr>
            <a:endParaRPr 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6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ea typeface="ＭＳ Ｐゴシック" panose="020B0600070205080204" pitchFamily="34" charset="-128"/>
              </a:rPr>
              <a:t>Introduction </a:t>
            </a:r>
            <a:r>
              <a:rPr lang="en-US" sz="2600" dirty="0">
                <a:ea typeface="ＭＳ Ｐゴシック" panose="020B0600070205080204" pitchFamily="34" charset="-128"/>
              </a:rPr>
              <a:t>to our next unit!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ea typeface="ＭＳ Ｐゴシック" panose="020B0600070205080204" pitchFamily="34" charset="-128"/>
                <a:hlinkClick r:id="rId3"/>
              </a:rPr>
              <a:t>http://www.teachertube.com/viewVideo.php?video_id=96576</a:t>
            </a:r>
            <a:endParaRPr 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2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591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193926" y="179388"/>
            <a:ext cx="7580313" cy="8572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Romanticism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261257" y="1466851"/>
            <a:ext cx="7696881" cy="4989513"/>
          </a:xfrm>
        </p:spPr>
        <p:txBody>
          <a:bodyPr>
            <a:normAutofit/>
          </a:bodyPr>
          <a:lstStyle/>
          <a:p>
            <a:pPr marL="623888"/>
            <a:r>
              <a:rPr lang="en-US" sz="2400" dirty="0" smtClean="0">
                <a:ea typeface="ＭＳ Ｐゴシック" panose="020B0600070205080204" pitchFamily="34" charset="-128"/>
              </a:rPr>
              <a:t>America’s borders and global influence expanded substantially in the years following the American Revolution.</a:t>
            </a:r>
          </a:p>
          <a:p>
            <a:pPr marL="623888"/>
            <a:r>
              <a:rPr lang="en-US" sz="2400" dirty="0" smtClean="0">
                <a:ea typeface="ＭＳ Ｐゴシック" panose="020B0600070205080204" pitchFamily="34" charset="-128"/>
              </a:rPr>
              <a:t>Manifest destiny was the idea that westward expansion was America’s destiny.</a:t>
            </a:r>
          </a:p>
          <a:p>
            <a:pPr marL="623888"/>
            <a:r>
              <a:rPr lang="en-US" sz="2400" dirty="0" smtClean="0">
                <a:ea typeface="ＭＳ Ｐゴシック" panose="020B0600070205080204" pitchFamily="34" charset="-128"/>
              </a:rPr>
              <a:t>What were the problems with America expanding west past the Mississippi?  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3570" y="2420938"/>
            <a:ext cx="3081337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7919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2122488" y="179389"/>
            <a:ext cx="7651750" cy="10890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Growth of America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1708151" y="1466850"/>
            <a:ext cx="8734425" cy="3302000"/>
          </a:xfrm>
        </p:spPr>
        <p:txBody>
          <a:bodyPr/>
          <a:lstStyle/>
          <a:p>
            <a:pPr marL="623888">
              <a:lnSpc>
                <a:spcPct val="90000"/>
              </a:lnSpc>
            </a:pPr>
            <a:r>
              <a:rPr lang="en-US" sz="2600" dirty="0">
                <a:ea typeface="ＭＳ Ｐゴシック" panose="020B0600070205080204" pitchFamily="34" charset="-128"/>
              </a:rPr>
              <a:t>As the country grew, so did its </a:t>
            </a:r>
            <a:r>
              <a:rPr lang="en-US" sz="2600" dirty="0" smtClean="0">
                <a:ea typeface="ＭＳ Ｐゴシック" panose="020B0600070205080204" pitchFamily="34" charset="-128"/>
              </a:rPr>
              <a:t>resources. Many </a:t>
            </a:r>
            <a:r>
              <a:rPr lang="en-US" sz="2600" dirty="0">
                <a:ea typeface="ＭＳ Ｐゴシック" panose="020B0600070205080204" pitchFamily="34" charset="-128"/>
              </a:rPr>
              <a:t>of those resources were sent back east.  </a:t>
            </a:r>
          </a:p>
          <a:p>
            <a:pPr marL="623888">
              <a:lnSpc>
                <a:spcPct val="90000"/>
              </a:lnSpc>
            </a:pPr>
            <a:r>
              <a:rPr lang="en-US" sz="2600" dirty="0">
                <a:ea typeface="ＭＳ Ｐゴシック" panose="020B0600070205080204" pitchFamily="34" charset="-128"/>
              </a:rPr>
              <a:t>Factories &amp; new technology were revolutionizing </a:t>
            </a:r>
            <a:r>
              <a:rPr lang="en-US" sz="2600" dirty="0" smtClean="0">
                <a:ea typeface="ＭＳ Ｐゴシック" panose="020B0600070205080204" pitchFamily="34" charset="-128"/>
              </a:rPr>
              <a:t>America </a:t>
            </a:r>
            <a:r>
              <a:rPr lang="en-US" sz="2600" dirty="0" smtClean="0">
                <a:ea typeface="ＭＳ Ｐゴシック" panose="020B0600070205080204" pitchFamily="34" charset="-128"/>
              </a:rPr>
              <a:t>s</a:t>
            </a:r>
            <a:r>
              <a:rPr lang="en-US" sz="2600" dirty="0" smtClean="0">
                <a:ea typeface="ＭＳ Ｐゴシック" panose="020B0600070205080204" pitchFamily="34" charset="-128"/>
              </a:rPr>
              <a:t>ince they had </a:t>
            </a:r>
            <a:r>
              <a:rPr lang="en-US" sz="2600" dirty="0">
                <a:ea typeface="ＭＳ Ｐゴシック" panose="020B0600070205080204" pitchFamily="34" charset="-128"/>
              </a:rPr>
              <a:t>been forced to produce</a:t>
            </a:r>
            <a:r>
              <a:rPr lang="en-US" sz="2600" dirty="0" smtClean="0">
                <a:ea typeface="ＭＳ Ｐゴシック" panose="020B0600070205080204" pitchFamily="34" charset="-128"/>
              </a:rPr>
              <a:t> </a:t>
            </a:r>
            <a:r>
              <a:rPr lang="en-US" sz="2600" dirty="0" smtClean="0">
                <a:ea typeface="ＭＳ Ｐゴシック" panose="020B0600070205080204" pitchFamily="34" charset="-128"/>
              </a:rPr>
              <a:t>their</a:t>
            </a:r>
            <a:r>
              <a:rPr lang="en-US" sz="2600" dirty="0" smtClean="0">
                <a:ea typeface="ＭＳ Ｐゴシック" panose="020B0600070205080204" pitchFamily="34" charset="-128"/>
              </a:rPr>
              <a:t> </a:t>
            </a:r>
            <a:r>
              <a:rPr lang="en-US" sz="2600" dirty="0">
                <a:ea typeface="ＭＳ Ｐゴシック" panose="020B0600070205080204" pitchFamily="34" charset="-128"/>
              </a:rPr>
              <a:t>own goods following the collapse of their trade with Great Britain. 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4864" y="4697414"/>
            <a:ext cx="32019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1948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1900983" y="223694"/>
            <a:ext cx="7651750" cy="10890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Industrial revolution 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423423" y="1614531"/>
            <a:ext cx="8953619" cy="4558592"/>
          </a:xfrm>
        </p:spPr>
        <p:txBody>
          <a:bodyPr/>
          <a:lstStyle/>
          <a:p>
            <a:pPr marL="623888">
              <a:lnSpc>
                <a:spcPct val="90000"/>
              </a:lnSpc>
            </a:pPr>
            <a:r>
              <a:rPr lang="en-US" sz="2600" dirty="0" smtClean="0">
                <a:ea typeface="ＭＳ Ｐゴシック" panose="020B0600070205080204" pitchFamily="34" charset="-128"/>
              </a:rPr>
              <a:t>People moving to cities and towns instead of farms</a:t>
            </a:r>
          </a:p>
          <a:p>
            <a:pPr marL="623888">
              <a:lnSpc>
                <a:spcPct val="90000"/>
              </a:lnSpc>
            </a:pPr>
            <a:r>
              <a:rPr lang="en-US" sz="2600" dirty="0" smtClean="0">
                <a:ea typeface="ＭＳ Ｐゴシック" panose="020B0600070205080204" pitchFamily="34" charset="-128"/>
              </a:rPr>
              <a:t>Long hours, low wages in </a:t>
            </a:r>
            <a:r>
              <a:rPr lang="en-US" sz="2600" dirty="0" smtClean="0">
                <a:ea typeface="ＭＳ Ｐゴシック" panose="020B0600070205080204" pitchFamily="34" charset="-128"/>
              </a:rPr>
              <a:t>harsh factory conditions</a:t>
            </a:r>
          </a:p>
          <a:p>
            <a:pPr marL="623888">
              <a:lnSpc>
                <a:spcPct val="90000"/>
              </a:lnSpc>
            </a:pPr>
            <a:r>
              <a:rPr lang="en-US" sz="2600" dirty="0" smtClean="0">
                <a:ea typeface="ＭＳ Ｐゴシック" panose="020B0600070205080204" pitchFamily="34" charset="-128"/>
              </a:rPr>
              <a:t>Deman</a:t>
            </a:r>
            <a:r>
              <a:rPr lang="en-US" sz="2600" dirty="0" smtClean="0">
                <a:ea typeface="ＭＳ Ｐゴシック" panose="020B0600070205080204" pitchFamily="34" charset="-128"/>
              </a:rPr>
              <a:t>d for Cotton skyrocketed forcing increased role and expansion of slavery. </a:t>
            </a:r>
            <a:endParaRPr lang="en-US" sz="2600" dirty="0" smtClean="0">
              <a:ea typeface="ＭＳ Ｐゴシック" panose="020B0600070205080204" pitchFamily="34" charset="-128"/>
            </a:endParaRPr>
          </a:p>
          <a:p>
            <a:pPr marL="623888">
              <a:lnSpc>
                <a:spcPct val="90000"/>
              </a:lnSpc>
            </a:pPr>
            <a:r>
              <a:rPr lang="en-US" sz="2600" dirty="0" smtClean="0">
                <a:ea typeface="ＭＳ Ｐゴシック" panose="020B0600070205080204" pitchFamily="34" charset="-128"/>
              </a:rPr>
              <a:t>Instead of the Patriotism of the revolutionary </a:t>
            </a:r>
            <a:r>
              <a:rPr lang="en-US" sz="2600" dirty="0" smtClean="0">
                <a:ea typeface="ＭＳ Ｐゴシック" panose="020B0600070205080204" pitchFamily="34" charset="-128"/>
              </a:rPr>
              <a:t>writers many started to take part in Sectionalism – myself before the nation </a:t>
            </a:r>
            <a:endParaRPr lang="en-US" sz="2600" dirty="0">
              <a:ea typeface="ＭＳ Ｐゴシック" panose="020B0600070205080204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44139" y="2879806"/>
            <a:ext cx="2947861" cy="30216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1948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176464" y="179389"/>
            <a:ext cx="7597775" cy="909637"/>
          </a:xfrm>
        </p:spPr>
        <p:txBody>
          <a:bodyPr vert="horz" lIns="64291" tIns="32146" rIns="64291" bIns="32146" rtlCol="0" anchor="b">
            <a:normAutofit/>
          </a:bodyPr>
          <a:lstStyle/>
          <a:p>
            <a:pPr eaLnBrk="1" hangingPunct="1"/>
            <a:r>
              <a:rPr lang="en-US" smtClean="0">
                <a:ea typeface="ＭＳ Ｐゴシック" panose="020B0600070205080204" pitchFamily="34" charset="-128"/>
              </a:rPr>
              <a:t>Romanticism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6186" y="1593851"/>
            <a:ext cx="11038113" cy="5133520"/>
          </a:xfrm>
        </p:spPr>
        <p:txBody>
          <a:bodyPr vert="horz" lIns="64291" tIns="32146" rIns="64291" bIns="32146" rtlCol="0" anchor="ctr">
            <a:noAutofit/>
          </a:bodyPr>
          <a:lstStyle/>
          <a:p>
            <a:pPr marL="623888"/>
            <a:r>
              <a:rPr lang="en-US" sz="3200" dirty="0" smtClean="0">
                <a:ea typeface="ＭＳ Ｐゴシック" panose="020B0600070205080204" pitchFamily="34" charset="-128"/>
              </a:rPr>
              <a:t>Romantics looked to nature and the individual for inspiration. </a:t>
            </a:r>
          </a:p>
          <a:p>
            <a:pPr marL="623888"/>
            <a:r>
              <a:rPr lang="en-US" sz="3200" dirty="0" smtClean="0">
                <a:ea typeface="ＭＳ Ｐゴシック" panose="020B0600070205080204" pitchFamily="34" charset="-128"/>
              </a:rPr>
              <a:t>They were against slavery &amp; industrialization.</a:t>
            </a:r>
          </a:p>
          <a:p>
            <a:pPr marL="623888"/>
            <a:r>
              <a:rPr lang="en-US" sz="3200" dirty="0" smtClean="0">
                <a:ea typeface="ＭＳ Ｐゴシック" panose="020B0600070205080204" pitchFamily="34" charset="-128"/>
              </a:rPr>
              <a:t>They did not like the Puritan ideals that had dominated American thought for 200 years. </a:t>
            </a:r>
          </a:p>
          <a:p>
            <a:pPr marL="623888"/>
            <a:r>
              <a:rPr lang="en-US" sz="3200" dirty="0" smtClean="0">
                <a:ea typeface="ＭＳ Ｐゴシック" panose="020B0600070205080204" pitchFamily="34" charset="-128"/>
              </a:rPr>
              <a:t>In fact, they weren’t really keen on any religion.</a:t>
            </a:r>
          </a:p>
          <a:p>
            <a:pPr marL="623888"/>
            <a:r>
              <a:rPr lang="en-US" sz="3200" dirty="0" smtClean="0">
                <a:ea typeface="ＭＳ Ｐゴシック" panose="020B0600070205080204" pitchFamily="34" charset="-128"/>
              </a:rPr>
              <a:t>If Puritan’s were our strict  grandparents, and the Enlightened Revolutionaries were our smart parents, the Romantics fall into the moody teenagers of the time!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7107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Romantics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1753"/>
            <a:ext cx="11533023" cy="4155078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Emphasized </a:t>
            </a:r>
            <a:r>
              <a:rPr lang="en-US" sz="2800" u="sng" dirty="0" smtClean="0"/>
              <a:t>emotions </a:t>
            </a:r>
            <a:r>
              <a:rPr lang="en-US" sz="2800" dirty="0" smtClean="0"/>
              <a:t>and the </a:t>
            </a:r>
            <a:r>
              <a:rPr lang="en-US" sz="2800" u="sng" dirty="0" smtClean="0"/>
              <a:t>imagination </a:t>
            </a:r>
            <a:r>
              <a:rPr lang="en-US" sz="2800" dirty="0" smtClean="0"/>
              <a:t>over</a:t>
            </a:r>
            <a:r>
              <a:rPr lang="en-US" sz="2800" u="sng" dirty="0" smtClean="0"/>
              <a:t> </a:t>
            </a:r>
            <a:r>
              <a:rPr lang="en-US" sz="2800" u="sng" dirty="0" smtClean="0"/>
              <a:t>reason</a:t>
            </a:r>
          </a:p>
          <a:p>
            <a:r>
              <a:rPr lang="en-US" sz="2800" dirty="0" smtClean="0"/>
              <a:t>Were advocates for </a:t>
            </a:r>
            <a:r>
              <a:rPr lang="en-US" sz="2800" u="sng" dirty="0" smtClean="0"/>
              <a:t>social reform </a:t>
            </a:r>
            <a:endParaRPr lang="en-US" sz="2800" u="sng" dirty="0" smtClean="0"/>
          </a:p>
          <a:p>
            <a:r>
              <a:rPr lang="en-US" sz="2800" dirty="0" smtClean="0"/>
              <a:t>Celebrated the </a:t>
            </a:r>
            <a:r>
              <a:rPr lang="en-US" sz="2800" u="sng" dirty="0" smtClean="0"/>
              <a:t>Individual </a:t>
            </a:r>
            <a:r>
              <a:rPr lang="en-US" sz="2800" u="sng" dirty="0" smtClean="0"/>
              <a:t>Spirit</a:t>
            </a:r>
          </a:p>
          <a:p>
            <a:r>
              <a:rPr lang="en-US" sz="2800" dirty="0" smtClean="0"/>
              <a:t>As the U.S. expanded, American writers captured that spirit of </a:t>
            </a:r>
            <a:r>
              <a:rPr lang="en-US" sz="2800" u="sng" dirty="0" smtClean="0"/>
              <a:t>growth</a:t>
            </a:r>
            <a:r>
              <a:rPr lang="en-US" sz="2800" dirty="0" smtClean="0"/>
              <a:t> and </a:t>
            </a:r>
            <a:r>
              <a:rPr lang="en-US" sz="2800" u="sng" dirty="0" smtClean="0"/>
              <a:t>inspiration</a:t>
            </a:r>
            <a:endParaRPr lang="en-US" sz="2800" dirty="0" smtClean="0"/>
          </a:p>
          <a:p>
            <a:r>
              <a:rPr lang="en-US" sz="2800" dirty="0" smtClean="0"/>
              <a:t>Unlike the Puritans,  Romantic writers were </a:t>
            </a:r>
            <a:r>
              <a:rPr lang="en-US" sz="2800" u="sng" dirty="0" smtClean="0"/>
              <a:t>more influenced by Nature</a:t>
            </a:r>
            <a:r>
              <a:rPr lang="en-US" sz="2800" dirty="0" smtClean="0"/>
              <a:t> and by the </a:t>
            </a:r>
            <a:r>
              <a:rPr lang="en-US" sz="2800" u="sng" dirty="0" smtClean="0"/>
              <a:t>Individual Spirit </a:t>
            </a:r>
            <a:r>
              <a:rPr lang="en-US" sz="2800" dirty="0" smtClean="0"/>
              <a:t>rather than </a:t>
            </a:r>
            <a:r>
              <a:rPr lang="en-US" sz="2800" u="sng" dirty="0" smtClean="0"/>
              <a:t>God.</a:t>
            </a:r>
          </a:p>
          <a:p>
            <a:endParaRPr lang="en-US" sz="2800" dirty="0" smtClean="0"/>
          </a:p>
          <a:p>
            <a:endParaRPr lang="en-US" u="sng" dirty="0"/>
          </a:p>
        </p:txBody>
      </p:sp>
      <p:pic>
        <p:nvPicPr>
          <p:cNvPr id="4" name="Picture 6" descr="http://www.hdwallpapersinn.com/wp-content/uploads/2013/03/glencar-waterfall-8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3745" y="714106"/>
            <a:ext cx="3429000" cy="257033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11029950" cy="1014413"/>
          </a:xfrm>
        </p:spPr>
        <p:txBody>
          <a:bodyPr/>
          <a:lstStyle/>
          <a:p>
            <a:r>
              <a:rPr lang="en-US" dirty="0" smtClean="0"/>
              <a:t>Puritans vs. Romantics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5629731"/>
              </p:ext>
            </p:extLst>
          </p:nvPr>
        </p:nvGraphicFramePr>
        <p:xfrm>
          <a:off x="1137058" y="1324937"/>
          <a:ext cx="932844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040"/>
                <a:gridCol w="1950096"/>
                <a:gridCol w="1422400"/>
                <a:gridCol w="2012304"/>
                <a:gridCol w="2133600"/>
              </a:tblGrid>
              <a:tr h="2560320">
                <a:tc>
                  <a:txBody>
                    <a:bodyPr/>
                    <a:lstStyle/>
                    <a:p>
                      <a:r>
                        <a:rPr lang="en-US" dirty="0" smtClean="0"/>
                        <a:t>PURITANS</a:t>
                      </a:r>
                      <a:endParaRPr lang="en-US" dirty="0"/>
                    </a:p>
                  </a:txBody>
                  <a:tcPr marL="94051" marR="940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Nature: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Nature was Wild,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Savage, and source of fear</a:t>
                      </a:r>
                      <a:endParaRPr lang="en-US" dirty="0"/>
                    </a:p>
                  </a:txBody>
                  <a:tcPr marL="94051" marR="940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Man: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Man was basically Evil</a:t>
                      </a:r>
                      <a:endParaRPr lang="en-US" dirty="0"/>
                    </a:p>
                  </a:txBody>
                  <a:tcPr marL="94051" marR="940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Humanity: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Emphasis on Society</a:t>
                      </a:r>
                      <a:r>
                        <a:rPr lang="en-US" baseline="0" dirty="0" smtClean="0"/>
                        <a:t> and Community</a:t>
                      </a:r>
                      <a:endParaRPr lang="en-US" dirty="0"/>
                    </a:p>
                  </a:txBody>
                  <a:tcPr marL="94051" marR="9405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Style: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Simple, conservative, religious, community-oriented</a:t>
                      </a:r>
                      <a:endParaRPr lang="en-US" dirty="0"/>
                    </a:p>
                  </a:txBody>
                  <a:tcPr marL="94051" marR="94051"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US" dirty="0" smtClean="0"/>
                        <a:t>ROMANTICS</a:t>
                      </a:r>
                      <a:endParaRPr lang="en-US" dirty="0"/>
                    </a:p>
                  </a:txBody>
                  <a:tcPr marL="94051" marR="9405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Nature was source of inspiration;  A Spiritual Connection with Self  and Supernatural</a:t>
                      </a:r>
                      <a:endParaRPr lang="en-US" dirty="0"/>
                    </a:p>
                  </a:txBody>
                  <a:tcPr marL="94051" marR="9405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Man was basically GOOD</a:t>
                      </a:r>
                      <a:endParaRPr lang="en-US" dirty="0"/>
                    </a:p>
                  </a:txBody>
                  <a:tcPr marL="94051" marR="9405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Emphasis on the INDIVIDUAL</a:t>
                      </a:r>
                      <a:endParaRPr lang="en-US" dirty="0"/>
                    </a:p>
                  </a:txBody>
                  <a:tcPr marL="94051" marR="9405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Spontaneous, Descriptive, Emotional, Reflective, Inspirational!</a:t>
                      </a:r>
                      <a:endParaRPr lang="en-US" dirty="0"/>
                    </a:p>
                  </a:txBody>
                  <a:tcPr marL="94051" marR="9405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WRITERS IN ROMANTICISM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825"/>
            <a:ext cx="11828363" cy="573007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u="sng" dirty="0" smtClean="0"/>
              <a:t>Fire Side Poets </a:t>
            </a:r>
            <a:r>
              <a:rPr lang="en-US" sz="2400" dirty="0" smtClean="0"/>
              <a:t>–Named because they were easy to read by the fire with Family</a:t>
            </a:r>
          </a:p>
          <a:p>
            <a:pPr marL="781200" lvl="1" indent="-457200">
              <a:buFont typeface="Arial"/>
              <a:buChar char="•"/>
            </a:pPr>
            <a:r>
              <a:rPr lang="en-US" sz="2200" dirty="0" smtClean="0"/>
              <a:t>Focused on Individualism and Nature and were well known for social reform </a:t>
            </a:r>
          </a:p>
          <a:p>
            <a:pPr marL="1051200" lvl="2" indent="-457200">
              <a:buFont typeface="Arial"/>
              <a:buChar char="•"/>
            </a:pPr>
            <a:r>
              <a:rPr lang="en-US" sz="2000" dirty="0" smtClean="0"/>
              <a:t>William Cullen Bryant, Henry Wadsworth Longfellow, Oliver Holmes</a:t>
            </a:r>
            <a:endParaRPr lang="en-US" sz="22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 </a:t>
            </a:r>
            <a:r>
              <a:rPr lang="en-US" sz="2400" u="sng" dirty="0" smtClean="0"/>
              <a:t>Transcendentalist</a:t>
            </a:r>
            <a:r>
              <a:rPr lang="en-US" sz="2400" dirty="0" smtClean="0"/>
              <a:t>- Emphasize living a simple life and finding our truth in nature </a:t>
            </a:r>
          </a:p>
          <a:p>
            <a:pPr marL="781200" lvl="1" indent="-457200">
              <a:buFont typeface="Arial"/>
              <a:buChar char="•"/>
            </a:pPr>
            <a:r>
              <a:rPr lang="en-US" sz="2200" dirty="0" smtClean="0"/>
              <a:t>Personal Emotion and Imagination </a:t>
            </a:r>
          </a:p>
          <a:p>
            <a:pPr marL="1051200" lvl="2" indent="-457200">
              <a:buFont typeface="Arial"/>
              <a:buChar char="•"/>
            </a:pPr>
            <a:r>
              <a:rPr lang="en-US" sz="2000" dirty="0" smtClean="0"/>
              <a:t>Ralph Waldo Emerson, Henry David Thoreau </a:t>
            </a:r>
            <a:endParaRPr lang="en-US" sz="2200" dirty="0" smtClean="0"/>
          </a:p>
          <a:p>
            <a:pPr marL="457200" indent="-457200">
              <a:buAutoNum type="arabicPeriod"/>
            </a:pPr>
            <a:r>
              <a:rPr lang="en-US" sz="2400" u="sng" dirty="0" smtClean="0"/>
              <a:t>Gothic “Brooding Romantics”-</a:t>
            </a:r>
            <a:r>
              <a:rPr lang="en-US" sz="2400" dirty="0" smtClean="0"/>
              <a:t> Emphasize individualism</a:t>
            </a:r>
          </a:p>
          <a:p>
            <a:pPr marL="781200" lvl="1" indent="-457200">
              <a:buFont typeface="Arial"/>
              <a:buChar char="•"/>
            </a:pPr>
            <a:r>
              <a:rPr lang="en-US" sz="2000" dirty="0" smtClean="0"/>
              <a:t>Satirical, Emotional, Deal with the Occult, Vivid imagery</a:t>
            </a:r>
          </a:p>
          <a:p>
            <a:pPr marL="1051200" lvl="2" indent="-457200">
              <a:buFont typeface="Arial"/>
              <a:buChar char="•"/>
            </a:pPr>
            <a:r>
              <a:rPr lang="en-US" sz="1800" dirty="0" smtClean="0"/>
              <a:t>Washington Irving, Edgar Allan Poe, Nathaniel Hawthorne 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pic>
        <p:nvPicPr>
          <p:cNvPr id="4" name="Picture 2" descr="http://upload.wikimedia.org/wikipedia/commons/thumb/3/3b/Nathaniel_Hawthorne.jpg/492px-Nathaniel_Hawthor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8395" y="5117423"/>
            <a:ext cx="1428073" cy="1740577"/>
          </a:xfrm>
          <a:prstGeom prst="rect">
            <a:avLst/>
          </a:prstGeom>
          <a:noFill/>
        </p:spPr>
      </p:pic>
      <p:pic>
        <p:nvPicPr>
          <p:cNvPr id="5" name="Picture 6" descr="http://upload.wikimedia.org/wikipedia/commons/1/18/Henry_Wadsworth_Longfellow_-_Project_Gutenberg_eText_167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5896" y="4284942"/>
            <a:ext cx="1520999" cy="2031699"/>
          </a:xfrm>
          <a:prstGeom prst="rect">
            <a:avLst/>
          </a:prstGeom>
          <a:noFill/>
        </p:spPr>
      </p:pic>
      <p:pic>
        <p:nvPicPr>
          <p:cNvPr id="6" name="Picture 8" descr="http://media.npr.org/assets/music/blogs/deceptivecadence/2010/11/dead_beethoven_sq-ff356b9e560f0164312baebb47d2215b69f94c5a-s6-c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71229" y="3776429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179</TotalTime>
  <Words>787</Words>
  <Application>Microsoft Macintosh PowerPoint</Application>
  <PresentationFormat>Custom</PresentationFormat>
  <Paragraphs>99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Dividend</vt:lpstr>
      <vt:lpstr>Thursday Before the bell </vt:lpstr>
      <vt:lpstr>Welcome to Unit 2 </vt:lpstr>
      <vt:lpstr>Romanticism</vt:lpstr>
      <vt:lpstr>Growth of America</vt:lpstr>
      <vt:lpstr>Industrial revolution </vt:lpstr>
      <vt:lpstr>Romanticism</vt:lpstr>
      <vt:lpstr>The Early Romantics</vt:lpstr>
      <vt:lpstr>Puritans vs. Romantics</vt:lpstr>
      <vt:lpstr>3 TYPES OF WRITERS IN ROMANTICISM </vt:lpstr>
      <vt:lpstr>Unit 2 Overview</vt:lpstr>
      <vt:lpstr>Slide 11</vt:lpstr>
      <vt:lpstr>Create a Romantic Hero</vt:lpstr>
      <vt:lpstr>Closure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Before the bell</dc:title>
  <dc:creator>Nickell, Ashley H.</dc:creator>
  <cp:lastModifiedBy>Peter Nickell</cp:lastModifiedBy>
  <cp:revision>5</cp:revision>
  <dcterms:created xsi:type="dcterms:W3CDTF">2014-09-16T22:33:50Z</dcterms:created>
  <dcterms:modified xsi:type="dcterms:W3CDTF">2014-09-16T23:54:28Z</dcterms:modified>
</cp:coreProperties>
</file>