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8" r:id="rId2"/>
    <p:sldId id="279" r:id="rId3"/>
    <p:sldId id="263" r:id="rId4"/>
    <p:sldId id="277" r:id="rId5"/>
    <p:sldId id="264" r:id="rId6"/>
    <p:sldId id="269" r:id="rId7"/>
    <p:sldId id="270" r:id="rId8"/>
    <p:sldId id="276" r:id="rId9"/>
    <p:sldId id="272" r:id="rId10"/>
    <p:sldId id="271" r:id="rId11"/>
    <p:sldId id="273"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35A9C52-14F9-493E-9975-65A86EBC6906}" type="datetimeFigureOut">
              <a:rPr lang="en-US" smtClean="0"/>
              <a:t>10/31/2014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49A0DD-095E-4634-85B8-34A8AAD4DC5C}"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5A9C52-14F9-493E-9975-65A86EBC6906}"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49A0DD-095E-4634-85B8-34A8AAD4DC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5A9C52-14F9-493E-9975-65A86EBC6906}"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49A0DD-095E-4634-85B8-34A8AAD4DC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5A9C52-14F9-493E-9975-65A86EBC6906}"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49A0DD-095E-4634-85B8-34A8AAD4DC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35A9C52-14F9-493E-9975-65A86EBC6906}" type="datetimeFigureOut">
              <a:rPr lang="en-US" smtClean="0"/>
              <a:t>10/31/2014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49A0DD-095E-4634-85B8-34A8AAD4DC5C}"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5A9C52-14F9-493E-9975-65A86EBC6906}" type="datetimeFigureOut">
              <a:rPr lang="en-US" smtClean="0"/>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49A0DD-095E-4634-85B8-34A8AAD4DC5C}"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5A9C52-14F9-493E-9975-65A86EBC6906}" type="datetimeFigureOut">
              <a:rPr lang="en-US" smtClean="0"/>
              <a:t>10/31/2014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49A0DD-095E-4634-85B8-34A8AAD4DC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35A9C52-14F9-493E-9975-65A86EBC6906}" type="datetimeFigureOut">
              <a:rPr lang="en-US" smtClean="0"/>
              <a:t>10/31/2014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49A0DD-095E-4634-85B8-34A8AAD4DC5C}"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35A9C52-14F9-493E-9975-65A86EBC6906}" type="datetimeFigureOut">
              <a:rPr lang="en-US" smtClean="0"/>
              <a:t>10/31/2014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49A0DD-095E-4634-85B8-34A8AAD4DC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35A9C52-14F9-493E-9975-65A86EBC6906}" type="datetimeFigureOut">
              <a:rPr lang="en-US" smtClean="0"/>
              <a:t>10/31/2014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49A0DD-095E-4634-85B8-34A8AAD4DC5C}"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35A9C52-14F9-493E-9975-65A86EBC6906}" type="datetimeFigureOut">
              <a:rPr lang="en-US" smtClean="0"/>
              <a:t>10/31/2014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49A0DD-095E-4634-85B8-34A8AAD4DC5C}"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35A9C52-14F9-493E-9975-65A86EBC6906}" type="datetimeFigureOut">
              <a:rPr lang="en-US" smtClean="0"/>
              <a:t>10/31/2014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49A0DD-095E-4634-85B8-34A8AAD4DC5C}"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jiyIcz7wUH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8229600" cy="1143000"/>
          </a:xfrm>
        </p:spPr>
        <p:txBody>
          <a:bodyPr/>
          <a:lstStyle/>
          <a:p>
            <a:r>
              <a:rPr lang="en-US" dirty="0" smtClean="0"/>
              <a:t>Warm Up:</a:t>
            </a:r>
            <a:endParaRPr lang="en-US" dirty="0"/>
          </a:p>
        </p:txBody>
      </p:sp>
      <p:sp>
        <p:nvSpPr>
          <p:cNvPr id="6" name="Content Placeholder 5"/>
          <p:cNvSpPr>
            <a:spLocks noGrp="1"/>
          </p:cNvSpPr>
          <p:nvPr>
            <p:ph idx="1"/>
          </p:nvPr>
        </p:nvSpPr>
        <p:spPr>
          <a:xfrm>
            <a:off x="381000" y="1143000"/>
            <a:ext cx="8229600" cy="4525963"/>
          </a:xfrm>
        </p:spPr>
        <p:txBody>
          <a:bodyPr>
            <a:normAutofit fontScale="70000" lnSpcReduction="20000"/>
          </a:bodyPr>
          <a:lstStyle/>
          <a:p>
            <a:r>
              <a:rPr lang="en-US" dirty="0" smtClean="0">
                <a:hlinkClick r:id="rId2"/>
              </a:rPr>
              <a:t>http://www.youtube.com/watch?v=jiyIcz7wUH0</a:t>
            </a:r>
            <a:r>
              <a:rPr lang="en-US" dirty="0" smtClean="0"/>
              <a:t> </a:t>
            </a:r>
          </a:p>
          <a:p>
            <a:pPr>
              <a:buNone/>
            </a:pPr>
            <a:endParaRPr lang="en-US" dirty="0" smtClean="0"/>
          </a:p>
          <a:p>
            <a:pPr>
              <a:buNone/>
            </a:pPr>
            <a:r>
              <a:rPr lang="en-US" sz="3600" b="1" dirty="0" smtClean="0"/>
              <a:t>“That you are here—that life exists, and identity;   That the powerful play goes on, and you will contribute a verse.”</a:t>
            </a:r>
          </a:p>
          <a:p>
            <a:pPr marL="457200" lvl="1" indent="0">
              <a:buNone/>
            </a:pPr>
            <a:r>
              <a:rPr lang="en-US" b="1" dirty="0" smtClean="0"/>
              <a:t>										Walt Whitman, </a:t>
            </a:r>
            <a:r>
              <a:rPr lang="en-US" b="1" i="1" dirty="0" smtClean="0"/>
              <a:t>Leaves of Grass</a:t>
            </a:r>
            <a:r>
              <a:rPr lang="en-US" b="1" dirty="0" smtClean="0"/>
              <a:t> </a:t>
            </a:r>
          </a:p>
          <a:p>
            <a:pPr marL="0" indent="0">
              <a:buNone/>
            </a:pPr>
            <a:endParaRPr lang="en-US" dirty="0" smtClean="0"/>
          </a:p>
          <a:p>
            <a:pPr marL="0" indent="0">
              <a:buNone/>
            </a:pPr>
            <a:r>
              <a:rPr lang="en-US" sz="3600" b="1" dirty="0" smtClean="0"/>
              <a:t>What do you think this quote means?</a:t>
            </a:r>
          </a:p>
          <a:p>
            <a:pPr marL="0" indent="0">
              <a:buNone/>
            </a:pPr>
            <a:r>
              <a:rPr lang="en-US" sz="3600" b="1" dirty="0" smtClean="0"/>
              <a:t>What does Whitman mean by “the Powerful play”?</a:t>
            </a:r>
          </a:p>
          <a:p>
            <a:pPr marL="0" indent="0">
              <a:buNone/>
            </a:pPr>
            <a:r>
              <a:rPr lang="en-US" sz="3600" b="1" dirty="0" smtClean="0"/>
              <a:t>What verse will you contribute? </a:t>
            </a:r>
          </a:p>
          <a:p>
            <a:pPr marL="0" indent="0">
              <a:buNone/>
            </a:pPr>
            <a:r>
              <a:rPr lang="en-US" sz="3600" b="1" dirty="0" smtClean="0"/>
              <a:t>Why do you think it is important to study poetry?</a:t>
            </a:r>
          </a:p>
          <a:p>
            <a:pPr marL="0" indent="0">
              <a:buNone/>
            </a:pPr>
            <a:endParaRPr lang="en-US" sz="3600" b="1" dirty="0" smtClean="0"/>
          </a:p>
          <a:p>
            <a:endParaRPr lang="en-US" dirty="0"/>
          </a:p>
        </p:txBody>
      </p:sp>
      <p:pic>
        <p:nvPicPr>
          <p:cNvPr id="14338" name="Picture 2" descr="http://t1.gstatic.com/images?q=tbn:ANd9GcQQBVisYsI1If0cUDjvKVbBTQjuWG33Ebp3wtT3sD_p0ZkfhlzguA"/>
          <p:cNvPicPr>
            <a:picLocks noChangeAspect="1" noChangeArrowheads="1"/>
          </p:cNvPicPr>
          <p:nvPr/>
        </p:nvPicPr>
        <p:blipFill>
          <a:blip r:embed="rId3" cstate="print"/>
          <a:srcRect/>
          <a:stretch>
            <a:fillRect/>
          </a:stretch>
        </p:blipFill>
        <p:spPr bwMode="auto">
          <a:xfrm>
            <a:off x="2743200" y="4953000"/>
            <a:ext cx="3514725" cy="12954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6236"/>
            <a:ext cx="8305800" cy="5211764"/>
          </a:xfrm>
        </p:spPr>
        <p:txBody>
          <a:bodyPr>
            <a:normAutofit fontScale="85000" lnSpcReduction="20000"/>
          </a:bodyPr>
          <a:lstStyle/>
          <a:p>
            <a:r>
              <a:rPr lang="en-US" dirty="0" smtClean="0"/>
              <a:t>C</a:t>
            </a:r>
            <a:r>
              <a:rPr lang="en-US" dirty="0" smtClean="0"/>
              <a:t>reatively </a:t>
            </a:r>
            <a:r>
              <a:rPr lang="en-US" dirty="0" smtClean="0"/>
              <a:t>interpret the poem.</a:t>
            </a:r>
          </a:p>
          <a:p>
            <a:pPr marL="514350" indent="-514350">
              <a:buAutoNum type="arabicPeriod"/>
            </a:pPr>
            <a:r>
              <a:rPr lang="en-US" dirty="0" smtClean="0"/>
              <a:t>Working with a partner, create a poem after Whitman’s.</a:t>
            </a:r>
          </a:p>
          <a:p>
            <a:pPr marL="971550" lvl="1" indent="-514350">
              <a:buAutoNum type="arabicPeriod"/>
            </a:pPr>
            <a:r>
              <a:rPr lang="en-US" dirty="0" smtClean="0"/>
              <a:t>Possible topics:  I hear AK singing; I hear my friends singing; I hear my athletic team/after school group singing; I hear my job singing; I hear my family singing.</a:t>
            </a:r>
          </a:p>
          <a:p>
            <a:pPr marL="971550" lvl="1" indent="-514350">
              <a:buAutoNum type="arabicPeriod"/>
            </a:pPr>
            <a:r>
              <a:rPr lang="en-US" dirty="0" smtClean="0"/>
              <a:t>After writing the poem identify the following:  an audience for the poem, tone of the poem (with diction words to indicate tone) and theme.  </a:t>
            </a:r>
            <a:endParaRPr lang="en-US" dirty="0"/>
          </a:p>
          <a:p>
            <a:pPr marL="514350" indent="-514350">
              <a:buAutoNum type="arabicPeriod"/>
            </a:pPr>
            <a:r>
              <a:rPr lang="en-US" dirty="0" smtClean="0"/>
              <a:t>Working with a partner, draw </a:t>
            </a:r>
            <a:r>
              <a:rPr lang="en-US" dirty="0" smtClean="0"/>
              <a:t>your new poem</a:t>
            </a:r>
            <a:r>
              <a:rPr lang="en-US" dirty="0" smtClean="0"/>
              <a:t> </a:t>
            </a:r>
            <a:r>
              <a:rPr lang="en-US" dirty="0" smtClean="0"/>
              <a:t>poem.  </a:t>
            </a:r>
          </a:p>
          <a:p>
            <a:pPr marL="971550" lvl="1" indent="-514350">
              <a:buAutoNum type="arabicPeriod"/>
            </a:pPr>
            <a:r>
              <a:rPr lang="en-US" dirty="0" smtClean="0"/>
              <a:t>You should consider drawing the poem in the style of a comic strip.  </a:t>
            </a:r>
          </a:p>
          <a:p>
            <a:pPr marL="971550" lvl="1" indent="-514350">
              <a:buAutoNum type="arabicPeriod"/>
            </a:pPr>
            <a:r>
              <a:rPr lang="en-US" dirty="0" smtClean="0"/>
              <a:t>Each panel will need a quote to justify the drawing.</a:t>
            </a:r>
          </a:p>
          <a:p>
            <a:pPr marL="971550" lvl="1" indent="-514350">
              <a:buAutoNum type="arabicPeriod"/>
            </a:pPr>
            <a:r>
              <a:rPr lang="en-US" dirty="0" smtClean="0"/>
              <a:t>Each quote will need an explanation.  How is the example praising America?</a:t>
            </a:r>
            <a:endParaRPr lang="en-US" dirty="0"/>
          </a:p>
        </p:txBody>
      </p:sp>
      <p:sp>
        <p:nvSpPr>
          <p:cNvPr id="20482" name="AutoShape 2" descr="data:image/jpeg;base64,/9j/4AAQSkZJRgABAQAAAQABAAD/2wCEAAkGBxQTEhQUExQWFBUXGBgbFxcYGBccHBkaGBkaGhoYGhwcHSggHhwlHBwYITEiJSkrLi4uGh8zODMsNygtLisBCgoKDg0OGxAQGywkICQsLC80LDQ0LCw0LCwsLDQsNC80NCwsLCwsLCwsLCwvLCwsLywsLCwsLCwsLCwsLy4sLP/AABEIAPkAywMBEQACEQEDEQH/xAAcAAABBQEBAQAAAAAAAAAAAAAFAAMEBgcCAQj/xABLEAABAwIEAwUFBQQHBQcFAAABAgMRACEEBRIxQVFhBhMicYEHMpGh8BRCscHRI1Jy4RUzNGJzsvEkU5KT0hZDVIKiw9MIY6Ozwv/EABsBAAEFAQEAAAAAAAAAAAAAAAQAAQIDBQYH/8QAOhEAAQMCBAMHAwMDBAEFAAAAAQACEQMhBBIxQVFh8AUTInGBkaEyscHR4fEGFEIjM1JyshUkNETi/9oADAMBAAIRAxEAPwDWKxEclSSXDyoB4/zp2iSouMBVXNMctbawEwmUzvPoCTzFhtWnRpMa8GboCrUc5pEKp41agLcbAAXnnv52ois5wFkR2fSo1HeLa5JMCOGh1sJ+yrz7iiYUT61lvc4/UV3mHo0GCaTR6c0zUESum4kap0yJiJibxNpjnSTGdke7LdgMPmLSnsPjMQhKVlCg60iZASq2l2IhQo7IFxb8bUYYPwSoPbbsjhstCEuYnEuOuJWUaW2wiUwPFLkgSRtPGlkCenjKjzrHqVQvtCuJPxNP3Y2Vv9y//Ix6rtjEJ1J1qWESNRRBVp46QSATG0kCnFKVB+MIFj8rUezHs3w2Ow6cQzjMSEKKhC20BQKTBBAURv1pjTCo/v6o3+SouJ7C4VGYtZecXie9cbKwQ2jSLKUATrmdKF8I2vT92IS/9Qq9Eopm/spYw7Dj7uNfCG0lSobSTA5DVvSFMKJ7Qq9Sspdfw/2iA7iThp97SgOxp4I16Pe5q261eKQjRDnG1T/kZ8ytD7M+y9rG4dOIYx7wbWVQFsAKBSoggw7EyOFqi6JuEzK9VogOPuf1UDPOxGBwmKRhsXmTraloSoK+z+GFKUkal61RdJ3EDeRTsMCyhWqGofGql21yX7DjHcMl0upRohZsfEhK4IBItqqxpkSqiYQVDp5n507hKVOoWmFo+J9k2JRlxxOpX2kDWrDgbNgSU8y6BeNvu73NYfdSItZZwy+R94+hqT2h2ylQrup6OIR/s/h2n1oadfeaW4tCG9DQcT4yEysl1JFyNgfyoXIFrHE1A0GfkytLxXsdS2ha1Y9zShKlGGZMJBJgd5yFLIFUO0Hnb5KqeYdlFs4ZONw+JGKwyiEqWkKQpBJiFIJP3oG8yRaL1KmINlXi65qMLH2I43Rjs/mgTh0BS1SNXE/vK6GlUpOc6R18rPbUa0QtgrJR6VJJNYlsKSQRIqTHEGQouAIgqs5m2EoUkAKBKJ4KBHMAbGB8+M1o0XZnB3n119kBUENjyVVxjc7Wv0NFVGkhWYKs2m8k6dHbh8iVWHkQdwTxishwgr0Si/M3QgbSm6ZWpl02Nz9Wq+mLgQs/EuORxkxpbzj34Cbmy0z2BkfYXwOGJXP/ACmqMJlcXUADiAq//wDUSf2mB56X/wAWqnTVLzF1kAVVsKAfrKSjSFkzyDovo/2JEf0Qz/G9Pn3qvyiqH6qxuiazVeDHaDChSHji1MkoWFJ7oJ0PiFJ94nSF7cxTicqRiUe9opH9F46f/Duf5bfOojVSK+VZopCyvpP2Kkf0Rh/4np/5y/yihn6oluir3tPxGXnMUs47DhU4IqTiO+cQUFJfUlBSFBJkpIFiSVgXp2zFkzolZD2hy/EsrbOLnvXWkO+MkrCDKEhc3BhG3AR5C5pB0VThBVl9meTOHvcenDnE/ZikMNDZzEKuCf7rafGepTFRedlJg3X0VluKLrTbhQpoqSCULEKQTuk+R48aoVq+b/ah2fTg8xdSgAIdh5tPILJ1DyCwsDpFTzE2VlOm0DMDedEN7GqH2/BSD/aWP/2pj51FwV4f4IIOh6/lfUuNSC2sKuClQIFrEGflTIUarMUdn0YjJtOUqV3bjneuNOwVrUjTLerZKgUJIEQqBeDJTIGiurFxcRU1hU/KnVBpI0kRqEREHUZBtvNXZQVn5itzrCWquQgAkgCTuecWvSTLx0WN4+Xz4U7dUx0VRzqFFUpIUI18p2k26G3WtXDyIvbZZ1a8qvvKHOJnzookRdRpMdMtEx190FxuidNgR09d/jas+rlmNF13Z/f5e8MuB/jThzHIoYuJtQh1suhZIaM2qjOvaSJRqEiRMTe4mOVFUKYcblZHaOJqU2kNZOwvFzbhBjW+vtJDIPaecC2WsJgWW0KUVqCnXlkqIAmVGdgLdKNycVyBdoovaf2hIx4T9qwDS1oCg2tLzyNOqJsDCrgG9OGRoqy8KkAfGppwJTuGhKkqcbK0AypElGoctQuPMUpnRRg7hX/JfayvCMpYw2CYbaSSQkuOrMqMqJUTJk1Du51KcvhM4r2mhzGs45WBb79pBQkh5wAghQumIsFL/wCLoKXd2hNnCnY/2zvPNracweHW2sFKklTl0ngYNOKYS7xUBeNZOIDn2ZKWZE4dLroBtcBxRKxJv8qnBhQkSrxkvtaVhGUsYbBMttJKiEqddWZUSSZN9zUO7nVT7wJp32ohzEpxTuXYZx5KQlCytzwhJKhAMpBBUbgTfel3dtU3eBVntf2ncx+KOJWkNq0oSlKSSEhFxc7mST61JrYEKLnSU92k7YOY3DNMOtNJU24pZcbSEFxSkwVLQPDqO5UN+QpgyCnzqydn/aorBsJYw2CaQhJJhTzq7nc32k3jaoFnFWsObRRO1Xb5GYIH2jAt96hKktuoecTo1cdMQsSAYVyPM1Et4K5nhMlCOzOeN4ZQcOFbxDqFhba3FuAIiIGhJCSQoTJqDvCUS0d6LFXpXtmfUlSV4VohQIMLcTYiDe/CoZlMYMcUP7Ne0M4MLbw2FbbaWoKCFOOL0q0hKoUYMGAYO0VJkGyrxdNwGaZKNJ7SsP8A7VzAsa1klR1OCTNza1zerwCFlkgnRalWEtNKknTT6yBOnV8LdTUmgE6qDjA0VazzFKBMADVYEAGUjYTxNtv0rRw7GmOX3QVd5VRx9gbJKhwP15/OiapEbSiOz2uNQCXBpm48r8Rw24aIBjlgm2/3vPlWZVIJtqu2wLKjWeL6dvLj6/vuopqAibosyQQLITi3CFxq9eXptM1r4dgdTnL1/C4jtOs6niu77yRIvrF5uNAZHtEyhzuGQT4ZPx+hRLGQ3xCFj13g1P8AScSPk/Fuird2F9nxxqg44CjDA3VJBcI3SjpNir89hMViW0hlH1fZXUKBdDnaff8AbhuRwWrsdhsAgQjDhI6Ld/6qyTWedSjcgTv/AGOwf+5//I7/ANdN3r+KWQKHi/Z1lznvYYT+8Fug/EK/GpNxNRuhSNNp1Cz7th7KywlTuF1PNi6kH+sSOJEe+PIA9DvWjhsYx5y1BB4oSvhzBdT9uvss/OHRy+ZrSDAgHVIPX6Ln7Onl8zT5GqHeOS+zp5fM0sjUu8dxS+zp5fM0sjUu8dxS+zp5fM0sjUu8cvfsyeXzNNkan7x3Fdt4ZHL8f1qLmAaBX0nzqft19/0lM5ehQ25Xk/XOhqjshutbDYVtdsAwTF/20veOcaKUzlaJ2t5qmeW9CVKwjmtnC9mjPGw4zM8NR6cR8yv6Na/d+av1oTvHcVtf2ND/AI/J/VTMtyxoqjR/6lfrV9Co4uhZnamCw7KRfHzy5nowrbhGUNoCUJGkTG53M8T1rQNJrrrie8e2y1KsBbCVJJD8wxIQmVJKr2AiDewuek/Qq+kzMfCVRUflFwq/nBWtMxpTNxI4D9BsPK8UfQytMalCVsxE6BVXM7nhx33nmOv61OvsFodlECXGdtNPI8j+FX3ADJGw471mmDou2plzQA43O2n6/dRHzY7+lTpDxBVYx5FN0T6fbnPAaIA5v5fXGugbcSvM6sNcRGnW6vPs97BqxJD+IBThx7qdi7+iOvHhzoDGYwM8DNft+6MwuFjxv9v1/A97a7S02EpCUgJSAAABAAGwA5ViEytFdUkkqSSVJJKkksM9qnZ8YbFd42nS08CoAbBY98dNwY69K3ez62dmU6j7LMx9MAh4Hn58euCpVaCz0qSZKkklTJ17NJOCdF6lVMRKmx+UzupjOIAIjn0oWpRLhBWzhce2i4Fg31sNfwiWGc1D1rMrsyFdb2fiDWZ6m/H3CkUMtRTMAwdaT1q6iw5gsztHEsFB45KzpJ61sQF52tNrnFuLkqpQmNkJxzsyQAYnxG2nhN7m/wCtF02x1qhnunrRVl7MdSSCYTEAXjhwmJMHhFzWgKQaZ3QecvsguNxMb9ZJFv53inqVA1HYHCOq3FzsAb/tadYmyrrqyonjuaynEkrvKVNtNom2g64KM6RBnapUw4uAbqmxL6baZNQ23680Q9nnZD7Y73jgjDtkav8A7ihfR5czygca1MXiu6blBufheeYfDNJzEWG3E/z6H0K3JCQAAAAAIAGwA2ArCWgvaSSVJJKkklSSSpJKse0XJftWBcSkanG/2jYAkkp3SOMlMiOcUThKvd1QdlXVp94wt4/fbrhKwpzKX03Uw8kdW1j8RXQCtTOjh7hYhoVB/ifZQ1WMGx5Hepi6gWkapU6ilSSSpk69paJ9dV3w/Oobq6waIF+PR5Ipgnel+PyrNxNMnddd2TimttF9/j9fXlBRBszvas4gAwuma5zmTF+HQR7J0iP57fX5VoYUCFyPbrnZoP2if4/PMq9YHLGi2kq1zF7q/IVXUr1MxiPhYzKTMomVaKzUem8QCUkAweY4ddjUm2N1F2iq2ZkpbjUdjIAA42EmSLwRzFaVGHOmEBVkN1VcUqPhRpKpazMLddeSBZopR32mwHr/ADrNxBcdV2nZDKFP6dYuT6ftub2QtZMWoZsTdbdXMGeCJ59cOa5y3LHcS8hho3WYJ3CEfeUegH4gcaOY5jBmcNPkrmcc6tENfbQ8h+9xpafbeMpy5vDsoZaEIQIHXmT1JknzrNe8vcXFZnJS6inSpJKDjs4ZanvHEiNxufKBVjaL3CQLKIMuyi54IC927ZnS2Co/3iE+vG3UxVraDf8AJ3tdXvwmKAkUz6wOvLVA3faRuBpkSPCn4G5P1wq/+3pC8OPXoojCViYNSmON5I9gb/HMoRivaS4QYUonyiOth9dKvbhbWYPU/wAocnDhxDqxMcG/rHXFRVe0d9QICiB1In48qkcIQfpHyUqdTCOb9b7f9Rt5n3nzATC/aC7YkqNv3j8d9/OpjDO4NVbq2DgXfx/xPobj9/tziO3rjhJJUbRCjqB2+6q02+dQOEcNAOvRXUcVghIcXEa6AcoFztGp1Cr+JzNtwkqZb4+6nuzc8O7gfEGiKdKq0Xd+fuhsRiMFUJ7unAA43JnlI015qG622Y7tSgf3Vx8lix9QKvDnj6h7fp/KBdSpO/23eht86e8KMtJBgiDVgIIkIdzS0w4QV5STL2knGiK4D3b1l4r65C7DsYA4ctdofONZuiKBWa7W66qnAba6N5CDvcfRmjcGFzH9RuaABv8AbSPyr9lKHy0nSEReNQVO56U1Y0s5mfhc9S7zIIhWis1HpnFGEnrYdSbVNmqi/RVHNSvTK1TFgm+4PG8ar/V61KOWfCFn1Zi5VdxT8Jnc8Bzq+o8Bsq7B4V1SrlmBueHRQrMHFcQQDJ3mLDflG0UDXcdwum7MpU5lrpItpE3Ol7zEzfgCEKJoRdFEaLQfZIynu8QqB3mtIJ46dMgfHV9CpVnSBwXKdpNLagHmfWev5JV/qhZ6BZ72rw+GlKla3P8Adouf/Mdk+t+lTDJ1RWHwVavdgtxNh+/pKzvPfaA85ICg0g8EkzH8W59LUZRw7z9I9etFdVZgcL4qr854aA/ckbWmN+VPxGdqJ8JPmr9PPrR7cFu8ys6r27Hhw9MNHlpx9eoUJ7HLVYqJHKYHWwtRLKLG6BZNbGVqjpe4nrryTPencW/0ip5BEFVf3Dw4OaY/YQuFGpAKpziV5TqKVJJKkmSpJJUkk4lzgq4+Y8v0qst3br9+uKJZWBGSrdvyPL9NDyN14pBHXkefWnDgVB9NzTGo1B4jj1punsM1Plbb8utVVqmVHYLDGqZJgCNNfTmfyNVPw5v8yL89x5UDWFuurrosE+X68yL8dRzEi0CdkQSKzjqunaIACPZGfDtzuPOtDCHwwuP/AKhae9zTwt118q95bnbaG0pMyJ/ePE1VVwr3PJCx6ddjWgFWc1nI5RcdBTx6wQDHHerKcgqFTRUnFr6kX92RbzjjEVssCy3FBsesgWiTPyH+tRrEjRafZtNjnS/QR8n9Y9kGxJJGxtvw9T1oB8rrML3bSLi+m/oNbfgqDVC1VdfZriwyMU44dDQSiVnbUCq3VUHYX2pOuIWF2xSzvphglxm2+37qL2q9oxVqQwS2jbV/3ivL9wfPy2q6jhXvNh67IEtwmCGbEuzO/wCAv7/vA81nD+YKVMWH1vzrWpYNjLm54rFxnbuIxBIb4W7AdX+3JRCZ3osCLBYznFxlxkrynTJUkyVJJKkklSSSpJJUkkqSSVJJKkkvQaZTBtBTiDeoOEhX035Xg7jrr9UVwomFQL8vx+uVZVcxLSV2XZ7C/LWDReTa2+tzN9/KxNpnUAujCNZMRwF4ubc7DnNH4WJXJ9vZw0ybTYXnz4EeW+vK+ZbliS2kkpJM7QeJpqtch5AWBTpAtEq1VmLQULHsFVx9RV1JwGqpqNlVLM0kwoxEWtAPiMQPLh58q1KUC3WiAqTqgeLnSYsfSp1Zy21ROBDO+GcS0+Y33hV7Far6p39Ky35t13eF7ogZBt6/N+Sdbw7baQ7iTpSoS20DC3Rz/uN/3zc30g7hmU3P0CrxePZTljXAG8k6CP8AyI4DTdC877Ql2EiEpT7jaBCED+6OfNRkniaPw+CMy8WXP43tijSYWYYkvOr9/n7aCOKrylE73rVAAEBcm97nnM4yV5TqCVJOlSTJUkl6BTSpBpK7bb4nbpH51BzosNVfSog+J85eIj8kJ1vBrWYQhaidgEkn5Cm71o1IUzg6pPhY6OJEfsnsVkz7cd40tEzp1pKZgSQJG8cN6j/c04mev05qTOzqzzDADrFxeLxGs8AYJgwoFXoFKkklSSSpJJUk69FMpDii+BmB9cf9KycVlldp2R3gaB5/fnNrgC/GVPFZxXTtmLojky/GBMcd+V6Jwp8cLG7cb/7cujo2Wj5VHdJlYBv98DcngU1bWnOYHx+646lGQX+VaCYrMR6jY7FpQkqJgRvbfhVlOmXOgKt7w0Sqbm2ZFw7mOR5+Q+HpWvRohnms6pUL1X8xCtJ2+O457WtTV82Wy1OyzS70EzbloeGt59DwuhuIxKGJU4kKegENqEhHJbo2K+SI/i/dIQY6odF0FSsxjModDRw3HAanLz1NonVVbNcUt1ZWtSlKVck3JP1aPStTDsDWrl+0qpqOAbMRb9B7+dzN0PIouVjlsarynTJUkycbYUrYGOdVuqNbqUTSwtWrBa0wd+v5UlnKnVKKAnxD7vG+0c/51A4hgurWdn1nawPMqSns+7EkW4kXjjBjYxO/I1S/GtboJR2H7EdVMOeB7/t7okns/CUlST4ucg7wJHX86EdXrnxaBbVLBdmNLqX1OGpnWLnQ9RqiqMlQ2kqUkLTpISnaSYPC8Rwtc9DUC14OYklIYqhVaKFNgZJjY2Os8L68fVGWs2S21DGHQhxI8KlwdMfeKQmFKMWnaolrjM+o0VPcMc8B1SRoCL3O1zoN/IqpZlmmIKiH1F42IUZ+6Pd3gcdh8atDKbhDbcR1qps77CmS3MIJaQI0uQdwbWnkLgwBeZYUHxoETeOnPz51dhsQWnu3+Q/T9EP2t2Y2oz+5oXJEkcQf8gPuPXihVaS5VKmSSp0yVJJONiq3FEUmjfrrgiuEn0+rVmYiDddh2XnADSbT97xHH2v8zqzl044KflH9YKIw31rI7a/+KQOut+AvFlbGcRAAk/Ej8DWmWSZXAh0WWhuLisACVsEql51jQs3TMe6TO3OJvP6euxh6eUarNrPzHRBMQufyjhy9KudopYdpzdeo225/qhGNxPcIkE9+oSiRZCf94RzN9IO3vfuznzLgD6rqmsL2uLYDR6zaTxsN41s0bqrFViVkkm9zcneSTxm9FwS6GAIIFjaM13HSwO/uPbgNRZQHXAZAsOG9GsYQAXXK5/EV2OLhSs3bUzsb87nhsmKuQKVJMlTJ0Sy/MO791Mq4cuthE+vrNCVaBcZJstrC49lNndtaSTHvy6nmiiVOOQCEo6Npv52oB9Rk+AEnif0XSYfC1msJruDRH0g/MkwPT3UhtxbWpfiE+8q8n6+t6pDqhMIx9HCZDmgxc7/HXHmrt2NcZxzemLoTBt8FE85NhayaIrPdSsRw68re65J9Jrnd7TdIdMESCL3B5wR5gof2xd+yvBC/EAhJSTYGZEgdAIpqdY1D4W9dfdF4fB0xQL3vyiYnlGnKT7wmme1+HWdLeCSsBJUdS0pgJI4rBvedMmOe9SfRqaud16KqgGn6C6eIBiTqJ43v8ofjsI28C60Fpkk9ytJCkm3mCN4g/DaqnUiCSDfrqFr4TH+BlOu0Qd/KdRMD/t78UKw2AKpGxSeM24cNqiC55IHC/X5RtTuaDWOdoTLfQWiSNRtvpEaNY7s0vdITPIHp1j5UdRq1WWfcde65zG0MBiPHQOR3CCAdtpDeN+MnZAcVhVNmFCPrbzoulWbUFvZY+MwFXCkZ7g6OFwfXTrgmKuQSQpk4TiEH1qDnDdEU6byYGvX7ojgmjN9vOs/E1Blsun7Iwr++Bfp5kX160Os6widZa7BFsmw8nVwozC05Mrmu3sYGN7sa8evbTTzVibAgSPl/KjzPFcdbgr1mL8BSb7XsTMzvba3OsWk24K1KjtlRcYvmT62/GtlsALNylxgXUQxdS7pT4lJ5gCSJ5nbzIqus6GEko7Bsz1msptubT+etNdVTcxxZWpTi7kmTHPkP7o2HQAUJSaTYaldXin0qLBbwtFo35eR1JsCbFA33iTNa9OmGiFxGKxb6ry47/tp7Jk1aEG7VJKZtSJgSnY0vIaFJbw8IUo+nmaGdWmo1jfValHA5cNUxFQaCG+ZMSfIX9kx3R5b1fnas/wDt6lhGqn5dhSDqJFj9XoDF4gZcnFdH2H2a4VRXJHhMR6bRvNo/MKxKSnC6VKbQ/iF+6hY8LaRHjUDveQBtYm8Cqgzw3MNHXv8AhWVa5xFUtptzOOpkCw0iZytGvEmZhP4nJsXiU6yQhsp1KJlCE+EEgI4wJGqAPiKZj6bT5adbKNYuDO7BGYyDEkwbeTpvuNrcLZ2K7IO4PEhxMlpSIUSQCZTy6LAi2yqpxVfvRc+iGoto06ORrTmJmfK0esk+fJW3O8gZxWjvUyUTpI5GJB6WFBseWq2nWqUwQwxPkfuvMoydvDp7tKDG+o6fhO9SfUzXVRc5x8Znrkp7uFQpOhSUlNoEWtUA9wOYG6bKCIQI9mm0YtDzY0hU6gDsQnkbFJgAj4dLxVlpJ+ripurVO7FGfANrefXqiy8qZIju0gSDGkRI6ER0qvvn8VXkGypfaDs7h5S28QA4dLbsQNUn9m4ecbHa3CKMFYOIfEEddAqVAV20302kOZF2m4ibmOXEXHlKzntP2TdwiyD4k2II5GN+HEfEVo0cU14usypgXEZqV7gRuCfuOfuEFbav9flVrniLKFLDkOh1uJmbDe3V9RqpOHV4pF/rlxoeq0lkFauCqNbWzNvfXS19hrxj5sirdZD122HiDHXRTqDUArnCbovk69wPSeX1Io7Cu2XLduUhAcdN4jrnfX2RxKhxE/Gj4XJSrJmGJWvWkAEFNzKbDUbiLG0nnt659JjWw4o2o5zpAVafT8en+n1aj0K2xlBs8kNKM2MDyEz+W9DVwYst7sp7BUh1iAT7iCfYzA81UsUsaQPr6/WnoMdnkddfhX9o16fchjuO3CZkdTdDHD9CtFohctVcCTaPLQrkCpSqg0nRFMPhxa3C59Py39RWbVrO1B3699PKV1uDwFOACNWyTPL4ix2uWjSVODWsBIFjt5Hf5UC1xbUk6/n+Vv1mU6uFyNADSPjT5GnmnXcu8IJTCSbTsYBFugj8Kl3tVozSqv7bB1XGiALQSBtYADkL2HIyp+S5T9oKkJsQnwiNzwEehqtjc8uJ6Klj8Y3BNphrJE6ch+eC0nsrgAEEutLQ8FArUZHeG+mBPugQIMXHUy1Vzp1mVzVVzCYp/SNBw9wL78LxKsamgQQQBO/+o4x8PnVGYgquF59oSFBu+rTMAEwJi5iB67waWUkZk+ieqKdNvvBCVKUYSkEk8gLk/CnAkwkukLBAIMgiQRxBpiIsUy6pJJUk6ovbfClPeBxtSsM6JlIB7t4RpXG6eIJG889y6b5jjEen8eaJwlMGSCMwIIBMSNxPGYIuCNZ4N9nXe/ZOEdUC8jV3SleKNMakKMbwSOqT0qR/0yHa8evVRxQDnF9MQDB4ayQQOHhncBwPJZd2iwqmXlskD9mogxzny9a0cIAWzN0L2tiC9zSxoDYmBxOo8pULDixVE3+rVbVInLKHwbHZDVLZv5z6C9tYF9NkSwz01mV6QYus7Pxjqxjr2On5PmpVCLbRDL3TqEE9B0n62oii4hwhY3aVFjqJLgPPS8e3v5TurAmeVaoJXBua2bH4VjZa1OrlPeagDbaCZKvKgnOhggxCvAl5tMoVjmzM3j7oPKJMURTI0VLwUEzbDa2lJBvw8x+v501UeHyWj2fUy1rizpExxGvkDr5LPMUoz9cKKogRZCY97zUObXT25bfvZMGrgs9y7YTe+wufThUKhIFtVfhWB1SXaC58hePXRFcPhVOwgA7wYvqUTJ2BJIjgNzWeXik7NrOnIRb3+y6ZtF2Kpd0ZaGfVceJxdLpJMEiLaXNrCFp/ZHsaE6nMQnxQNKJuAQT4hv0joaBNQs0Nzunx2LFbwU7NFvODI9OCIZtkIXhQUgFxCIi0En3+UGQBbgOtSNTxkHeYQeFqmm4OkgSJjkfWY2CE9i8Etp3UdImdRgQEpMKE7e9FSNMCmZ1Kv7Sxvf1GBgIaOPPf2WjUAqEqSSr2Pzv7MMQ4ttxaNfgKElWo6QCna0RubTN6J7rPlExZRYC6co0n4+52gKFhu24UBrw7rJMAB0aZUqdICtrwrcDapf2zZjMpZKpZna2YBJEiRG/ki2FxisQ4koOlpF1kXDilAgISqIUgXJI3MDgapcwMHNPo2HC5+L/c89trhTsLgUtyGyUpJnRbSCd9PEeW3Sol+YX91EgkzKlVBOlSSXikyCDsbGkDF0xE2Wa5/kWIwz4eYlSEeNKyUyiN0HYm1uJIooPNTmVq4WthzRNOr4ZtAm86HcAh3CByvaJ2rwaMcyMQkAPBAKri6QFQq28WBECN9qLonuiCND1H6eyyXML82GqHQ2tq7QQdgRcjyMSs9KVAAFJSPz/OiQWOkgglOWV6IDHMc1oPzx2Bn3iL7qayi3nQVRwDrLocLRc6mC4mDH7aC99/xpLFBrbRTKoJFtovAnb/AFovDwXBc/2xnbScSdQbTz/T50mysKRb+VaS4i5VnRiR3r2lIACVSJibpBnbmbc5vxrNLDkbJRwcM7oCDZjiCo6vDv03B8zRlJkCENUdJlVjMXTqAEwRcGfoUPXcc1l0vZdFvckuiQbGx/lVnN8GFEqSD1HOOX6VLD4kNOU2Cs7T7JdVp96wS/cDU8PWNY12ugJrWXFFPsGPK9udjAqqoJ65hG4R2W50vbicpge/62Wk+zRrXiFaZShDd1AmSQdJWZnxKIMRsJA3NZOJtfj+VuveTh2tceMcTBgyfMetiToBoCFExKfEogFKlnwA+KCYkqKUgxuLXA3oNt7eWv7IABEcPhkoQEACBwAgbzYDh9XodzyTKuDbJpWCAJKRE+8BxH4Tc/HoKmKhIgqJZuFJaRpSE8AAB6CKrcZMqQECF3TKSUUky5U2DEgGDI6HmOtPJShNtYdKJ0JiTJAG5PE9etOXF2qWgT1RSSpJ0qSSVJJNP4ZKxCkhQNribVJri3RMQqPmmTt4dwglSUEktqbBK2pTFwJ/ZgwTN9o2NGtqTTkeXXUcVY176tXKYJgEyfqgzvveLXIniqDnmTlpYPhIWkKCkqlC+qY26DcWBqbapaADp9uPp+NFqikzE5nsHiFi1xibiJEk5uB3cDICHNOiQBJ68/5UqlN0EmByV2GxdMubTYHOjfjO/lzI843mCgit1pBFkSykeKeAHX63orDfVKw+2j/pZRqTy/O0ev3FjS3I3HxFacrhIRLHOKS4fuyCCZJtaTvtM0PTALFe8kOQh5w9fr6mrjbRKmwOudEIxkmx0jqD0Mj9KBqybGF1OADKZzNzG2htNxB+08AByQg0EumCh4rBJX0PMfnRVDFvp21HBZPaHYuHxfijK7iPyN/vzUJjLFzIPukX9aPqYxmWCNVzeG7Drtq5muAykRzgibHgL89FsfYfA9xhHnEeELMtKVto0jQSeQJM9QaynnO8TvconGHKW0gPoGWL6zfX7/lTOzqit1zXqc0ue8qYTpASiN5UeO0aZtU61mBCQJkWtp79DlCtFBp0qSdKkkkBSTLxUxax6ifzFIc0ivADeTbhAiPnf5U9krrxKOpPnH5AUiUwC6imTr2knSpJJUkkzjMMHEKQqYUIsSCOoIuDTtdlMpcwqJ2gxziFnCulQaKdKXQdKpCB4tQV4wQYKVXtvRjQHEEWn4ROHphtI1m+JzDJETIO0RbzE25hUvMmnEp7pxEFKrKBInUOHA7AyDyqUwByWvSDKtR7mOkPEQDcCYmRcQTHPW2iC4dmNzblMi1/r051dWqk6D10QuBwbWGHPkWtOYCL8rjjHDipyaAOq6RogREKbgHtKhafX64A1bRflMws/tDDivTLS6NNutyL7K1NqED3fXVPyrWv1C86IixhFHnm1OagdweCeXn5QL8aHa14bCuc5pdKrmau2N5n409cwxaPZNLNWBI43669rgX3pO34zPOs5zpXZUKAaBB+2nDe37KPVaNXlJIzNlwXYFzvvbl9GrQ0uMNQj6jaYD6mt9AeE7Tw9Tbe+r9mcYE5Y2sgKEaTPC+mSON4tv61EtmoAFymLH+s/W53sbib9c9EfytCUp0p5knoSbjYW6m/rNQqkkyhmaKbVSsSpJJUkkqSSVJJeAev10pJkhSSSSkCwAHl1pEzqkBC9pJ0qSSVJJKkkhXaPKU4lrQVBCp8KikKuRBGk7yJEfCrKby2YU6Twx4cbxtJE+ovz9FjucB1snDrKtLa1AJUT4QRumdgRBtbjV7NbbaLo/BUpiqBeoIcQY2k76g+vFD2Go6j0p6tTNqIKswWG7mzTI429rD1T4qhaMWU3BJCjH67RvvO/wCNX0gHGFmY57qTC+dPI76aRp9vVWNAgAVrgQIXnlR2dxdxKk4l2TsPjM2F6g0QnJlC85TqGojbgB5Xj63qjEM8PktrsWvkrZRYu3t7fnjZV99UqNzFZrjddpQZlpiwlcFVRlXBsGZXBNJOTCHYtyVcgOMx5+daeHp5WczsuT7TxBqVwTZjT9Ux56amNIH3V47M50Dgu5ElbbqHL7KRqAVCRciYkcNYPShjTy1CNPK8Jqo7/LWmQ5sSfCS4CJ4AnUXuLGAZR/KO0y++9wd2SkEeHUFKXcgj3vv2BMQPOovYHBDuwopNuZJ+33EyCJ1B2IveQsfXnzoKFQuqSdKkklSSSpJJUkkqSSVJJKkklSSSpJJUkkzi8MlxBQsSkxIkjYgjbqBTtcWmQks17f8AZt8lT5AeSlKAVAgEBI3KYFiep+GxVOqA4Ftlo4V9N1HuHiTcjmeEyIn2OnGaNhuREEVZXvcaFanZ0t8DxBEA/f7H7ekkUKtYIllEagOe3pJv+FFYaMwCwu284oucNAL+sC336vYw0foH9K08wXCwVKzJKUkJBlIsCecn+W/4VVSJIk6q14gwECzB6LAmSDxPKP0quu8CwK2eysO5w7xzRAI4cZ/bjpG8AniZPr1rNdquzogFgI4DkmyairohMuuRvVzGZtEFiMQKMF4nq/sNroQ8TPiG/upO5E/GNvhWwwNiGnTU9dcVw2IfUz5qrZzHwt3InlcCYtYmLQFPyfNyy4FADUAoTY6bT4RsNhfcRa5qqph5bI5dHffqERTx7XODKguAdDYRewFosNOE3koxlWYhpQWpXhUoON7qlYvLiNvATImDy1AwR3UpEDXQ9c9/lGGu558Q8JHh4xqRJ0sIA0iALytKyTtCFog2DJQHFq/dAhRkCCAoGdoEE2MUFUpEHzQ5DTJB3/Pnw8/NHcRmaErCDM3PukghITMEWmVp33vVIYSJTIfgO0rbiiExA4BSZCIJDnveJJgbXTNwKm6iQJKREIu1jEKUUpUCYBjmCAQocxfcW4VUWkJk/TJ0qSSVJJKkklSSSpJJUkkqSSVJJM4wpCFFd0gEqtPhG9uNqkycwhROiw3PsNoxClhYWh2VoUmwUCogQOVvlR77tjq9+uK2sA6+Y2IEFuniaANxoQJ5HioyaEK6JkAQFMy8+NJnz226zVtCzwZWd2m0OwzmFuotrr6fwrKkyAa2GmRK87qNyuLeCJZvhAlxWkHSD8ufl1qijUzME6qyq3K4wgGMakzsef6/XSoVmiZ0Wx2fXcKYaPEOH6c+VxugmLaCTZWoc4rPqNANjK67B1n1GeNuU8JUc1WjCYULGPQRI50bhqRLSQVgdqYttOo1rhsT7X6466IQ84VEkn64RWuxga3KFw9es+rUNQnrl5JMi/E9Bxp3mAlh2hztCeQ1PXr5KU20pSYEASqAVWJITa/EwB5gVQXBrrz7eaOFJ76UtgXO+s5Y1mdOUG9lZ8Jjvs7CdRIecS6nUZhACSlB6qOqJHMztcNzRUccugjr4R7WmkGir8+/uJiwujWZZ0t10OtOw22IWkH3VNhUKKkiShYCBJ5gXgxU2mA3KRfr7KQGUnQ9Dhp+FVc2UW1A6lKUUhQUNkakgghST7ybi0CU9IoukM3Wv8oes/IN/bTabcN1YsB7QXQklZkm4No1hBhJHBCiBtF55Emh+DE26E/dMK7CBPR+3kdFeex3a1vFgpAKFJ+6RwMCxAgpBITeDtzmgq+HNMqwOBEq0UMpJUkl4R8uv40ky9pJ0qSSVJJKkklSSXikyINwdxSTLJvaRlim3Uhue7UJS3EpB2UUjgSTJncxczY6i8G7uv2Wjhi59J2UiRAMjUeZ3ECATFotqam0o7EVCo1urVu4WrUENqDXfok8/jaTISapBRrmgo3h3V6R4o/8s24XAo9lSoGi/wALksThcI6q45Jv/wAovvYnirLmGKJKkwPeNzMnh6elEUmAAFc290khAM0VbhuOXyqGI0Wx2M0Z95vp+Y6PAqvLXNZZK7hrMq4VTtibpVJi2qE4x+9/h0rXw9IRIXEdp4x2ctdcTpy0OvE+20JrAZct5UIFhuo7D+fSin1QwX14LGoYR1c2s2YnX24mP3gIy3gUIEAg8ZI3tPG/y41jVa73uzZl3eB7Po0KYp93PGYJJmJO3kJ05p5DQ0kn7qkwOp1Gf/T+FVNe4XRlaix5a2OYPCCD8mE040FAiABa0bnYb+ZPxqxldwQ9bs+k83Fz+hvyiY57oaGnWzCTAUCkkGLKgEHjpNulaLK1KqOfXyuVr9n4rCmLZeI2+Zj4nnqw26riomxHSDMp8iTt1mrnADQdcUDTc5xJcZ15i+3rw21sJUULIHQ+v41fAKADnMEfupGWZm7h3A4ysoUOWx6EcRUalNtQQ4JUqzqZlq2Lsb7QW8QQ08C26SEhUylSiPKU6jqgXHCbgHExODLPE3RbNGqHyBqFd3ngkalGE2v+flF586CAlWqtdos+XhXQpX9QEhRISmDKglQkqmROuwFouZir6VIPEDVS2lTHe0rSHg24SgnSE2JCgogBQItE78hfnEe5cRISDZEo0y6FAKSZB4iqiIsVFd0ydKkklSSSpJIR2hywvJSUqIUnb3ue4KT4SOcEEWINotpPymE7XNE5hI66281kmKwC1OlMI1/3VNAKvEpghKlTMhInoDVrrmF09CpTpUhUJMeTjFvWLenNQiIsbEbg7joetVLTBBEhSU4pQECI8h+lWiq4WCBdgqNQ5nTPmfwVdMc2QONrdOl/LT8a02ELztwvdVnOnSbRYcfiI+fzoXFOJtC6rsGgxgLs1zt8z8a8Qg5oFdSFw5tUmaqmvZl+vZcZH2ddx2I7tFkiCtZ2Qk+XEnYca1+/bRpc1wOKomviC55MennAi2+t41uYnTGMkwrIDaNUJITA03UIkkqMSVFO23oaHbUqESQL369lTUcC6xiLAC0Dces3477qG4nDuKIhGkCZEkm1zBMiZ6bdac6Xg+1vZWsdXpmWFw23uRtc/CFLwDKxpEAkwFTJSYmSnfTF/SKrcymbBadLG42mRUdpuDveNdJ5+vmPdytekJGkxeRMmdp6D5T8Kjh3aC61KfbGHzFzg5pOxi0D787aRrEi8QypO425/In1qDQWm9kc+oyqwZYcPPePnUH2NkGxOANyPhetOjiwTlK5LHdivY01KcWvF9PbUC5n00v3h/GkpO4+fLyqFU9y8OGhRGCb/e0DSfZzduPCZ0vrF5vB0ULFMFKiNxzoylVD2grCxuDdh6paLgb9fqnMC5pIVq0kEaSJ35yLwOm9PUE2UMM4MIc7SevQfstcyjtwFtspUnU4oFKhIASUXEpmNJAVKhER7prEfh8pK3A0OGa460/TY8UcdxYU2QoAqQE62pSY1xZJgKkBQM2kEC8zVWUgqIEWHXXuq52gbQChSClotjwhaAkRtpgmQQknUm5UDYSCKupkxB66+FNs5tPzfjt1uimQ5gZAulJJcJSQUArlBSFGJ/aXEi/vT4gKi9vXyouaIsev46srgy+FXBBnaCPy39KFLYUAnainXhpJl7STrlxEgi4kEWsb8jzpwYMpiJEKl9o+y2vvVhuVEAhSTcq0gFUbySCSLgjrejGupvaGmxVuHx2Jw9QGZaLRy39eCzvEBcgOBWoACFAyALAXvAiB5VQQ4arsaT6JBdSIInY2nrX5U3B4dRQDbjxHPyomnTc5oKyMZjKVKs5hm0bHh5hHMzzllK1J7wJiyhBFwSIIAgEGaOpkRJXFPaZgKs5rmzKjZwH4/p1+VCYkZjZdX2LUbRpw8x1+3zohv29v94fP9KF7t3Bb/wDeUP8Al90NxmOkkJVIJsBN54VpYZlIAEi65LtXF4lz3MY7wnh0LdTdaz2ex+EweDDQeSVnxOKhfvaRquAJj3Ujp1oR01KmY6ddFBPd4YG3U/ttpoog7UNAqAdCtYAWVA3PAgniLed6JLARfbRDtHyhmZY/DLslzSo+Ie8UAnTb3dt/Wbc63MLgtHC4vuTJAI0PGL6e+/6KvYrMQlUlxKosCAYMegqnu3StynjMO5kNMe9vPVdI7UBJu5Noi8HpHzvxvvUwypqEM9+CIyOPrH24fpA0RRztRhnT+0VuTMDY2MpMQZvwEW5XmZiHBBU2Cmc1CoLc4m+45DmfwILrjW4cGk32MjpvVLqJ2WrS7VpmA/Ued+en8bILjX0IUFoUmbAxyoij4mmnU9PNBY2oylVbi8NE6OERIkKQ4+ytHvCSTbxWEeX1FVMz0zIRmIq4bENyvuD5i/QB9UGxWlOygUmYjpuD12PkRzrUpVg4SdVx2Lwxp1C1l27J9jHhopmFcSJVBTunaOJJj0NQeGvkjoq6lVdRDWm97xOm3yT9ird/2mQkMPl1K5UgE6VIWkCUkFSLQkTEgyFrSQQIAYpTLfNGvqtbdulucCP1JnmOaidpc+aeHeNFACrFIK9cpFtSVWgTbTYeRp6TMphyc1WlngvY8NeH261awedhKWw26ppwpIU4NQMIlyAkGLkaSkRJg8adzRJm44JxUBaB8mBHp6Rr5QVZMk7dtIfDrrkAp0EFMKCUiRqNgpRJ385jcj1KJLYClLMoEx59cDccloCO1uDI/r0/BX6UGaT+CqzBeq7U4Mi76SD/AHVf9NIU38EszVwvtTgwCe/G37rh22gR+G9OKb+CWYLtPavBwP26f+FY+UUxpO4JZgvHO1eFgw+mYtZe/wAKQpOm4SLhFlUs9eweKR3wcS2+JkQvxRMXjeKKywchuNjw/ZWYXHVaAluhN28feYKHYXDNlCSm4Isa0G0GARCCrdp4l9QuLlSc3EOu8fGv/MaYm0quiBmAKFBoqVpG9B1Xhgkro8Fhn13BlMX6v190y+kpJBFxT0yH3CbFNdh3FrxcJ7Ika3gSLIBUfTb51e9uVtisc1u8JJHXUqyqcneI9Ttx89qDNdjNZ9lqUew8TXBNJzHDk6fwh72lAsee8fAVfTrNqCQg8V2diMNUFOq3XfUH+FHbxsk3k8JA35fyqZIVQwziQGiSTFtVKcHh8SUGTxt+FDjE0yYbJWqf6fxdJveVC1oG5d+36oc/lSFRpVp8zIk7DnRLasNzQfysmphy+r3OZsj/ACnw6TqoasmdHI9QaY42kLOkeiLp/wBPY2o3PSyuB3DgpDGFcSQFBPTxCqjiKRu2fZGDsfGghlXKCdPEJPzdP4tnmBedp5b+dPTqtqXaqcV2fWwRa2rF+jtzCh4VgglMpF4Eqv8ADepVagAkz7KODwb6hytLYmwJAJ9DrwlSsTlROxv8vzqluNptR7/6cxbxJyg+f3tCF4nArQNRAKeYMii6WJpvOUG/BYmM7IxeGZ3j2y3iDI65p9rFynSnwjlv8Z3mmeCDJUKIpVGZR9XXwuWcKpRsUBUmEyQRHSmqVQzWY4wr8LgKmJgMczNs2YNuWn7XUpzLXIO15uTz4eX6VQMbSndaJ/pvG5b5fOf2UF1sIIulUjgQQKKY7MNCPOyxcRQFF4Be13/UggdbIlkuPXqMAnaQPPcz0+pqqvlYJcVdg8NVxhy0myft7wB73VjD3Hl5/W1BivTK0X9gY1kSGydBmEn3hMOYopKfvJUYn93zNXMIeJCz8ThX4aoaVTUAfIn4m66wuKS6NSJCgAYP94GAakQRYoYtIun0u7A2NVOqNa7LKOodm4mth3YhrfCPnjHGN/iV2lABJHHerCUBC1Ts7kzK8KwpTYJLaZMkcOhod2JqtMAp+4puuQsPzYftXeetf+Y1pviFXhcxcGjddYFCRIBlX3vOsTEOc45jpsvTeyaVKiw0mmXiM36eQ085TOcYeU6uKd/L6vVmDqZX5eP3Qv8AUODFWh3w1br/ANf2N/dcdlx/WdYHpefStOrsvPhpHM/hE3HiVERASBHW5/Ss7GCA31XX/wBJ61b/APH8prEsBaSk+h5HnQtKoabswXT47BsxdE03W4HgePWqgZVl5QSpe/AfnReLxLXgNZp1ZYPYXY1TDvdVxP1CwHxm9dt4+JGbk90qOn4iqcHHfAHn9lof1ASOz6hbqI/8gq+3jVDj+NbfdDZebDFk/U0FWHLHitsKO5J/GsXGgirHkvRf6cLTgWlvF33TWa4QOaAV6TeLTMx/KrMHWNMOIE6If+oMBTxb6LH1Mh8QFpkmOYj14oW5iFJUEK+5IB53sa0G02kZ27wY9FylfF1cww1YyKeZs8b8/K3IKQiFqbPEKB+e1QquhjvIq3A0g7FUuT2n5/KOViL0s3QoMqQ0598EWAvvMn/StDO2pWbtHFco3DVsH2fWB8YcLBtwJBBPlxiT90ASqK2CJsvP2PLDIRLLhqdQrzB+BoLEnLSc0roux2ipj6NUcTPsVYVbGsVuoXo1QSwg8CqaK6deMiN1Z8qaCWk9bnzNYGMeXVTOy9R7Aw7aOBZlFzc+Z/TT0Xb2Yd0tIIlKgdXMdR+lXYRgLHSsf+ps/fUspuASPcX+ykv4PUAUu6QYNhMngQaIpDI0N4LnMbihXxD6xH1H2Gn2CcwjGkrVIUpZG221h5b+lNVeQIGqWDoNr1IcYY0S48APydBzK4XMmd6ynTN9V6bhjSNFpoxli0cFMYXIrQoPzNuvP+3MCMLiTlHhdcfkeh+CFs3Zb+x4f/DT+FUVPqKzG6LCsckB50kizjnlOo1o4nvCMrRYx5hF9i/2bHtq1Hw9skA/S47Qdo4HUxHBDcK/4pIQnmdj6Xveg61KGwJK6Ps3HZqneOFNo3Ohve17qW5imyCCpMG2/Ohm0aoMgGy2q3aGCc0sfUEG3uo2Xq7lpwylRUYSQZ4XmtXPn2I8157WwYpVAwPa4Hdpm2l+BXbeNEHW4ieEHb6ND1O8c8OawwOXFbeDo4Ojh6tGrXaC+NHTGW4No3XozNAnUoSBNtj5delUvwj3EFgMH4/ZamF7eo0qZZiKjS5o1BkOG2w8XEevlyxiUBSlFafFH3gbDhHCpVqRLAxjTbkqezsa1uIfiMTWp+ICwdMQbDhafe8LrFYhpaCnvAJ6jnUKFKrTqBxabIntPHYPGYV9GnWaCY1NtQfwgxwjcxr9ZBE+drVqiu6JylcO7s5oqd2KjfObe8WRbL3ENoCe8SbmszFMfVqZg0rtOxcRh8HhRRqVWTJNjOvsvMwRrUjS4lMTMnnEfhUsODTa4OaTKp7VqU8ZVpGjWa0NmZnloI2jiE1mKQUJSJWJkkXIPA28zV2G7zMXOtaAOSzO2Tg20WUaTs0uLnOG7oiT5yfKFCwTcKBUtICVcTeBfarq5zNIa0kkIHsyn3dVlSrVY1rXCxNyAZsPzMao4nHNn76fjWScNVGrSu7Z2vgnmG1W+6j4N4IkKUnmCDPn+Xzq+uw1ILQeCyuysSzC5qdao2DcQZHP8WQvNGESVtrSQd0zeeg5VoYWpUgMqNPmuZ7bwmEznEYWowg6tm88hw35fbzKkhKkrK0AXkE34jamxcuaWBpJS7CDaNZlepVY1t5BN9xpHQRxzGt3GsA+dZbcNVmcpXb1e18FlLe9aDCrTzGmPElX8JmPOtxlTNsR5rzSvhe5gZ2v/wCpmPOwRTKcxSlOhZiPdPCOtZ+Lwrnuzs9Quq7B7bo4ekMNiDEfS7aDeDwv6R5KRji2vSe8Tadrkg+XlVFAVacjKbrR7SfgcWWP75vhnS5IMWEHWy5w+NBOhdmybcCjgD5c/OimAtETdc5jctaqarGxy5C3vCPYdqABwSAAefCaoyue/wAVo4K92Jw2Hwx/tyHl7rhwuALgROx30TWMgeImw3JoerSJd4QSt7sjtCkyjlqupt3AafW4kwV428EAEkaVcZqdFr6bjLSqe16mF7QpAUqrMzTNzFt/x7LbuyhnB4cjbu0/hUX/AFFchEWmfK4WA5p/WOcPGv8AzGtt6Cw4MiBKELoQrdbcI3l/YnMMQhK2sMsoV7qlFDYIPEd4pMjkRNTbA1Qtet/iD+yP5p7PcWlghTYaSy2pZUpaYOke6nQSSo8BSa68oMOvfTltwVGweRPvKUEBEpie8eZa32jvVpnbhMW50S2o2OCoqUXk5pkcUaPsyzX/AMGr/msf/JS71qq7pyH532OxmETqxDSWxIEd8wpXi2hCXCo+g604qNOiRpkLzIuyGMxiSrDs6wlWky40gzAMALWkmxFwIpGo0apCm5TMw9nuZMI1uYVQTIBIcZVE8VaVnSnmowBxIpu8YnyOCks+zjM4n7KYN573Dx5z3kVW57TYImiYJLkLxGUvNqUhaUhSDCgFoVflKSQfQ1XlRf8AdN49eyI5X2TxuIGpjDqcTtqGkJtuApZCTytNNopd9SPH5UrHdgcyAJcwi1hP7i2lqHGyUKKtuEUg8hQLcO+2nXUqt5tlLuDfU06NK0xIBBjUkKAJSSJgiryQ9qDpjuqgOxRbK+zmJxKR3CW3NWrSnv8ADhZgmYbUsL4E3G19qolaD3Nbrr6p8+zDNCbYRXq6wP8A3KvbVG6zKlITLVXs6yR7CqCX0pSpQJAS604bGDPdrVp9Ym/KrQ4HRUObCNYHsDmGJbQ6zhwtKkggh7DglJukkFwEW4EA1UHhpIV7xnaDvumsR2DzBt1DS8MUrWCUS4zpVG4C9ejVx0zMXipd40iygGEG6kYj2fZi2lS3MNoQkEqKnsOAABJ/7y/kKhnB0VzeDtFVCCIj0q0EOEFVOY6mQR7q3ZZ2HzJ5IUnBOQdisobPnDikn1ihntbsUfRxbv8APrrkj2Vdk8wRpbXhlwqdCwptSQACfEtKilIgWJI5cqqITVixxzNVNzDMS6eSRsPzNKIReHphondOYbE6m1NK2jw9CNqm0ZrKmu3uXiqON+uau+QdqXW8O0gOLASgCB09aqNSl/k26M/9Fq1PHTfY314+iqObH9q7w8a/8xox6w8OASFz2UabXjsKl6O7U82FAwQQVCAehMA9JoXdbTyRTMawvo/OOz+GxRScQyhxSPdUZCk+ShBFPKyVVvaDlTrGVPjDLWpKFJdUlxZUQ0mCpCCbhIIC4JOyhxAp23MJSBqPwsIfz5RBkD/Sru6ITCrSndfVeAH7Jv8AgR/lFUFJYB7UcUW82xIB/wB0fUsoqwAwrmNpuEGx/dBcoxqxiGFybOtx6LFNKtdQaBHyvqBQqtCqg9vcnawuV43upDa1NKDX3EK71GrQPupVY6dpB51MOvJTsbmIaFlfYrBpxGOw7K/ccXcc0pSVlPkQmPWpFytqUQBbYL6RQkAAAAAWAFgByFVKlZL2YbxyM3fxIYdVh3Xn0uKAMKQla0oIk3IUlIB4CedTJtCtcGRrcAfKqXavKMalasRi2gkOuE6VLaKhqKlABKVlUDaYqTeCY93FrEdcFx7OWkf0nhIlMLNt5htZ8xTOhWOzhkG4jVfRSkyCOdvjVaHXxs2LCjxohHamVoXsLc05py1MOg+hQr8qqrDwqdI3W/ZplrWIaWy+hLjaxCkqFuh6Ebgi4NDAwr4lYx7csD3KMta1rc0JxACl3UQCzp1HiQIE8YmrqR1KgRsm/YTlLb2KeeWAosIR3YPBThUNfmAggfxdKjUtZXF0tC17tg4pOBxZROvuHdMbyUECOs1WEzW5iAsu7HYHNcNl2Owowr2pYAwwMJ0lzwPQVKhICYUBznmatcWuIKgWlhgGVSBkLjL4ZxKUoc0BWgLQu0kQShRAVINjeouAHiF0ScS97IFjuiiMvbFwgCqw4hVOc5whxJV2yn2fh1lpwP6QpCTp0TEjnqH4UJUeC4yFs4XtV9Gi2nlBgR1ZZtm6f2jon765/wCI1qvEhYGGdlcLSm+zD7TeMYU+hDjOvS4lYBToXKCoz+6DqngRQq2ngup21Wz4TGYzDuOMN4vC4tLaylKXl6XkAD3FmRqIEeIzO9IrLeQbgQh3tA7fNN4FzDktqxb6FtKbZc7xLQXKVKUuAAdJsneTyE1Yxp14KBiQ3jHysTyvI3sSVJb7saQJLjrTQEzEd4oatj7sx60TnaqDSe0+IQvpjA9qcChptKsdhNSUJCv9oZ3CQD97nQpY7grgQsZ9pmALmMxGMbcw7jCi2UqbxDKlEaG0e4F6j4hwHXapBtkRRq3DShPZDLFPvoOtptttbanFOutohOqTAUZVZJ2HnFQRT3AN5laXm3aA4LFu4rC4vC4rCOkKdwwxDZcSowlSmhO8+K28mRYEMhwzM0NcCDxhTu3faHD4zJ3lsOBQUpkFJspJ71CtKkm4MAnkQJEi9O1slVAmm6/UrH8pxy8K+0+3BUhQUJ48xbgRb1qREIjM2sMpsR1vwW/5D25weJQCHktL4tukIUDyBVAV5pJ9KiWFBkgGEJyxprBY7G4hzFMIYfhSE96mSsnUvw8wdURPvVIy4AQmsFmntIz5nFYtTrBKkd2hAUQU6imTqAN4vxg2p5ytV9GiXVL7H7L3sBgFJxWHxS3GGmG1kqW4+wkgAFKvCV67nmBvyqBuiKjgGEbnz02+FtSu1eB2GOwknb/aGdzt96kGk7II21XzLnmROYXR3haOoGC28057sTOhRjcbxNFUzIhU4hokEbq5eyTLG23VYrFPYdnDrZdaHePtJUorISRpKpTYL3g+lRqnYJqbbSrJkHbhWWrThsZimMbhSSGsQw6l1xtI2DqUkq0xHMi4BUNoGnmuAp5o1Q32945t04BTTiHElDygpKgoEKLUG3AwfgaeiDdRqHdVn2bdrP6PxOtQKmXE6HQNwJlKwOaTNuIJ4xTVG3RLPGwdfwt2Rn2BxzC20YllSXW1JIKwlQC0lJlCoULE7iqUsrmmYVf7J5uxleBSzjMWypxKlnQ2vvFQVeEAJve5uAPFwpKx7TUcS0FYbiXv9oceSI1OrWnyUoqg+hirC6WwrKeGAKtzSwoBQ2IBHrVCFIgwVsnZb+x4f/DT+FBVPqKubosEzlkh51JsQ4sHzCj6VsnxCyCpOFM3CCuogxQzhBW5SqZ2yrHkV2gTeVK386iUDif9w+n2VYxzR78iN1G3rRTTLCFU4RVY/kPhO4jCQogja1VXFgi2OY8B7tYiFyMF0qWZyrLaIvy69U19ji8etI1DCTcPTzWN+uvhexVZuimSDyUnCrEinYYKrxLC5sg9dfhE2SggW2mBEecmrb7LLeC1xDtVMbwySJF72k8ByqBeRqmygpxbCU2AMi9uJiONRDidVIgCyFYlyOHHhvPEVdMBKlTzOg/KFKm9DjW62nyG+FNHDk9fSrmvA0CCqUHukOfbgn8NlC1nbfjUjVjSyF7qncvdJ5LrMMrLSBP+nTrTMfLpTvDXUy1oNr3+VACPCTHrU58cKIYBhy6OC5Q1NSc8NVVLDmoJC8UyRwpNe0pVMPUYJIsnGL1Cra6vwkP8KkBNDG61WAhdimVhT4TqH4edWAShHHuzPv5fqjmQvS2UndJ+RuPzqohUYgDNmGhW6dlv7Hh/8NP4UDU+opm6LC87/r8R/ju/51Vss0HkFnnX1QRzf65iqXLXpaI9kf8AVD+JX4mqnaoev9ft9kBc/tKf8X86tbo5TqfRT8j9kQxP9ar+IfjVjfp9kH/+vsuF/e8/1pymZqF0r3PQ/jURupH6whS9z61SdVst+kdbLxnceY/EU/8AkoH/AG/Q/Yoqzv8AH8DRBWKfwi7HvK/iV/8AzQ7tArG6px/3T5j8RUW6p3aKvO7fH86Jdono/X6D8KLhf0qqnqj8Xp6FE0+8POrzosbdHBQSLQrtJ/VetTp6+ynT1Pkfsqw3snzoj/Mp/wD67PP9U4aqP1Itn+36JK2qI+pWP/21HY96iKv0LNwf+/6KWKFWwvVUiman2+HnVo2QVX/LyKK5J76vL8xTVNEM/byW9dlv7Hh/8NP4VmVPqKsbo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4" name="Picture 4" descr="http://simplebooklet.com/userFiles/a/4/9/3/2/3/gfHsMMqo729AqohhwG47K4/htdoxsB3.jpg"/>
          <p:cNvPicPr>
            <a:picLocks noChangeAspect="1" noChangeArrowheads="1"/>
          </p:cNvPicPr>
          <p:nvPr/>
        </p:nvPicPr>
        <p:blipFill>
          <a:blip r:embed="rId2" cstate="print"/>
          <a:srcRect/>
          <a:stretch>
            <a:fillRect/>
          </a:stretch>
        </p:blipFill>
        <p:spPr bwMode="auto">
          <a:xfrm>
            <a:off x="3124200" y="228600"/>
            <a:ext cx="2667000" cy="1447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Hear America . . . ” questions</a:t>
            </a:r>
            <a:endParaRPr lang="en-US" dirty="0"/>
          </a:p>
        </p:txBody>
      </p:sp>
      <p:sp>
        <p:nvSpPr>
          <p:cNvPr id="3" name="Content Placeholder 2"/>
          <p:cNvSpPr>
            <a:spLocks noGrp="1"/>
          </p:cNvSpPr>
          <p:nvPr>
            <p:ph idx="1"/>
          </p:nvPr>
        </p:nvSpPr>
        <p:spPr/>
        <p:txBody>
          <a:bodyPr>
            <a:normAutofit/>
          </a:bodyPr>
          <a:lstStyle/>
          <a:p>
            <a:pPr>
              <a:buNone/>
            </a:pPr>
            <a:r>
              <a:rPr lang="en-US" dirty="0"/>
              <a:t>1</a:t>
            </a:r>
            <a:r>
              <a:rPr lang="en-US" sz="2000" dirty="0"/>
              <a:t>.  The examples of all the workers in the poem are used to</a:t>
            </a:r>
          </a:p>
          <a:p>
            <a:pPr>
              <a:buNone/>
            </a:pPr>
            <a:r>
              <a:rPr lang="en-US" sz="2000" dirty="0"/>
              <a:t>a.  celebrate the different voices that define life in America.</a:t>
            </a:r>
          </a:p>
          <a:p>
            <a:pPr>
              <a:buNone/>
            </a:pPr>
            <a:r>
              <a:rPr lang="en-US" sz="2000" dirty="0"/>
              <a:t>b.  illustrate the problems of poor, working class Americans.</a:t>
            </a:r>
          </a:p>
          <a:p>
            <a:pPr>
              <a:buNone/>
            </a:pPr>
            <a:r>
              <a:rPr lang="en-US" sz="2000" dirty="0"/>
              <a:t>c.  communicate the job possibilities that can be had in America.</a:t>
            </a:r>
          </a:p>
          <a:p>
            <a:pPr marL="457200" indent="-457200">
              <a:buNone/>
            </a:pPr>
            <a:r>
              <a:rPr lang="en-US" sz="2000" dirty="0" smtClean="0"/>
              <a:t>d. extol </a:t>
            </a:r>
            <a:r>
              <a:rPr lang="en-US" sz="2000" dirty="0"/>
              <a:t>the virtues of America's job creators. </a:t>
            </a:r>
            <a:endParaRPr lang="en-US" sz="2000" dirty="0" smtClean="0"/>
          </a:p>
          <a:p>
            <a:pPr marL="457200" indent="-457200">
              <a:buNone/>
            </a:pPr>
            <a:endParaRPr lang="en-US" sz="2000" dirty="0" smtClean="0"/>
          </a:p>
          <a:p>
            <a:pPr>
              <a:buNone/>
            </a:pPr>
            <a:r>
              <a:rPr lang="en-US" dirty="0" smtClean="0"/>
              <a:t>2</a:t>
            </a:r>
            <a:r>
              <a:rPr lang="en-US" sz="2000" dirty="0" smtClean="0"/>
              <a:t>.  What word choices best illustrates the speaker's subjective description of his subjects</a:t>
            </a:r>
          </a:p>
          <a:p>
            <a:pPr>
              <a:buNone/>
            </a:pPr>
            <a:r>
              <a:rPr lang="en-US" sz="2000" dirty="0" smtClean="0"/>
              <a:t>a.  measures, sewing			c.  blithe, melodious </a:t>
            </a:r>
          </a:p>
          <a:p>
            <a:pPr>
              <a:buNone/>
            </a:pPr>
            <a:r>
              <a:rPr lang="en-US" sz="2000" dirty="0" smtClean="0"/>
              <a:t>b.  mother, fellows 			d.  young, open</a:t>
            </a:r>
          </a:p>
          <a:p>
            <a:pPr marL="457200" indent="-457200">
              <a:buAutoNum type="alphaLcPeriod" startAt="4"/>
            </a:pPr>
            <a:endParaRPr lang="en-US" sz="2000" dirty="0"/>
          </a:p>
          <a:p>
            <a:endParaRPr lang="en-US" dirty="0"/>
          </a:p>
        </p:txBody>
      </p:sp>
    </p:spTree>
    <p:extLst>
      <p:ext uri="{BB962C8B-B14F-4D97-AF65-F5344CB8AC3E}">
        <p14:creationId xmlns="" xmlns:p14="http://schemas.microsoft.com/office/powerpoint/2010/main" val="206094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Hear America . . . ” questions</a:t>
            </a:r>
            <a:endParaRPr lang="en-US" dirty="0"/>
          </a:p>
        </p:txBody>
      </p:sp>
      <p:sp>
        <p:nvSpPr>
          <p:cNvPr id="3" name="Content Placeholder 2"/>
          <p:cNvSpPr>
            <a:spLocks noGrp="1"/>
          </p:cNvSpPr>
          <p:nvPr>
            <p:ph idx="1"/>
          </p:nvPr>
        </p:nvSpPr>
        <p:spPr>
          <a:xfrm>
            <a:off x="533400" y="1600200"/>
            <a:ext cx="8229600" cy="4525963"/>
          </a:xfrm>
        </p:spPr>
        <p:txBody>
          <a:bodyPr>
            <a:normAutofit fontScale="70000" lnSpcReduction="20000"/>
          </a:bodyPr>
          <a:lstStyle/>
          <a:p>
            <a:pPr>
              <a:buNone/>
            </a:pPr>
            <a:r>
              <a:rPr lang="en-US" sz="4000" dirty="0" smtClean="0"/>
              <a:t>3</a:t>
            </a:r>
            <a:r>
              <a:rPr lang="en-US" sz="3600" dirty="0" smtClean="0"/>
              <a:t>.  </a:t>
            </a:r>
            <a:r>
              <a:rPr lang="en-US" dirty="0"/>
              <a:t>Which one of the following words best helps the reader understand the time period in which the poem was written?</a:t>
            </a:r>
          </a:p>
          <a:p>
            <a:pPr>
              <a:buNone/>
            </a:pPr>
            <a:r>
              <a:rPr lang="en-US" dirty="0"/>
              <a:t>a. Steamboat				c.  Carols		</a:t>
            </a:r>
          </a:p>
          <a:p>
            <a:pPr>
              <a:buNone/>
            </a:pPr>
            <a:r>
              <a:rPr lang="en-US" dirty="0"/>
              <a:t>c. Carpenter				d.  </a:t>
            </a:r>
            <a:r>
              <a:rPr lang="en-US" dirty="0" smtClean="0"/>
              <a:t>Mechanics</a:t>
            </a:r>
          </a:p>
          <a:p>
            <a:pPr>
              <a:buNone/>
            </a:pPr>
            <a:endParaRPr lang="en-US" dirty="0" smtClean="0"/>
          </a:p>
          <a:p>
            <a:pPr>
              <a:buNone/>
            </a:pPr>
            <a:r>
              <a:rPr lang="en-US" sz="4000" dirty="0" smtClean="0"/>
              <a:t>4</a:t>
            </a:r>
            <a:r>
              <a:rPr lang="en-US" dirty="0" smtClean="0"/>
              <a:t>.  The main idea of the poem can best be stated as</a:t>
            </a:r>
          </a:p>
          <a:p>
            <a:pPr>
              <a:buNone/>
            </a:pPr>
            <a:r>
              <a:rPr lang="en-US" dirty="0" smtClean="0"/>
              <a:t>a.  America's diversity is part of its strength.	</a:t>
            </a:r>
          </a:p>
          <a:p>
            <a:pPr>
              <a:buNone/>
            </a:pPr>
            <a:r>
              <a:rPr lang="en-US" dirty="0" smtClean="0"/>
              <a:t>b.  recognition isn't necessary for great work to be done.</a:t>
            </a:r>
          </a:p>
          <a:p>
            <a:pPr>
              <a:buNone/>
            </a:pPr>
            <a:r>
              <a:rPr lang="en-US" dirty="0" smtClean="0"/>
              <a:t>c.  the American working class has a difficult life.  	</a:t>
            </a:r>
          </a:p>
          <a:p>
            <a:pPr marL="514350" indent="-514350">
              <a:buNone/>
            </a:pPr>
            <a:r>
              <a:rPr lang="en-US" dirty="0" smtClean="0"/>
              <a:t>d. no one will forget the people who created this great nation.</a:t>
            </a:r>
          </a:p>
          <a:p>
            <a:pPr marL="514350" indent="-514350">
              <a:buNone/>
            </a:pPr>
            <a:endParaRPr lang="en-US" dirty="0" smtClean="0"/>
          </a:p>
          <a:p>
            <a:pPr>
              <a:buNone/>
            </a:pPr>
            <a:r>
              <a:rPr lang="en-US" sz="4000" dirty="0" smtClean="0"/>
              <a:t>5.  </a:t>
            </a:r>
            <a:r>
              <a:rPr lang="en-US" dirty="0" smtClean="0"/>
              <a:t>State Elaborate Exemplify (SEE) :  How does Whitman celebrate American life?</a:t>
            </a:r>
          </a:p>
          <a:p>
            <a:pPr>
              <a:buNone/>
            </a:pPr>
            <a:endParaRPr lang="en-US" dirty="0"/>
          </a:p>
        </p:txBody>
      </p:sp>
    </p:spTree>
    <p:extLst>
      <p:ext uri="{BB962C8B-B14F-4D97-AF65-F5344CB8AC3E}">
        <p14:creationId xmlns="" xmlns:p14="http://schemas.microsoft.com/office/powerpoint/2010/main" val="22025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Realism/Regionalism/Naturalism</a:t>
            </a:r>
            <a:endParaRPr lang="en-US" dirty="0"/>
          </a:p>
        </p:txBody>
      </p:sp>
      <p:sp>
        <p:nvSpPr>
          <p:cNvPr id="3" name="Content Placeholder 2"/>
          <p:cNvSpPr>
            <a:spLocks noGrp="1"/>
          </p:cNvSpPr>
          <p:nvPr>
            <p:ph idx="1"/>
          </p:nvPr>
        </p:nvSpPr>
        <p:spPr/>
        <p:txBody>
          <a:bodyPr/>
          <a:lstStyle/>
          <a:p>
            <a:r>
              <a:rPr lang="en-US" dirty="0" smtClean="0"/>
              <a:t>Scavenger hunt!</a:t>
            </a:r>
          </a:p>
          <a:p>
            <a:endParaRPr lang="en-US" dirty="0"/>
          </a:p>
          <a:p>
            <a:r>
              <a:rPr lang="en-US" dirty="0" smtClean="0"/>
              <a:t>With a partner map your way through this literary movement on your notes then come back to your seats! You have 20 minutes! </a:t>
            </a:r>
            <a:endParaRPr lang="en-US" dirty="0"/>
          </a:p>
        </p:txBody>
      </p:sp>
      <p:pic>
        <p:nvPicPr>
          <p:cNvPr id="13316" name="Picture 4" descr="http://www.tpwd.state.tx.us/calendar/scavengerhunt.jpg"/>
          <p:cNvPicPr>
            <a:picLocks noChangeAspect="1" noChangeArrowheads="1"/>
          </p:cNvPicPr>
          <p:nvPr/>
        </p:nvPicPr>
        <p:blipFill>
          <a:blip r:embed="rId2" cstate="print"/>
          <a:srcRect/>
          <a:stretch>
            <a:fillRect/>
          </a:stretch>
        </p:blipFill>
        <p:spPr bwMode="auto">
          <a:xfrm>
            <a:off x="4267200" y="4343400"/>
            <a:ext cx="2295525" cy="19621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457201"/>
            <a:ext cx="3183365" cy="422031"/>
          </a:xfrm>
        </p:spPr>
        <p:txBody>
          <a:bodyPr>
            <a:normAutofit/>
          </a:bodyPr>
          <a:lstStyle/>
          <a:p>
            <a:r>
              <a:rPr lang="en-US" dirty="0" smtClean="0"/>
              <a:t>Whitman bio</a:t>
            </a:r>
            <a:endParaRPr lang="en-US" dirty="0"/>
          </a:p>
        </p:txBody>
      </p:sp>
      <p:sp>
        <p:nvSpPr>
          <p:cNvPr id="3" name="Content Placeholder 2"/>
          <p:cNvSpPr>
            <a:spLocks noGrp="1"/>
          </p:cNvSpPr>
          <p:nvPr>
            <p:ph type="body" sz="half" idx="2"/>
          </p:nvPr>
        </p:nvSpPr>
        <p:spPr>
          <a:xfrm>
            <a:off x="219808" y="1008186"/>
            <a:ext cx="5336931" cy="5462953"/>
          </a:xfrm>
        </p:spPr>
        <p:txBody>
          <a:bodyPr>
            <a:normAutofit fontScale="92500" lnSpcReduction="10000"/>
          </a:bodyPr>
          <a:lstStyle/>
          <a:p>
            <a:pPr marL="514350" indent="-514350" algn="l"/>
            <a:r>
              <a:rPr lang="en-US" sz="3200" dirty="0" smtClean="0"/>
              <a:t>1.Celebrated </a:t>
            </a:r>
            <a:r>
              <a:rPr lang="en-US" sz="3200" dirty="0" smtClean="0"/>
              <a:t>American </a:t>
            </a:r>
            <a:r>
              <a:rPr lang="en-US" sz="3200" dirty="0" smtClean="0"/>
              <a:t>life.</a:t>
            </a:r>
          </a:p>
          <a:p>
            <a:pPr marL="514350" indent="-514350" algn="l"/>
            <a:r>
              <a:rPr lang="en-US" sz="3200" dirty="0" smtClean="0"/>
              <a:t>2</a:t>
            </a:r>
            <a:r>
              <a:rPr lang="en-US" sz="3200" dirty="0" smtClean="0"/>
              <a:t>.  Wanted to “give something to [American] literature which will be our own.” </a:t>
            </a:r>
          </a:p>
          <a:p>
            <a:pPr algn="l"/>
            <a:r>
              <a:rPr lang="en-US" sz="3200" dirty="0" smtClean="0"/>
              <a:t>3.  Wanted, in other words, to define American poetry.  </a:t>
            </a:r>
          </a:p>
          <a:p>
            <a:pPr algn="l"/>
            <a:r>
              <a:rPr lang="en-US" sz="3200" dirty="0" smtClean="0"/>
              <a:t>4.  Pablo Neruda said of him, some 100 years later, that Whitman was the first poet “to bear a truly American name.”  What does this quote mean?</a:t>
            </a:r>
          </a:p>
          <a:p>
            <a:pPr algn="l"/>
            <a:endParaRPr lang="en-US" dirty="0"/>
          </a:p>
        </p:txBody>
      </p:sp>
      <p:pic>
        <p:nvPicPr>
          <p:cNvPr id="24578" name="Picture 2" descr="http://t3.gstatic.com/images?q=tbn:ANd9GcSYBYrPXQWcL4r9Kk8Q5y3U1eJAVlbBF4HuvE7BY6vj_zV48_bA"/>
          <p:cNvPicPr>
            <a:picLocks noChangeAspect="1" noChangeArrowheads="1"/>
          </p:cNvPicPr>
          <p:nvPr/>
        </p:nvPicPr>
        <p:blipFill>
          <a:blip r:embed="rId2" cstate="print"/>
          <a:srcRect/>
          <a:stretch>
            <a:fillRect/>
          </a:stretch>
        </p:blipFill>
        <p:spPr bwMode="auto">
          <a:xfrm>
            <a:off x="5595846" y="990600"/>
            <a:ext cx="349961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ncoln 1.jpg"/>
          <p:cNvPicPr>
            <a:picLocks noGrp="1" noChangeAspect="1"/>
          </p:cNvPicPr>
          <p:nvPr>
            <p:ph idx="1"/>
          </p:nvPr>
        </p:nvPicPr>
        <p:blipFill>
          <a:blip r:embed="rId2" cstate="print"/>
          <a:stretch>
            <a:fillRect/>
          </a:stretch>
        </p:blipFill>
        <p:spPr>
          <a:xfrm>
            <a:off x="385213" y="204115"/>
            <a:ext cx="3571325" cy="6004618"/>
          </a:xfrm>
        </p:spPr>
      </p:pic>
      <p:pic>
        <p:nvPicPr>
          <p:cNvPr id="5" name="Picture 4" descr="civil war 1.jpg"/>
          <p:cNvPicPr>
            <a:picLocks noChangeAspect="1"/>
          </p:cNvPicPr>
          <p:nvPr/>
        </p:nvPicPr>
        <p:blipFill>
          <a:blip r:embed="rId3" cstate="print"/>
          <a:stretch>
            <a:fillRect/>
          </a:stretch>
        </p:blipFill>
        <p:spPr>
          <a:xfrm>
            <a:off x="701553" y="0"/>
            <a:ext cx="7325824" cy="6524946"/>
          </a:xfrm>
          <a:prstGeom prst="rect">
            <a:avLst/>
          </a:prstGeom>
        </p:spPr>
      </p:pic>
      <p:pic>
        <p:nvPicPr>
          <p:cNvPr id="6" name="Picture 5" descr="civil war 2.jpg"/>
          <p:cNvPicPr>
            <a:picLocks noChangeAspect="1"/>
          </p:cNvPicPr>
          <p:nvPr/>
        </p:nvPicPr>
        <p:blipFill>
          <a:blip r:embed="rId4" cstate="print"/>
          <a:stretch>
            <a:fillRect/>
          </a:stretch>
        </p:blipFill>
        <p:spPr>
          <a:xfrm>
            <a:off x="426316" y="656493"/>
            <a:ext cx="8717684" cy="4853354"/>
          </a:xfrm>
          <a:prstGeom prst="rect">
            <a:avLst/>
          </a:prstGeom>
        </p:spPr>
      </p:pic>
      <p:pic>
        <p:nvPicPr>
          <p:cNvPr id="7" name="Picture 6" descr="civil war 3.gif"/>
          <p:cNvPicPr>
            <a:picLocks noChangeAspect="1"/>
          </p:cNvPicPr>
          <p:nvPr/>
        </p:nvPicPr>
        <p:blipFill>
          <a:blip r:embed="rId5" cstate="print"/>
          <a:stretch>
            <a:fillRect/>
          </a:stretch>
        </p:blipFill>
        <p:spPr>
          <a:xfrm>
            <a:off x="1190809" y="-211017"/>
            <a:ext cx="6581591" cy="7833699"/>
          </a:xfrm>
          <a:prstGeom prst="rect">
            <a:avLst/>
          </a:prstGeom>
        </p:spPr>
      </p:pic>
      <p:pic>
        <p:nvPicPr>
          <p:cNvPr id="8" name="Picture 7" descr="civil war 4.gif"/>
          <p:cNvPicPr>
            <a:picLocks noChangeAspect="1"/>
          </p:cNvPicPr>
          <p:nvPr/>
        </p:nvPicPr>
        <p:blipFill>
          <a:blip r:embed="rId6" cstate="print"/>
          <a:stretch>
            <a:fillRect/>
          </a:stretch>
        </p:blipFill>
        <p:spPr>
          <a:xfrm>
            <a:off x="1660647" y="1"/>
            <a:ext cx="6234845" cy="6583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Whitman bio</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Dramatically affected by the events of the Civil War.</a:t>
            </a:r>
          </a:p>
          <a:p>
            <a:r>
              <a:rPr lang="en-US" dirty="0" smtClean="0"/>
              <a:t>In 1862, he joined his brother George on the Virginia battle front to treat his wounds.</a:t>
            </a:r>
          </a:p>
          <a:p>
            <a:r>
              <a:rPr lang="en-US" dirty="0" smtClean="0"/>
              <a:t>Whitman’s brother’s wounds were slight, but Whitman stayed on.</a:t>
            </a:r>
          </a:p>
          <a:p>
            <a:r>
              <a:rPr lang="en-US" dirty="0" smtClean="0"/>
              <a:t>He took a job in the Union army office.</a:t>
            </a:r>
          </a:p>
          <a:p>
            <a:r>
              <a:rPr lang="en-US" dirty="0" smtClean="0"/>
              <a:t>But he mainly nursed wounded soldiers (both Union and Confederate).</a:t>
            </a:r>
          </a:p>
          <a:p>
            <a:r>
              <a:rPr lang="en-US" dirty="0" smtClean="0"/>
              <a:t>He comforted the dying, dressed wounds, wrote letters for soldiers, brought gifts and read to them (not his own poetry).</a:t>
            </a:r>
          </a:p>
          <a:p>
            <a:r>
              <a:rPr lang="en-US" dirty="0" smtClean="0"/>
              <a:t>Wrote several poems about the war (and Lincoln) and along with Matthew Brady’s photos and the letters from soldiers, these remain some of the most personal accounts of the Civil War.</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152400"/>
            <a:ext cx="2209800" cy="14452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62" y="365126"/>
            <a:ext cx="8014189" cy="572721"/>
          </a:xfrm>
        </p:spPr>
        <p:txBody>
          <a:bodyPr>
            <a:normAutofit fontScale="90000"/>
          </a:bodyPr>
          <a:lstStyle/>
          <a:p>
            <a:r>
              <a:rPr lang="en-US" dirty="0" smtClean="0"/>
              <a:t>Whitman bio</a:t>
            </a:r>
            <a:endParaRPr lang="en-US" dirty="0"/>
          </a:p>
        </p:txBody>
      </p:sp>
      <p:sp>
        <p:nvSpPr>
          <p:cNvPr id="3" name="Content Placeholder 2"/>
          <p:cNvSpPr>
            <a:spLocks noGrp="1"/>
          </p:cNvSpPr>
          <p:nvPr>
            <p:ph sz="half" idx="1"/>
          </p:nvPr>
        </p:nvSpPr>
        <p:spPr>
          <a:xfrm>
            <a:off x="281354" y="1066801"/>
            <a:ext cx="5407269" cy="5110163"/>
          </a:xfrm>
        </p:spPr>
        <p:txBody>
          <a:bodyPr>
            <a:normAutofit fontScale="77500" lnSpcReduction="20000"/>
          </a:bodyPr>
          <a:lstStyle/>
          <a:p>
            <a:r>
              <a:rPr lang="en-US" dirty="0" smtClean="0"/>
              <a:t>His tenderness for and affection of the soldiers cast doubt on his sexuality.</a:t>
            </a:r>
          </a:p>
          <a:p>
            <a:r>
              <a:rPr lang="en-US" dirty="0" smtClean="0"/>
              <a:t>An English critic openly questioned whether or not Whitman was homosexual.</a:t>
            </a:r>
          </a:p>
          <a:p>
            <a:r>
              <a:rPr lang="en-US" dirty="0" smtClean="0"/>
              <a:t>Whitman was offended and quickly set about having kids, fathering six bastards.</a:t>
            </a:r>
          </a:p>
          <a:p>
            <a:r>
              <a:rPr lang="en-US" dirty="0" smtClean="0"/>
              <a:t>Kept his army job after the war until a stroke forced him to retire.</a:t>
            </a:r>
          </a:p>
          <a:p>
            <a:r>
              <a:rPr lang="en-US" dirty="0" smtClean="0"/>
              <a:t>He was unembarrassed by disciples who saw him as the founder of a new religion of political and sexual liberation.</a:t>
            </a:r>
          </a:p>
          <a:p>
            <a:r>
              <a:rPr lang="en-US" dirty="0" smtClean="0"/>
              <a:t>Oscar Wilde (a writer who was arrested in England for homosexuality) visited Whitman shortly before Whitman’s death.</a:t>
            </a:r>
          </a:p>
          <a:p>
            <a:endParaRPr lang="en-US" dirty="0" smtClean="0"/>
          </a:p>
        </p:txBody>
      </p:sp>
      <p:pic>
        <p:nvPicPr>
          <p:cNvPr id="5" name="Content Placeholder 4" descr="whitman 2.jpg"/>
          <p:cNvPicPr>
            <a:picLocks noGrp="1" noChangeAspect="1"/>
          </p:cNvPicPr>
          <p:nvPr>
            <p:ph sz="half" idx="2"/>
          </p:nvPr>
        </p:nvPicPr>
        <p:blipFill>
          <a:blip r:embed="rId2" cstate="print"/>
          <a:stretch>
            <a:fillRect/>
          </a:stretch>
        </p:blipFill>
        <p:spPr>
          <a:xfrm>
            <a:off x="5791200" y="1600200"/>
            <a:ext cx="2667000" cy="39814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39" y="365126"/>
            <a:ext cx="8102111" cy="478937"/>
          </a:xfrm>
        </p:spPr>
        <p:txBody>
          <a:bodyPr>
            <a:normAutofit fontScale="90000"/>
          </a:bodyPr>
          <a:lstStyle/>
          <a:p>
            <a:r>
              <a:rPr lang="en-US" dirty="0" smtClean="0"/>
              <a:t>Whitman style</a:t>
            </a:r>
            <a:endParaRPr lang="en-US" dirty="0"/>
          </a:p>
        </p:txBody>
      </p:sp>
      <p:sp>
        <p:nvSpPr>
          <p:cNvPr id="3" name="Content Placeholder 2"/>
          <p:cNvSpPr>
            <a:spLocks noGrp="1"/>
          </p:cNvSpPr>
          <p:nvPr>
            <p:ph sz="half" idx="1"/>
          </p:nvPr>
        </p:nvSpPr>
        <p:spPr>
          <a:xfrm>
            <a:off x="228600" y="1524000"/>
            <a:ext cx="4539343" cy="5203948"/>
          </a:xfrm>
        </p:spPr>
        <p:txBody>
          <a:bodyPr>
            <a:normAutofit fontScale="77500" lnSpcReduction="20000"/>
          </a:bodyPr>
          <a:lstStyle/>
          <a:p>
            <a:r>
              <a:rPr lang="en-US" dirty="0" smtClean="0"/>
              <a:t>Whitman experimented with a form of poetry called free verse.</a:t>
            </a:r>
          </a:p>
          <a:p>
            <a:r>
              <a:rPr lang="en-US" dirty="0" smtClean="0"/>
              <a:t>What is free verse?</a:t>
            </a:r>
          </a:p>
          <a:p>
            <a:r>
              <a:rPr lang="en-US" dirty="0" smtClean="0"/>
              <a:t>A review in </a:t>
            </a:r>
            <a:r>
              <a:rPr lang="en-US" i="1" dirty="0" smtClean="0"/>
              <a:t>Harper’s Magazine </a:t>
            </a:r>
            <a:r>
              <a:rPr lang="en-US" dirty="0" smtClean="0"/>
              <a:t>said of his poetry that it was “a new style [ . . . ] necessitated by new theories, new themes.”  </a:t>
            </a:r>
          </a:p>
          <a:p>
            <a:r>
              <a:rPr lang="en-US" dirty="0" smtClean="0"/>
              <a:t>Whitman said of it himself:  “Every really new person [ . . . ] </a:t>
            </a:r>
            <a:r>
              <a:rPr lang="en-US" i="1" dirty="0" smtClean="0"/>
              <a:t>makes </a:t>
            </a:r>
            <a:r>
              <a:rPr lang="en-US" dirty="0" smtClean="0"/>
              <a:t>his style—sometimes a little removed from previous models—sometimes very far removed.”</a:t>
            </a:r>
          </a:p>
          <a:p>
            <a:r>
              <a:rPr lang="en-US" dirty="0" smtClean="0"/>
              <a:t>His style can be described as bold and confident, much like the man himself.</a:t>
            </a:r>
            <a:endParaRPr lang="en-US" dirty="0"/>
          </a:p>
        </p:txBody>
      </p:sp>
      <p:pic>
        <p:nvPicPr>
          <p:cNvPr id="5" name="Content Placeholder 4" descr="whitman 4.jpg"/>
          <p:cNvPicPr>
            <a:picLocks noGrp="1" noChangeAspect="1"/>
          </p:cNvPicPr>
          <p:nvPr>
            <p:ph sz="half" idx="2"/>
          </p:nvPr>
        </p:nvPicPr>
        <p:blipFill>
          <a:blip r:embed="rId2" cstate="print"/>
          <a:stretch>
            <a:fillRect/>
          </a:stretch>
        </p:blipFill>
        <p:spPr>
          <a:xfrm>
            <a:off x="4930793" y="1646238"/>
            <a:ext cx="3473413" cy="45259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Whitman </a:t>
            </a:r>
            <a:r>
              <a:rPr lang="en-US" b="1" dirty="0" smtClean="0"/>
              <a:t>Poetic Style</a:t>
            </a:r>
            <a:endParaRPr lang="en-US" b="1" dirty="0"/>
          </a:p>
        </p:txBody>
      </p:sp>
      <p:sp>
        <p:nvSpPr>
          <p:cNvPr id="3" name="Content Placeholder 2"/>
          <p:cNvSpPr>
            <a:spLocks noGrp="1"/>
          </p:cNvSpPr>
          <p:nvPr>
            <p:ph idx="1"/>
          </p:nvPr>
        </p:nvSpPr>
        <p:spPr>
          <a:xfrm>
            <a:off x="228600" y="1447800"/>
            <a:ext cx="6629400" cy="4572000"/>
          </a:xfrm>
        </p:spPr>
        <p:txBody>
          <a:bodyPr>
            <a:normAutofit fontScale="92500" lnSpcReduction="20000"/>
          </a:bodyPr>
          <a:lstStyle/>
          <a:p>
            <a:r>
              <a:rPr lang="en-US" sz="4800" b="1" u="sng" dirty="0" smtClean="0"/>
              <a:t>Free Verse-</a:t>
            </a:r>
            <a:r>
              <a:rPr lang="en-US" sz="4800" b="1" dirty="0" smtClean="0"/>
              <a:t> </a:t>
            </a:r>
            <a:r>
              <a:rPr lang="en-US" sz="4200" dirty="0" smtClean="0"/>
              <a:t>no rhyme or structure to writing….NO RULES! </a:t>
            </a:r>
            <a:endParaRPr lang="en-US" sz="4800" u="sng" dirty="0" smtClean="0"/>
          </a:p>
          <a:p>
            <a:r>
              <a:rPr lang="en-US" sz="4800" b="1" u="sng" dirty="0" smtClean="0"/>
              <a:t>Repetition-  </a:t>
            </a:r>
            <a:r>
              <a:rPr lang="en-US" sz="3800" dirty="0" smtClean="0"/>
              <a:t>repeated words or phrases</a:t>
            </a:r>
            <a:endParaRPr lang="en-US" sz="3900" dirty="0" smtClean="0"/>
          </a:p>
          <a:p>
            <a:r>
              <a:rPr lang="en-US" sz="4800" b="1" u="sng" dirty="0" smtClean="0"/>
              <a:t>Cataloging- </a:t>
            </a:r>
            <a:r>
              <a:rPr lang="en-US" sz="3800" dirty="0" smtClean="0"/>
              <a:t>List of people or </a:t>
            </a:r>
            <a:r>
              <a:rPr lang="en-US" sz="3800" dirty="0" smtClean="0"/>
              <a:t>places </a:t>
            </a:r>
            <a:endParaRPr lang="en-US" sz="4000" dirty="0" smtClean="0"/>
          </a:p>
          <a:p>
            <a:r>
              <a:rPr lang="en-US" sz="4800" b="1" u="sng" dirty="0" smtClean="0"/>
              <a:t>Parallelism-</a:t>
            </a:r>
            <a:r>
              <a:rPr lang="en-US" sz="5400" b="1" dirty="0" smtClean="0"/>
              <a:t> </a:t>
            </a:r>
            <a:r>
              <a:rPr lang="en-US" sz="4000" dirty="0" smtClean="0"/>
              <a:t>same grammatical structure</a:t>
            </a:r>
            <a:endParaRPr lang="en-US" sz="4000" u="sng" dirty="0" smtClean="0"/>
          </a:p>
          <a:p>
            <a:pPr>
              <a:buNone/>
            </a:pPr>
            <a:endParaRPr lang="en-US" sz="4000" dirty="0"/>
          </a:p>
        </p:txBody>
      </p:sp>
      <p:pic>
        <p:nvPicPr>
          <p:cNvPr id="16388" name="Picture 4" descr="http://t1.gstatic.com/images?q=tbn:ANd9GcTyLztBfDBAdiwnv0Qi2oGwg3DhGy49fg_mozYcQxS8-rHtUH4q7A"/>
          <p:cNvPicPr>
            <a:picLocks noChangeAspect="1" noChangeArrowheads="1"/>
          </p:cNvPicPr>
          <p:nvPr/>
        </p:nvPicPr>
        <p:blipFill>
          <a:blip r:embed="rId2" cstate="print"/>
          <a:srcRect/>
          <a:stretch>
            <a:fillRect/>
          </a:stretch>
        </p:blipFill>
        <p:spPr bwMode="auto">
          <a:xfrm>
            <a:off x="6096000" y="3124200"/>
            <a:ext cx="2809875" cy="19431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Hear America Singing” p. 532</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pPr marL="514350" indent="-514350">
              <a:buAutoNum type="arabicPeriod"/>
            </a:pPr>
            <a:r>
              <a:rPr lang="en-US" dirty="0" smtClean="0"/>
              <a:t>Summarize.  Name all the workers Whitman recounts in his poem.</a:t>
            </a:r>
          </a:p>
          <a:p>
            <a:pPr marL="514350" indent="-514350">
              <a:buAutoNum type="arabicPeriod"/>
            </a:pPr>
            <a:r>
              <a:rPr lang="en-US" dirty="0" smtClean="0"/>
              <a:t>Analyze.  Why does Whitman list these workers?  </a:t>
            </a:r>
          </a:p>
          <a:p>
            <a:pPr marL="514350" indent="-514350">
              <a:buAutoNum type="arabicPeriod"/>
            </a:pPr>
            <a:r>
              <a:rPr lang="en-US" dirty="0" smtClean="0"/>
              <a:t>Analyze.  What is his attitude (tone) toward the workers?</a:t>
            </a:r>
          </a:p>
          <a:p>
            <a:pPr marL="514350" indent="-514350">
              <a:buAutoNum type="arabicPeriod"/>
            </a:pPr>
            <a:r>
              <a:rPr lang="en-US" dirty="0" smtClean="0"/>
              <a:t>Infer.  Why does Whitman mention only regular people?  What is he trying to tell us about America</a:t>
            </a:r>
            <a:r>
              <a:rPr lang="en-US" dirty="0" smtClean="0"/>
              <a:t>?</a:t>
            </a:r>
          </a:p>
          <a:p>
            <a:pPr marL="514350" indent="-514350">
              <a:buAutoNum type="arabicPeriod"/>
            </a:pPr>
            <a:r>
              <a:rPr lang="en-US" dirty="0" smtClean="0"/>
              <a:t>Chart. Give an example of each in the poem</a:t>
            </a:r>
            <a:endParaRPr lang="en-US" dirty="0"/>
          </a:p>
        </p:txBody>
      </p:sp>
      <p:graphicFrame>
        <p:nvGraphicFramePr>
          <p:cNvPr id="4" name="Table 3"/>
          <p:cNvGraphicFramePr>
            <a:graphicFrameLocks noGrp="1"/>
          </p:cNvGraphicFramePr>
          <p:nvPr/>
        </p:nvGraphicFramePr>
        <p:xfrm>
          <a:off x="2209800" y="5334000"/>
          <a:ext cx="6096000" cy="1285240"/>
        </p:xfrm>
        <a:graphic>
          <a:graphicData uri="http://schemas.openxmlformats.org/drawingml/2006/table">
            <a:tbl>
              <a:tblPr firstRow="1" bandRow="1">
                <a:tableStyleId>{5C22544A-7EE6-4342-B048-85BDC9FD1C3A}</a:tableStyleId>
              </a:tblPr>
              <a:tblGrid>
                <a:gridCol w="1524000"/>
                <a:gridCol w="1600200"/>
                <a:gridCol w="1447800"/>
                <a:gridCol w="1524000"/>
              </a:tblGrid>
              <a:tr h="370840">
                <a:tc>
                  <a:txBody>
                    <a:bodyPr/>
                    <a:lstStyle/>
                    <a:p>
                      <a:r>
                        <a:rPr lang="en-US" dirty="0" smtClean="0"/>
                        <a:t>Poem:</a:t>
                      </a:r>
                      <a:endParaRPr lang="en-US" dirty="0"/>
                    </a:p>
                  </a:txBody>
                  <a:tcPr/>
                </a:tc>
                <a:tc>
                  <a:txBody>
                    <a:bodyPr/>
                    <a:lstStyle/>
                    <a:p>
                      <a:r>
                        <a:rPr lang="en-US" dirty="0" smtClean="0"/>
                        <a:t>Cataloguing</a:t>
                      </a:r>
                      <a:endParaRPr lang="en-US" dirty="0"/>
                    </a:p>
                  </a:txBody>
                  <a:tcPr/>
                </a:tc>
                <a:tc>
                  <a:txBody>
                    <a:bodyPr/>
                    <a:lstStyle/>
                    <a:p>
                      <a:r>
                        <a:rPr lang="en-US" dirty="0" smtClean="0"/>
                        <a:t>Repetition</a:t>
                      </a:r>
                      <a:endParaRPr lang="en-US" dirty="0"/>
                    </a:p>
                  </a:txBody>
                  <a:tcPr/>
                </a:tc>
                <a:tc>
                  <a:txBody>
                    <a:bodyPr/>
                    <a:lstStyle/>
                    <a:p>
                      <a:r>
                        <a:rPr lang="en-US" dirty="0" smtClean="0"/>
                        <a:t>Parallelism</a:t>
                      </a:r>
                      <a:endParaRPr lang="en-US" dirty="0"/>
                    </a:p>
                  </a:txBody>
                  <a:tcPr/>
                </a:tc>
              </a:tr>
              <a:tr h="370840">
                <a:tc>
                  <a:txBody>
                    <a:bodyPr/>
                    <a:lstStyle/>
                    <a:p>
                      <a:r>
                        <a:rPr lang="en-US" dirty="0" smtClean="0"/>
                        <a:t>“I Hear</a:t>
                      </a:r>
                      <a:r>
                        <a:rPr lang="en-US" baseline="0" dirty="0" smtClean="0"/>
                        <a:t> America Singing”</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126</TotalTime>
  <Words>797</Words>
  <Application>Microsoft Office PowerPoint</Application>
  <PresentationFormat>On-screen Show (4:3)</PresentationFormat>
  <Paragraphs>86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Foundry</vt:lpstr>
      <vt:lpstr>Warm Up:</vt:lpstr>
      <vt:lpstr>Realism/Regionalism/Naturalism</vt:lpstr>
      <vt:lpstr>Whitman bio</vt:lpstr>
      <vt:lpstr>Slide 4</vt:lpstr>
      <vt:lpstr>Whitman bio</vt:lpstr>
      <vt:lpstr>Whitman bio</vt:lpstr>
      <vt:lpstr>Whitman style</vt:lpstr>
      <vt:lpstr>Whitman Poetic Style</vt:lpstr>
      <vt:lpstr>“I Hear America Singing” p. 532</vt:lpstr>
      <vt:lpstr>Slide 10</vt:lpstr>
      <vt:lpstr>“I Hear America . . . ” questions</vt:lpstr>
      <vt:lpstr>“I Hear America . . . ” questions</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Realism/naturalism cross over day!</dc:title>
  <dc:creator>ashleyh.nickell</dc:creator>
  <cp:lastModifiedBy>ashleyh.nickell</cp:lastModifiedBy>
  <cp:revision>14</cp:revision>
  <dcterms:created xsi:type="dcterms:W3CDTF">2014-10-31T12:20:42Z</dcterms:created>
  <dcterms:modified xsi:type="dcterms:W3CDTF">2014-10-31T14:27:39Z</dcterms:modified>
</cp:coreProperties>
</file>